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0" r:id="rId3"/>
    <p:sldId id="324" r:id="rId4"/>
    <p:sldId id="344" r:id="rId5"/>
    <p:sldId id="346" r:id="rId6"/>
    <p:sldId id="325" r:id="rId7"/>
    <p:sldId id="347" r:id="rId8"/>
    <p:sldId id="345" r:id="rId9"/>
    <p:sldId id="348" r:id="rId10"/>
    <p:sldId id="350" r:id="rId11"/>
    <p:sldId id="349" r:id="rId12"/>
    <p:sldId id="331" r:id="rId13"/>
    <p:sldId id="351" r:id="rId14"/>
    <p:sldId id="328" r:id="rId15"/>
    <p:sldId id="340" r:id="rId16"/>
    <p:sldId id="352" r:id="rId17"/>
    <p:sldId id="341" r:id="rId18"/>
    <p:sldId id="342" r:id="rId1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2287"/>
            <a:ext cx="7772400" cy="27534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APOSTLES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Lesson 10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PAUL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Missionaries and Epistles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10607"/>
            <a:ext cx="7772400" cy="38367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“From now on let no one cause trouble for me, for I bear on my body the brand-marks of Jesus.”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(Galatians 6:17)</a:t>
            </a:r>
          </a:p>
        </p:txBody>
      </p:sp>
    </p:spTree>
    <p:extLst>
      <p:ext uri="{BB962C8B-B14F-4D97-AF65-F5344CB8AC3E}">
        <p14:creationId xmlns:p14="http://schemas.microsoft.com/office/powerpoint/2010/main" val="376702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"/>
            <a:ext cx="7886700" cy="223147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5.  Besides being stoned, what else did Paul’s body endure (II Cor. 11:23-29; I Cor. 15:32)?  Now read Galatians 6:17 and imagine what Paul looked like when he was preaching in the synagogues and churches.  Do you think his appearance helped or hurt his ministry?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9251"/>
            <a:ext cx="7886700" cy="413004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His appearance hurt his ministry for those who pay attention to what someone looks like and for those who were scared</a:t>
            </a:r>
          </a:p>
          <a:p>
            <a:r>
              <a:rPr lang="en-US" dirty="0">
                <a:solidFill>
                  <a:schemeClr val="bg1"/>
                </a:solidFill>
              </a:rPr>
              <a:t>His appearance helped his ministry, giving evidence that Paul was not a conman looking for self-advancement and giving reason to believe that Paul saw Jesus on the road to Damascus.  It also would have readied new disciples for coming struggles they might face.</a:t>
            </a:r>
          </a:p>
        </p:txBody>
      </p:sp>
    </p:spTree>
    <p:extLst>
      <p:ext uri="{BB962C8B-B14F-4D97-AF65-F5344CB8AC3E}">
        <p14:creationId xmlns:p14="http://schemas.microsoft.com/office/powerpoint/2010/main" val="325038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3429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6.  Despite all that Paul endured, many people seemed to doubt his apostleship.  When there was a dispute in Antioch about doctrine, Paul was not automatically believed (Acts 15:1-3).  This does not seem to be an isolated case, either (I Cor 9:2).  II Corinthians is partly a defense of Paul’s apostleship (II Cor. 3:1; 12:12).  Why would people challenge Paul’s apostleship?  Why did Paul defend himself (II Cor. 12:19)?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28999"/>
            <a:ext cx="7886700" cy="310029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He had not seen Jesus… but he had (I Cor. 9:1)</a:t>
            </a:r>
          </a:p>
          <a:p>
            <a:r>
              <a:rPr lang="en-US" dirty="0">
                <a:solidFill>
                  <a:schemeClr val="bg1"/>
                </a:solidFill>
              </a:rPr>
              <a:t>He did not live like the other apostles / not married (I Cor. 9:3-5)</a:t>
            </a:r>
          </a:p>
          <a:p>
            <a:r>
              <a:rPr lang="en-US" dirty="0">
                <a:solidFill>
                  <a:schemeClr val="bg1"/>
                </a:solidFill>
              </a:rPr>
              <a:t>He worked to be self-supported (I Cor. 9:6)</a:t>
            </a:r>
          </a:p>
          <a:p>
            <a:r>
              <a:rPr lang="en-US" dirty="0">
                <a:solidFill>
                  <a:schemeClr val="bg1"/>
                </a:solidFill>
              </a:rPr>
              <a:t>He did not require support from churches (I Cor. 12:13)</a:t>
            </a:r>
          </a:p>
          <a:p>
            <a:r>
              <a:rPr lang="en-US" dirty="0">
                <a:solidFill>
                  <a:schemeClr val="bg1"/>
                </a:solidFill>
              </a:rPr>
              <a:t>Possibly the fact that he was persecuted caused people to question if God was really with him (II Cor. 4:11-18)</a:t>
            </a:r>
          </a:p>
          <a:p>
            <a:r>
              <a:rPr lang="en-US" dirty="0">
                <a:solidFill>
                  <a:schemeClr val="bg1"/>
                </a:solidFill>
              </a:rPr>
              <a:t>He didn’t come to Corinth when he said he would (II Cor. 1:15-2:3… 12:20-21; 13:1-2,10)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3429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6.  Despite all that Paul endured, many people seemed to doubt his apostleship.  When there was a dispute in Antioch about doctrine, Paul was not automatically believed (Acts 15:1-3).  This does not seem to be an isolated case, either (I Cor 9:2).  II Corinthians is partly a defense of Paul’s apostleship (II Cor. 3:1; 12:12).  Why would people challenge Paul’s apostleship?  Why did Paul defend himself (II Cor. 12:19)?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428999"/>
            <a:ext cx="7886700" cy="31002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“All for your upbuilding, beloved” (II Cor. 12:19)</a:t>
            </a:r>
          </a:p>
          <a:p>
            <a:r>
              <a:rPr lang="en-US" dirty="0">
                <a:solidFill>
                  <a:schemeClr val="bg1"/>
                </a:solidFill>
              </a:rPr>
              <a:t>He did not want to disappoint them or for them to disappoint him (II Cor. 12:20)</a:t>
            </a:r>
          </a:p>
          <a:p>
            <a:r>
              <a:rPr lang="en-US" dirty="0">
                <a:solidFill>
                  <a:schemeClr val="bg1"/>
                </a:solidFill>
              </a:rPr>
              <a:t>He wanted the doubters to get their act together before they had to face Paul, the apostle (I Cor. 4:19; II Cor. 12:21)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55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258381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7.  Paul would refer to himself as the least of the apostles and not fit to be called an apostle (I Cor. 15:9) but then, to the same church, he would say that he was “in no respect inferior to the most eminent apostles” (II Cor. 11:5; 12:12)?  What do you think Paul meant?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83809"/>
            <a:ext cx="7886700" cy="39454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 was least of the apostles in the sense that he had been the great enemy of Christianity.</a:t>
            </a:r>
          </a:p>
          <a:p>
            <a:r>
              <a:rPr lang="en-US" dirty="0">
                <a:solidFill>
                  <a:schemeClr val="bg1"/>
                </a:solidFill>
              </a:rPr>
              <a:t>He was in no respect inferior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His missionary work is legendary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His contributions to the Bible are unparalleled and no less inspired than any other author (II Pet. 3:15-16)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/>
                </a:solidFill>
              </a:rPr>
              <a:t>He was willing to oppose and publicly rebuke Peter (Gal. 2:11-14)</a:t>
            </a:r>
          </a:p>
        </p:txBody>
      </p:sp>
    </p:spTree>
    <p:extLst>
      <p:ext uri="{BB962C8B-B14F-4D97-AF65-F5344CB8AC3E}">
        <p14:creationId xmlns:p14="http://schemas.microsoft.com/office/powerpoint/2010/main" val="57026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80363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8.  How many missionary journeys did Paul go on?  How far did he spread the gospel?  What was the principle that guided him in determining where he would preach (Rom. 15:20-24)?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1079"/>
            <a:ext cx="7886700" cy="46082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First missionary journey (Acts 13:1-14:28)</a:t>
            </a:r>
          </a:p>
          <a:p>
            <a:r>
              <a:rPr lang="en-US" dirty="0">
                <a:solidFill>
                  <a:schemeClr val="bg1"/>
                </a:solidFill>
              </a:rPr>
              <a:t>Second missionary journey (Acts 15:36-18:22)</a:t>
            </a:r>
          </a:p>
          <a:p>
            <a:r>
              <a:rPr lang="en-US" dirty="0">
                <a:solidFill>
                  <a:schemeClr val="bg1"/>
                </a:solidFill>
              </a:rPr>
              <a:t>Third missionary journey (Acts 18:23-21:17)</a:t>
            </a:r>
          </a:p>
          <a:p>
            <a:r>
              <a:rPr lang="en-US" dirty="0">
                <a:solidFill>
                  <a:schemeClr val="bg1"/>
                </a:solidFill>
              </a:rPr>
              <a:t>Prison journey (Acts 23:12-28:31)</a:t>
            </a:r>
          </a:p>
        </p:txBody>
      </p:sp>
    </p:spTree>
    <p:extLst>
      <p:ext uri="{BB962C8B-B14F-4D97-AF65-F5344CB8AC3E}">
        <p14:creationId xmlns:p14="http://schemas.microsoft.com/office/powerpoint/2010/main" val="297546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80363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8.  How many missionary journeys did Paul go on?  How far did he spread the gospel?  What was the principle that guided him in determining where he would preach (Rom. 15:20-24)?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1079"/>
            <a:ext cx="7886700" cy="46082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Paul sought to preach where no one had preached before (Rom. 15:20)</a:t>
            </a:r>
          </a:p>
          <a:p>
            <a:r>
              <a:rPr lang="en-US" dirty="0">
                <a:solidFill>
                  <a:schemeClr val="bg1"/>
                </a:solidFill>
              </a:rPr>
              <a:t>He was not opposed to preaching where churches had already been established (Acts 15:36)</a:t>
            </a:r>
          </a:p>
          <a:p>
            <a:r>
              <a:rPr lang="en-US" dirty="0">
                <a:solidFill>
                  <a:schemeClr val="bg1"/>
                </a:solidFill>
              </a:rPr>
              <a:t>This goal did have him setting his sight on preaching in Spain (Rom. 15:24)</a:t>
            </a:r>
          </a:p>
        </p:txBody>
      </p:sp>
    </p:spTree>
    <p:extLst>
      <p:ext uri="{BB962C8B-B14F-4D97-AF65-F5344CB8AC3E}">
        <p14:creationId xmlns:p14="http://schemas.microsoft.com/office/powerpoint/2010/main" val="359967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5434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9.  Which New Testament books did Paul write?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6012"/>
            <a:ext cx="7886700" cy="56232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Romans</a:t>
            </a:r>
          </a:p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+ 2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Corinthians</a:t>
            </a:r>
          </a:p>
          <a:p>
            <a:r>
              <a:rPr lang="en-US" dirty="0">
                <a:solidFill>
                  <a:schemeClr val="bg1"/>
                </a:solidFill>
              </a:rPr>
              <a:t>Galatians</a:t>
            </a:r>
          </a:p>
          <a:p>
            <a:r>
              <a:rPr lang="en-US" dirty="0">
                <a:solidFill>
                  <a:schemeClr val="bg1"/>
                </a:solidFill>
              </a:rPr>
              <a:t>Ephesians</a:t>
            </a:r>
          </a:p>
          <a:p>
            <a:r>
              <a:rPr lang="en-US" dirty="0">
                <a:solidFill>
                  <a:schemeClr val="bg1"/>
                </a:solidFill>
              </a:rPr>
              <a:t>Philippians</a:t>
            </a:r>
          </a:p>
          <a:p>
            <a:r>
              <a:rPr lang="en-US" dirty="0">
                <a:solidFill>
                  <a:schemeClr val="bg1"/>
                </a:solidFill>
              </a:rPr>
              <a:t>Colossians</a:t>
            </a:r>
          </a:p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+ 2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Thessalonians</a:t>
            </a:r>
          </a:p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st</a:t>
            </a:r>
            <a:r>
              <a:rPr lang="en-US" dirty="0">
                <a:solidFill>
                  <a:schemeClr val="bg1"/>
                </a:solidFill>
              </a:rPr>
              <a:t> + 2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Timothy</a:t>
            </a:r>
          </a:p>
          <a:p>
            <a:r>
              <a:rPr lang="en-US" dirty="0">
                <a:solidFill>
                  <a:schemeClr val="bg1"/>
                </a:solidFill>
              </a:rPr>
              <a:t>Titus</a:t>
            </a:r>
          </a:p>
          <a:p>
            <a:r>
              <a:rPr lang="en-US" dirty="0">
                <a:solidFill>
                  <a:schemeClr val="bg1"/>
                </a:solidFill>
              </a:rPr>
              <a:t>Philemon</a:t>
            </a:r>
          </a:p>
          <a:p>
            <a:r>
              <a:rPr lang="en-US" dirty="0">
                <a:solidFill>
                  <a:schemeClr val="bg1"/>
                </a:solidFill>
              </a:rPr>
              <a:t>Hebrews(?)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7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1336"/>
            <a:ext cx="7886700" cy="264253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10.  Given your experience with Paul’s books and your recollection of his missionary work described in the book of Acts, how would you describe Paul as a person?  How did he treat people?  What mattered most to him?  Etc.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3417"/>
            <a:ext cx="7886700" cy="4255881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man who cared about Christians (Col. 2:1-2)</a:t>
            </a:r>
          </a:p>
          <a:p>
            <a:r>
              <a:rPr lang="en-US" dirty="0">
                <a:solidFill>
                  <a:schemeClr val="bg1"/>
                </a:solidFill>
              </a:rPr>
              <a:t>Patient, putting up with a lot from Christians (Phil. 1:15-17) and non-Christians like</a:t>
            </a:r>
          </a:p>
          <a:p>
            <a:r>
              <a:rPr lang="en-US" dirty="0">
                <a:solidFill>
                  <a:schemeClr val="bg1"/>
                </a:solidFill>
              </a:rPr>
              <a:t>Paul loved Jesus above all else (Phil. 1:18,21-24; 3:17-14)</a:t>
            </a:r>
          </a:p>
          <a:p>
            <a:r>
              <a:rPr lang="en-US" dirty="0">
                <a:solidFill>
                  <a:schemeClr val="bg1"/>
                </a:solidFill>
              </a:rPr>
              <a:t>Paul had incredible endurance</a:t>
            </a:r>
          </a:p>
          <a:p>
            <a:r>
              <a:rPr lang="en-US" dirty="0">
                <a:solidFill>
                  <a:schemeClr val="bg1"/>
                </a:solidFill>
              </a:rPr>
              <a:t>Paul was a man of zeal and conscience (even when wrong)</a:t>
            </a:r>
          </a:p>
          <a:p>
            <a:r>
              <a:rPr lang="en-US" dirty="0">
                <a:solidFill>
                  <a:schemeClr val="bg1"/>
                </a:solidFill>
              </a:rPr>
              <a:t>Paul was a man with self-control (I Cor. 7:7-9)</a:t>
            </a:r>
          </a:p>
          <a:p>
            <a:r>
              <a:rPr lang="en-US" dirty="0">
                <a:solidFill>
                  <a:schemeClr val="bg1"/>
                </a:solidFill>
              </a:rPr>
              <a:t>Paul was practical, not wanting to bring John Mark after his desertion (Acts 15:38-39)</a:t>
            </a:r>
          </a:p>
          <a:p>
            <a:r>
              <a:rPr lang="en-US" dirty="0">
                <a:solidFill>
                  <a:schemeClr val="bg1"/>
                </a:solidFill>
              </a:rPr>
              <a:t>Paul was willing to give people second chances, later having use for Mark (II Tim. 4:11)</a:t>
            </a:r>
          </a:p>
        </p:txBody>
      </p:sp>
    </p:spTree>
    <p:extLst>
      <p:ext uri="{BB962C8B-B14F-4D97-AF65-F5344CB8AC3E}">
        <p14:creationId xmlns:p14="http://schemas.microsoft.com/office/powerpoint/2010/main" val="23478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81202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1.  Before becoming an apostle or even a Christian, it was clear that Paul’s life in service to God would be difficult (Acts 9:15-16).  What does it tell you about Paul that he did the work of an apostle anyway?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5912"/>
            <a:ext cx="7886700" cy="46333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He thought the reward was worth the sacrifice</a:t>
            </a:r>
          </a:p>
          <a:p>
            <a:r>
              <a:rPr lang="en-US" dirty="0">
                <a:solidFill>
                  <a:schemeClr val="bg1"/>
                </a:solidFill>
              </a:rPr>
              <a:t>He thought the work was more important than the suffering</a:t>
            </a:r>
          </a:p>
          <a:p>
            <a:r>
              <a:rPr lang="en-US" dirty="0">
                <a:solidFill>
                  <a:schemeClr val="bg1"/>
                </a:solidFill>
              </a:rPr>
              <a:t>Potentially, he thought it was only fair that the persecutor be persecuted</a:t>
            </a:r>
          </a:p>
        </p:txBody>
      </p:sp>
    </p:spTree>
    <p:extLst>
      <p:ext uri="{BB962C8B-B14F-4D97-AF65-F5344CB8AC3E}">
        <p14:creationId xmlns:p14="http://schemas.microsoft.com/office/powerpoint/2010/main" val="26841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7579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2.  How long did it take Paul to start preaching Jesus publicly (Acts 9:20-22)?  After many days, what did the Jews plot to do (Acts 9:23-25)?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629"/>
            <a:ext cx="7886700" cy="50276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Paul began preaching immediately (Acts 9:20) and effectively, “proving that this Jesus is the Christ (Acts 9:22)</a:t>
            </a:r>
          </a:p>
          <a:p>
            <a:r>
              <a:rPr lang="en-US" dirty="0">
                <a:solidFill>
                  <a:schemeClr val="bg1"/>
                </a:solidFill>
              </a:rPr>
              <a:t>The Jews plotted to do away with Paul (Acts 9:23).  They guarded the gates night and day (Acts 9:24).  Paul had to escape by being lowered in a basket (Acts 9:25)</a:t>
            </a:r>
          </a:p>
        </p:txBody>
      </p:sp>
    </p:spTree>
    <p:extLst>
      <p:ext uri="{BB962C8B-B14F-4D97-AF65-F5344CB8AC3E}">
        <p14:creationId xmlns:p14="http://schemas.microsoft.com/office/powerpoint/2010/main" val="227082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258381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  How was Paul received by the disciples in Jerusalem (Acts 9:26-27)?  Can you blame them?  How would it make you feel if Christians treated you that way?  What did Paul do while in Jerusalem (Acts 9:28)?  Why did he leave Jerusalem (Acts 9:28-30)?  Are you starting to see a pattern?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50921"/>
            <a:ext cx="7886700" cy="3878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disciples did not believe Paul had been converted.  They were afraid of him and refused to associate with him (Acts 9:26-27)</a:t>
            </a:r>
          </a:p>
          <a:p>
            <a:r>
              <a:rPr lang="en-US" dirty="0">
                <a:solidFill>
                  <a:schemeClr val="bg1"/>
                </a:solidFill>
              </a:rPr>
              <a:t>Since Paul had instigated the initial persecution, I can understand why the disciples might have thought this was a ploy to capture them and why they would have doubted that someone like Paul could become a disciple.</a:t>
            </a:r>
          </a:p>
        </p:txBody>
      </p:sp>
    </p:spTree>
    <p:extLst>
      <p:ext uri="{BB962C8B-B14F-4D97-AF65-F5344CB8AC3E}">
        <p14:creationId xmlns:p14="http://schemas.microsoft.com/office/powerpoint/2010/main" val="262664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258381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3.  How was Paul received by the disciples in Jerusalem (Acts 9:26-27)?  Can you blame them?  How would it make you feel if Christians treated you that way?  What did Paul do while in Jerusalem (Acts 9:28)?  Why did he leave Jerusalem (Acts 9:28-30)?  Are you starting to see a pattern?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50921"/>
            <a:ext cx="7886700" cy="38783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 would not want to be feared and avoided.  I suspect many newer Christians would feel like quitting.</a:t>
            </a:r>
          </a:p>
          <a:p>
            <a:r>
              <a:rPr lang="en-US" dirty="0">
                <a:solidFill>
                  <a:schemeClr val="bg1"/>
                </a:solidFill>
              </a:rPr>
              <a:t>Paul, on the other hand, kept “speaking out boldly in the name of the Lord” (Acts 9:28)</a:t>
            </a:r>
          </a:p>
          <a:p>
            <a:r>
              <a:rPr lang="en-US" dirty="0">
                <a:solidFill>
                  <a:schemeClr val="bg1"/>
                </a:solidFill>
              </a:rPr>
              <a:t>Paul fled from Jerusalem after the disciples learned of plots against him.  They “sent him away to Tarsus” (Acts 9:30)</a:t>
            </a:r>
          </a:p>
        </p:txBody>
      </p:sp>
    </p:spTree>
    <p:extLst>
      <p:ext uri="{BB962C8B-B14F-4D97-AF65-F5344CB8AC3E}">
        <p14:creationId xmlns:p14="http://schemas.microsoft.com/office/powerpoint/2010/main" val="99901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"/>
            <a:ext cx="7886700" cy="106540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4.  Why was Paul stoned and left for dead (Acts 14:1-7,19)?  What did Paul do afterwards (Acts 14:20-22)?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018"/>
            <a:ext cx="7886700" cy="50192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Some enemies from Antioch and Iconium convinced the people of Lystra to reject and kill Paul.  They thought they had succeeded (Acts 14:19)</a:t>
            </a:r>
          </a:p>
          <a:p>
            <a:r>
              <a:rPr lang="en-US" dirty="0">
                <a:solidFill>
                  <a:schemeClr val="bg1"/>
                </a:solidFill>
              </a:rPr>
              <a:t>Paul went back into the city of Lystra.  The next day he traveled to </a:t>
            </a:r>
            <a:r>
              <a:rPr lang="en-US" dirty="0" err="1">
                <a:solidFill>
                  <a:schemeClr val="bg1"/>
                </a:solidFill>
              </a:rPr>
              <a:t>Derbe</a:t>
            </a:r>
            <a:r>
              <a:rPr lang="en-US" dirty="0">
                <a:solidFill>
                  <a:schemeClr val="bg1"/>
                </a:solidFill>
              </a:rPr>
              <a:t> where he “preached the gospel” and “made many disciples” (Acts 14:21)</a:t>
            </a:r>
          </a:p>
        </p:txBody>
      </p:sp>
    </p:spTree>
    <p:extLst>
      <p:ext uri="{BB962C8B-B14F-4D97-AF65-F5344CB8AC3E}">
        <p14:creationId xmlns:p14="http://schemas.microsoft.com/office/powerpoint/2010/main" val="31866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52287"/>
            <a:ext cx="7772400" cy="27534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“Through many tribulations we must enter the kingdom of God”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(Acts 14:22)</a:t>
            </a:r>
          </a:p>
        </p:txBody>
      </p:sp>
    </p:spTree>
    <p:extLst>
      <p:ext uri="{BB962C8B-B14F-4D97-AF65-F5344CB8AC3E}">
        <p14:creationId xmlns:p14="http://schemas.microsoft.com/office/powerpoint/2010/main" val="186010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"/>
            <a:ext cx="7886700" cy="223147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5.  Besides being stoned, what else did Paul’s body endure (II Cor. 11:23-29; I Cor. 15:32)?  Now read Galatians 6:17 and imagine what Paul looked like when he was preaching in the synagogues and churches.  Do you think his appearance helped or hurt his ministry?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9251"/>
            <a:ext cx="7886700" cy="4130048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3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"/>
            <a:ext cx="7886700" cy="77178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PAUL’S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1787"/>
            <a:ext cx="7886700" cy="57575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Fought with wild beasts at Ephesus (I Cor. 15:32)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Imprisonments (II Cor. 11:23)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Beaten times without number (II Cor. 11:23)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Five times the Jews gave him 39 lashes (II Cor. 11:24)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Three times he was beaten with rods (II Cor. 11:25)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Stoned once (II Cor. 11:25 – this is recorded in Acts 14 and already been looked at)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Three times shipwrecked (II Cor. 11:25)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Spent a night and day in the deep (II Cor. 11:25)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On frequent journeys (II Cor. 11:26)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Frequent danger – rivers, robbers, countrymen, Gentiles, city, wilderness, sea, false brethren (II Cor. 11:26)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Labor and hardship (II Cor. 11:27)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Sleepless nights (II Cor. 11:27)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In hunger and thirst, often without food, in cold and exposure (II Cor. 11:27)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Not to mention the internal, emotional stress that he constantly faced (II Cor. 11:28-29)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7406</TotalTime>
  <Words>1721</Words>
  <Application>Microsoft Office PowerPoint</Application>
  <PresentationFormat>On-screen Show (4:3)</PresentationFormat>
  <Paragraphs>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THE APOSTLES Lesson 10 PAUL Missionaries and Epistles</vt:lpstr>
      <vt:lpstr>1.  Before becoming an apostle or even a Christian, it was clear that Paul’s life in service to God would be difficult (Acts 9:15-16).  What does it tell you about Paul that he did the work of an apostle anyway?</vt:lpstr>
      <vt:lpstr>2.  How long did it take Paul to start preaching Jesus publicly (Acts 9:20-22)?  After many days, what did the Jews plot to do (Acts 9:23-25)?</vt:lpstr>
      <vt:lpstr>3.  How was Paul received by the disciples in Jerusalem (Acts 9:26-27)?  Can you blame them?  How would it make you feel if Christians treated you that way?  What did Paul do while in Jerusalem (Acts 9:28)?  Why did he leave Jerusalem (Acts 9:28-30)?  Are you starting to see a pattern?</vt:lpstr>
      <vt:lpstr>3.  How was Paul received by the disciples in Jerusalem (Acts 9:26-27)?  Can you blame them?  How would it make you feel if Christians treated you that way?  What did Paul do while in Jerusalem (Acts 9:28)?  Why did he leave Jerusalem (Acts 9:28-30)?  Are you starting to see a pattern?</vt:lpstr>
      <vt:lpstr>4.  Why was Paul stoned and left for dead (Acts 14:1-7,19)?  What did Paul do afterwards (Acts 14:20-22)?</vt:lpstr>
      <vt:lpstr>“Through many tribulations we must enter the kingdom of God” (Acts 14:22)</vt:lpstr>
      <vt:lpstr>5.  Besides being stoned, what else did Paul’s body endure (II Cor. 11:23-29; I Cor. 15:32)?  Now read Galatians 6:17 and imagine what Paul looked like when he was preaching in the synagogues and churches.  Do you think his appearance helped or hurt his ministry?</vt:lpstr>
      <vt:lpstr>PAUL’S SUFFERING</vt:lpstr>
      <vt:lpstr>“From now on let no one cause trouble for me, for I bear on my body the brand-marks of Jesus.” (Galatians 6:17)</vt:lpstr>
      <vt:lpstr>5.  Besides being stoned, what else did Paul’s body endure (II Cor. 11:23-29; I Cor. 15:32)?  Now read Galatians 6:17 and imagine what Paul looked like when he was preaching in the synagogues and churches.  Do you think his appearance helped or hurt his ministry?</vt:lpstr>
      <vt:lpstr>6.  Despite all that Paul endured, many people seemed to doubt his apostleship.  When there was a dispute in Antioch about doctrine, Paul was not automatically believed (Acts 15:1-3).  This does not seem to be an isolated case, either (I Cor 9:2).  II Corinthians is partly a defense of Paul’s apostleship (II Cor. 3:1; 12:12).  Why would people challenge Paul’s apostleship?  Why did Paul defend himself (II Cor. 12:19)?</vt:lpstr>
      <vt:lpstr>6.  Despite all that Paul endured, many people seemed to doubt his apostleship.  When there was a dispute in Antioch about doctrine, Paul was not automatically believed (Acts 15:1-3).  This does not seem to be an isolated case, either (I Cor 9:2).  II Corinthians is partly a defense of Paul’s apostleship (II Cor. 3:1; 12:12).  Why would people challenge Paul’s apostleship?  Why did Paul defend himself (II Cor. 12:19)?</vt:lpstr>
      <vt:lpstr>7.  Paul would refer to himself as the least of the apostles and not fit to be called an apostle (I Cor. 15:9) but then, to the same church, he would say that he was “in no respect inferior to the most eminent apostles” (II Cor. 11:5; 12:12)?  What do you think Paul meant?</vt:lpstr>
      <vt:lpstr>8.  How many missionary journeys did Paul go on?  How far did he spread the gospel?  What was the principle that guided him in determining where he would preach (Rom. 15:20-24)?</vt:lpstr>
      <vt:lpstr>8.  How many missionary journeys did Paul go on?  How far did he spread the gospel?  What was the principle that guided him in determining where he would preach (Rom. 15:20-24)?</vt:lpstr>
      <vt:lpstr>9.  Which New Testament books did Paul write?</vt:lpstr>
      <vt:lpstr>10.  Given your experience with Paul’s books and your recollection of his missionary work described in the book of Acts, how would you describe Paul as a person?  How did he treat people?  What mattered most to him?  Etc.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182</cp:revision>
  <cp:lastPrinted>2021-06-09T22:01:44Z</cp:lastPrinted>
  <dcterms:created xsi:type="dcterms:W3CDTF">2020-06-28T07:20:46Z</dcterms:created>
  <dcterms:modified xsi:type="dcterms:W3CDTF">2021-06-09T22:02:07Z</dcterms:modified>
</cp:coreProperties>
</file>