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7" r:id="rId6"/>
    <p:sldId id="264" r:id="rId7"/>
    <p:sldId id="263" r:id="rId8"/>
    <p:sldId id="268" r:id="rId9"/>
    <p:sldId id="272" r:id="rId10"/>
    <p:sldId id="282" r:id="rId11"/>
    <p:sldId id="273" r:id="rId12"/>
    <p:sldId id="274" r:id="rId13"/>
    <p:sldId id="260" r:id="rId14"/>
    <p:sldId id="261" r:id="rId15"/>
    <p:sldId id="262" r:id="rId16"/>
    <p:sldId id="275" r:id="rId17"/>
    <p:sldId id="276" r:id="rId18"/>
    <p:sldId id="265" r:id="rId19"/>
    <p:sldId id="266" r:id="rId20"/>
    <p:sldId id="277" r:id="rId21"/>
    <p:sldId id="278" r:id="rId22"/>
    <p:sldId id="269" r:id="rId23"/>
    <p:sldId id="270" r:id="rId24"/>
    <p:sldId id="271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6A106-C995-4718-BC57-4F6CC57A0215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07729-FD6B-4CCC-8C8E-C3F714D03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9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4C992-1859-41F4-8264-5D8EC30D51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9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7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4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0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9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9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4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3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5C0D-3A79-4A57-8E97-968DC27A618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9E00-ED5C-49B2-AC28-EB3A87AF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9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9FC23-DDFC-4E98-B108-E5299BAA5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EC1AE-0A39-4A33-91C1-6207BFC6A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9C05F-33AB-4580-9001-A2D9983B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EFD3E-4612-4C81-9021-98506E781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>
            <a:extLst>
              <a:ext uri="{FF2B5EF4-FFF2-40B4-BE49-F238E27FC236}">
                <a16:creationId xmlns:a16="http://schemas.microsoft.com/office/drawing/2014/main" id="{D5C32BAB-89D9-445C-8313-2CDDEA05D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5" y="2924176"/>
            <a:ext cx="5534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6000"/>
              <a:t>Before the flood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>
            <a:extLst>
              <a:ext uri="{FF2B5EF4-FFF2-40B4-BE49-F238E27FC236}">
                <a16:creationId xmlns:a16="http://schemas.microsoft.com/office/drawing/2014/main" id="{F71D1EC3-CCCF-43C0-ADFE-EEF20ED47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75" y="2828926"/>
            <a:ext cx="57245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6600"/>
              <a:t>The Flood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>
            <a:extLst>
              <a:ext uri="{FF2B5EF4-FFF2-40B4-BE49-F238E27FC236}">
                <a16:creationId xmlns:a16="http://schemas.microsoft.com/office/drawing/2014/main" id="{B376AF44-2DBA-454D-B151-17A88A9F2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2638425"/>
            <a:ext cx="4267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en-US" sz="6000"/>
              <a:t>Scattering of the People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>
            <a:extLst>
              <a:ext uri="{FF2B5EF4-FFF2-40B4-BE49-F238E27FC236}">
                <a16:creationId xmlns:a16="http://schemas.microsoft.com/office/drawing/2014/main" id="{33426832-C5D6-48D3-ADC5-AF7FA8A6F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3086101"/>
            <a:ext cx="4705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6000"/>
              <a:t>The Patriarchs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>
            <a:extLst>
              <a:ext uri="{FF2B5EF4-FFF2-40B4-BE49-F238E27FC236}">
                <a16:creationId xmlns:a16="http://schemas.microsoft.com/office/drawing/2014/main" id="{71C9CB59-3C2A-4683-B5FF-C81E60C98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2828926"/>
            <a:ext cx="55435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6000"/>
              <a:t>The Exodus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>
            <a:extLst>
              <a:ext uri="{FF2B5EF4-FFF2-40B4-BE49-F238E27FC236}">
                <a16:creationId xmlns:a16="http://schemas.microsoft.com/office/drawing/2014/main" id="{2F22C080-2C1C-4CC3-B806-F75B7AFEB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2047875"/>
            <a:ext cx="49149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6000"/>
              <a:t>Wandering in the Wilderness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>
            <a:extLst>
              <a:ext uri="{FF2B5EF4-FFF2-40B4-BE49-F238E27FC236}">
                <a16:creationId xmlns:a16="http://schemas.microsoft.com/office/drawing/2014/main" id="{EA2ED4DD-B3D8-4E0F-8F5D-F21FB6CE6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2228850"/>
            <a:ext cx="487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en-US" sz="6000"/>
              <a:t>Invasion and Conquest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>
            <a:extLst>
              <a:ext uri="{FF2B5EF4-FFF2-40B4-BE49-F238E27FC236}">
                <a16:creationId xmlns:a16="http://schemas.microsoft.com/office/drawing/2014/main" id="{DE1CE76E-56F8-43A6-B2DB-CAD5D3D2C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3028951"/>
            <a:ext cx="41814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6000"/>
              <a:t>The Judges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9962FDAE-882E-42CB-B960-C5EE1C3BC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476500"/>
            <a:ext cx="45815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en-US" sz="6000"/>
              <a:t>The  United Kingdom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2335-E3E6-44DF-BD93-E0BEDF8AE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89397"/>
            <a:ext cx="6858000" cy="17907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January 2019:</a:t>
            </a:r>
            <a:b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dirty="0"/>
              <a:t>A Curriculum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B3961-C56E-46C0-90FE-25EA32108E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5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June 2021</a:t>
            </a:r>
          </a:p>
          <a:p>
            <a:r>
              <a:rPr lang="en-US" sz="4500" dirty="0"/>
              <a:t>“Rapid Restart”</a:t>
            </a:r>
          </a:p>
        </p:txBody>
      </p:sp>
    </p:spTree>
    <p:extLst>
      <p:ext uri="{BB962C8B-B14F-4D97-AF65-F5344CB8AC3E}">
        <p14:creationId xmlns:p14="http://schemas.microsoft.com/office/powerpoint/2010/main" val="2141962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>
            <a:extLst>
              <a:ext uri="{FF2B5EF4-FFF2-40B4-BE49-F238E27FC236}">
                <a16:creationId xmlns:a16="http://schemas.microsoft.com/office/drawing/2014/main" id="{3904367B-D173-40AA-94D4-793B99823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2381250"/>
            <a:ext cx="43529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en-US" sz="6000"/>
              <a:t>The Divided Kingdom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BDD9734B-6023-4A24-9B46-4DDBCF8A5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38451"/>
            <a:ext cx="4705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6000"/>
              <a:t>Judah Alone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>
            <a:extLst>
              <a:ext uri="{FF2B5EF4-FFF2-40B4-BE49-F238E27FC236}">
                <a16:creationId xmlns:a16="http://schemas.microsoft.com/office/drawing/2014/main" id="{CBA7EAC7-1F9D-4C0E-A92A-6120DB559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2714626"/>
            <a:ext cx="4181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6000"/>
              <a:t>The Captivity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>
            <a:extLst>
              <a:ext uri="{FF2B5EF4-FFF2-40B4-BE49-F238E27FC236}">
                <a16:creationId xmlns:a16="http://schemas.microsoft.com/office/drawing/2014/main" id="{0A7E612E-A126-4788-B9D5-E5C7440F7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925" y="2571750"/>
            <a:ext cx="49625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en-US" sz="6000"/>
              <a:t>Return from Captivity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>
            <a:extLst>
              <a:ext uri="{FF2B5EF4-FFF2-40B4-BE49-F238E27FC236}">
                <a16:creationId xmlns:a16="http://schemas.microsoft.com/office/drawing/2014/main" id="{16B4AE85-BED9-4947-938F-BA77A5F82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5575" y="2219326"/>
            <a:ext cx="39052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en-US" sz="6000"/>
              <a:t>Years of Silence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>
            <a:extLst>
              <a:ext uri="{FF2B5EF4-FFF2-40B4-BE49-F238E27FC236}">
                <a16:creationId xmlns:a16="http://schemas.microsoft.com/office/drawing/2014/main" id="{E268B72B-8C8A-4FA3-B00D-DC2A1C513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50" y="2571751"/>
            <a:ext cx="47720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en-US" sz="6000"/>
              <a:t>The Life of Christ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>
            <a:extLst>
              <a:ext uri="{FF2B5EF4-FFF2-40B4-BE49-F238E27FC236}">
                <a16:creationId xmlns:a16="http://schemas.microsoft.com/office/drawing/2014/main" id="{E159CFDB-58DD-4145-83CB-EB030D8C3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2457451"/>
            <a:ext cx="42291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en-US" sz="6000"/>
              <a:t>The Early Church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>
            <a:extLst>
              <a:ext uri="{FF2B5EF4-FFF2-40B4-BE49-F238E27FC236}">
                <a16:creationId xmlns:a16="http://schemas.microsoft.com/office/drawing/2014/main" id="{80F311BF-661E-46CC-B221-ADBE4C325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705100"/>
            <a:ext cx="45339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en-US" sz="6000"/>
              <a:t>Letters to Christians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013EC-2D12-4AE7-AC63-E2AEDDF8E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4172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AE749-51B6-4184-9B0A-7DD1B526C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4172"/>
            <a:ext cx="7886700" cy="4210051"/>
          </a:xfrm>
        </p:spPr>
        <p:txBody>
          <a:bodyPr>
            <a:noAutofit/>
          </a:bodyPr>
          <a:lstStyle/>
          <a:p>
            <a:r>
              <a:rPr lang="en-US" dirty="0"/>
              <a:t>Notice a lack of basic Bible knowledge</a:t>
            </a:r>
          </a:p>
          <a:p>
            <a:pPr lvl="1"/>
            <a:r>
              <a:rPr lang="en-US" sz="2100" dirty="0"/>
              <a:t>Difficulty locating books </a:t>
            </a:r>
          </a:p>
          <a:p>
            <a:pPr lvl="1"/>
            <a:r>
              <a:rPr lang="en-US" sz="2100" dirty="0"/>
              <a:t>Certain Bible fundamentals seem foreign</a:t>
            </a:r>
          </a:p>
          <a:p>
            <a:pPr lvl="1"/>
            <a:r>
              <a:rPr lang="en-US" sz="2100" dirty="0"/>
              <a:t>Not sure where to go to learn about key events</a:t>
            </a:r>
          </a:p>
          <a:p>
            <a:r>
              <a:rPr lang="en-US" dirty="0"/>
              <a:t>Want to find a curriculum that can be used throughout the family</a:t>
            </a:r>
          </a:p>
          <a:p>
            <a:pPr lvl="1"/>
            <a:r>
              <a:rPr lang="en-US" sz="2100" dirty="0"/>
              <a:t>All “on same page”</a:t>
            </a:r>
          </a:p>
          <a:p>
            <a:pPr lvl="1"/>
            <a:r>
              <a:rPr lang="en-US" sz="2100" dirty="0"/>
              <a:t>Whole Family in same areas of Scripture</a:t>
            </a:r>
          </a:p>
          <a:p>
            <a:r>
              <a:rPr lang="en-US" dirty="0"/>
              <a:t>Want a curriculum teachers can adapt according to age of class</a:t>
            </a:r>
          </a:p>
          <a:p>
            <a:r>
              <a:rPr lang="en-US" dirty="0"/>
              <a:t>Want to implement a curriculum that generates interest, enthusiasm and desire to study --- and one laid out for approximately three years ahead</a:t>
            </a:r>
          </a:p>
        </p:txBody>
      </p:sp>
    </p:spTree>
    <p:extLst>
      <p:ext uri="{BB962C8B-B14F-4D97-AF65-F5344CB8AC3E}">
        <p14:creationId xmlns:p14="http://schemas.microsoft.com/office/powerpoint/2010/main" val="56948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92EE-5171-432E-A726-04372D61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45344"/>
            <a:ext cx="7886700" cy="994172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F1011-3455-4D26-90D4-E6E5CFE0E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9516"/>
            <a:ext cx="7820025" cy="3656409"/>
          </a:xfrm>
        </p:spPr>
        <p:txBody>
          <a:bodyPr>
            <a:noAutofit/>
          </a:bodyPr>
          <a:lstStyle/>
          <a:p>
            <a:r>
              <a:rPr lang="en-US" dirty="0"/>
              <a:t>The Bible – if Bible familiarity is the problem, get familiar with It.</a:t>
            </a:r>
          </a:p>
          <a:p>
            <a:r>
              <a:rPr lang="en-US" dirty="0"/>
              <a:t>In the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framework</a:t>
            </a:r>
            <a:r>
              <a:rPr lang="en-US" dirty="0"/>
              <a:t> of “17 Periods” material by Bob and Sandra Waldron</a:t>
            </a:r>
          </a:p>
          <a:p>
            <a:pPr lvl="1"/>
            <a:r>
              <a:rPr lang="en-US" sz="2100" dirty="0"/>
              <a:t>Several of us have examined it for use across the group</a:t>
            </a:r>
          </a:p>
          <a:p>
            <a:pPr lvl="1"/>
            <a:r>
              <a:rPr lang="en-US" sz="2100" dirty="0"/>
              <a:t>Thanks to Ashleigh Hamilton and the Burdens for review with children’s classes in mind</a:t>
            </a:r>
          </a:p>
          <a:p>
            <a:r>
              <a:rPr lang="en-US" dirty="0"/>
              <a:t>Begins with a “3 Cycle Approach” to Bible Study</a:t>
            </a:r>
          </a:p>
          <a:p>
            <a:pPr lvl="1"/>
            <a:r>
              <a:rPr lang="en-US" sz="2100" dirty="0"/>
              <a:t>3 Cycles will take approximately six months</a:t>
            </a:r>
          </a:p>
          <a:p>
            <a:pPr lvl="1"/>
            <a:r>
              <a:rPr lang="en-US" sz="2100" dirty="0"/>
              <a:t>Will involve a lot of repetition/recitation/</a:t>
            </a:r>
            <a:r>
              <a:rPr lang="en-US" sz="2100" u="sng" dirty="0">
                <a:solidFill>
                  <a:srgbClr val="FF0000"/>
                </a:solidFill>
              </a:rPr>
              <a:t>familiarization</a:t>
            </a:r>
          </a:p>
          <a:p>
            <a:r>
              <a:rPr lang="en-US" dirty="0"/>
              <a:t>Transitions to about a three-year, more in-depth study of the Bible</a:t>
            </a:r>
          </a:p>
        </p:txBody>
      </p:sp>
    </p:spTree>
    <p:extLst>
      <p:ext uri="{BB962C8B-B14F-4D97-AF65-F5344CB8AC3E}">
        <p14:creationId xmlns:p14="http://schemas.microsoft.com/office/powerpoint/2010/main" val="321148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FE2A8-1F82-424E-8739-086DD5FC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Two of the Basic Methods of Organizing a   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0DE98-028D-45E3-8CBC-F88066D15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“Spatially” </a:t>
            </a:r>
          </a:p>
          <a:p>
            <a:pPr lvl="1"/>
            <a:r>
              <a:rPr lang="en-US" dirty="0"/>
              <a:t>Walk through a house and discuss each room, its contents, etc.</a:t>
            </a:r>
          </a:p>
          <a:p>
            <a:pPr lvl="1"/>
            <a:r>
              <a:rPr lang="en-US" dirty="0"/>
              <a:t>Walk through the old home town and  relate experiences</a:t>
            </a:r>
          </a:p>
          <a:p>
            <a:pPr lvl="1"/>
            <a:r>
              <a:rPr lang="en-US" dirty="0"/>
              <a:t>If in Bible Land tour, would likely receive lessons about locations</a:t>
            </a:r>
          </a:p>
          <a:p>
            <a:r>
              <a:rPr lang="en-US" dirty="0"/>
              <a:t>“Chronologically”  - Sequentially – Time Related</a:t>
            </a:r>
          </a:p>
          <a:p>
            <a:pPr lvl="1"/>
            <a:r>
              <a:rPr lang="en-US" dirty="0"/>
              <a:t>Trace a military career by years or groups of years</a:t>
            </a:r>
          </a:p>
          <a:p>
            <a:pPr lvl="1"/>
            <a:r>
              <a:rPr lang="en-US" dirty="0"/>
              <a:t>Trace a child’s growth and development over years</a:t>
            </a:r>
          </a:p>
          <a:p>
            <a:pPr lvl="1"/>
            <a:r>
              <a:rPr lang="en-US" dirty="0"/>
              <a:t>US History, Family History, etc.</a:t>
            </a:r>
          </a:p>
          <a:p>
            <a:r>
              <a:rPr lang="en-US" dirty="0"/>
              <a:t>This study will combine both – will use a “Framework”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42BE-3A4F-4BC6-8E5A-CE52F284B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Using the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05D55-96AE-42A6-879A-EFEE0FB2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group of boxes or bins on the wall</a:t>
            </a:r>
          </a:p>
          <a:p>
            <a:r>
              <a:rPr lang="en-US" dirty="0"/>
              <a:t>Anthologies of literature or music – “Hits of the 60’s” “70’s”  Genres,  etc.</a:t>
            </a:r>
          </a:p>
          <a:p>
            <a:pPr lvl="1"/>
            <a:r>
              <a:rPr lang="en-US" dirty="0"/>
              <a:t>Would first list the decades or genres (build framework )</a:t>
            </a:r>
          </a:p>
          <a:p>
            <a:pPr lvl="1"/>
            <a:r>
              <a:rPr lang="en-US" dirty="0"/>
              <a:t>Add some artists and well known songs</a:t>
            </a:r>
          </a:p>
          <a:p>
            <a:pPr lvl="1"/>
            <a:r>
              <a:rPr lang="en-US" dirty="0"/>
              <a:t>Then some of their lesser known songs</a:t>
            </a:r>
          </a:p>
          <a:p>
            <a:pPr lvl="1"/>
            <a:r>
              <a:rPr lang="en-US" dirty="0"/>
              <a:t>Might then specify years they were active, or limited type of music, some parameter</a:t>
            </a:r>
          </a:p>
          <a:p>
            <a:pPr lvl="1"/>
            <a:r>
              <a:rPr lang="en-US" dirty="0"/>
              <a:t>Could then enter a more detailed survey of backgrounds for songs, societal conditions, etc.</a:t>
            </a:r>
          </a:p>
        </p:txBody>
      </p:sp>
    </p:spTree>
    <p:extLst>
      <p:ext uri="{BB962C8B-B14F-4D97-AF65-F5344CB8AC3E}">
        <p14:creationId xmlns:p14="http://schemas.microsoft.com/office/powerpoint/2010/main" val="281544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D32A-3F54-4EB6-94D3-7A9646319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Starting Our Framework  - 17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36A98-F66D-40E3-ACE7-037B4CD2C4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Before the Flood</a:t>
            </a:r>
          </a:p>
          <a:p>
            <a:r>
              <a:rPr lang="en-US" dirty="0"/>
              <a:t>The Flood</a:t>
            </a:r>
          </a:p>
          <a:p>
            <a:r>
              <a:rPr lang="en-US" dirty="0"/>
              <a:t>The Scattering of the People</a:t>
            </a:r>
          </a:p>
          <a:p>
            <a:r>
              <a:rPr lang="en-US" dirty="0"/>
              <a:t>The Patriarchs</a:t>
            </a:r>
          </a:p>
          <a:p>
            <a:r>
              <a:rPr lang="en-US" dirty="0"/>
              <a:t>Exodus</a:t>
            </a:r>
          </a:p>
          <a:p>
            <a:r>
              <a:rPr lang="en-US" dirty="0"/>
              <a:t>Wandering in the Wilderness</a:t>
            </a:r>
          </a:p>
          <a:p>
            <a:r>
              <a:rPr lang="en-US" dirty="0"/>
              <a:t>Invasion and Conquest</a:t>
            </a:r>
          </a:p>
          <a:p>
            <a:r>
              <a:rPr lang="en-US" dirty="0"/>
              <a:t>Judges</a:t>
            </a:r>
          </a:p>
          <a:p>
            <a:r>
              <a:rPr lang="en-US" dirty="0"/>
              <a:t>United Kingdom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02ABB-87EF-4F47-B9F6-6CA269C260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Divided Kingdom</a:t>
            </a:r>
          </a:p>
          <a:p>
            <a:r>
              <a:rPr lang="en-US" dirty="0"/>
              <a:t>Judah Alone</a:t>
            </a:r>
          </a:p>
          <a:p>
            <a:r>
              <a:rPr lang="en-US" dirty="0"/>
              <a:t>Captivity</a:t>
            </a:r>
          </a:p>
          <a:p>
            <a:r>
              <a:rPr lang="en-US" dirty="0"/>
              <a:t>Return from Captivity</a:t>
            </a:r>
          </a:p>
          <a:p>
            <a:r>
              <a:rPr lang="en-US" dirty="0"/>
              <a:t>Years of Silence</a:t>
            </a:r>
          </a:p>
          <a:p>
            <a:r>
              <a:rPr lang="en-US" dirty="0"/>
              <a:t>Life of Christ</a:t>
            </a:r>
          </a:p>
          <a:p>
            <a:r>
              <a:rPr lang="en-US" dirty="0"/>
              <a:t>The Early Church</a:t>
            </a:r>
          </a:p>
          <a:p>
            <a:r>
              <a:rPr lang="en-US" dirty="0"/>
              <a:t>Letters to Christians</a:t>
            </a:r>
          </a:p>
        </p:txBody>
      </p:sp>
    </p:spTree>
    <p:extLst>
      <p:ext uri="{BB962C8B-B14F-4D97-AF65-F5344CB8AC3E}">
        <p14:creationId xmlns:p14="http://schemas.microsoft.com/office/powerpoint/2010/main" val="21592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F10E-8652-4CDF-B08E-518C827D3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 Framework for Knowing the Bible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2B5482-72FC-4E2C-98AA-F90110E4B5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7700" y="2216943"/>
          <a:ext cx="7867651" cy="3285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2625">
                  <a:extLst>
                    <a:ext uri="{9D8B030D-6E8A-4147-A177-3AD203B41FA5}">
                      <a16:colId xmlns:a16="http://schemas.microsoft.com/office/drawing/2014/main" val="3476355715"/>
                    </a:ext>
                  </a:extLst>
                </a:gridCol>
                <a:gridCol w="1961189">
                  <a:extLst>
                    <a:ext uri="{9D8B030D-6E8A-4147-A177-3AD203B41FA5}">
                      <a16:colId xmlns:a16="http://schemas.microsoft.com/office/drawing/2014/main" val="2465728270"/>
                    </a:ext>
                  </a:extLst>
                </a:gridCol>
                <a:gridCol w="1982162">
                  <a:extLst>
                    <a:ext uri="{9D8B030D-6E8A-4147-A177-3AD203B41FA5}">
                      <a16:colId xmlns:a16="http://schemas.microsoft.com/office/drawing/2014/main" val="1199208444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884963836"/>
                    </a:ext>
                  </a:extLst>
                </a:gridCol>
              </a:tblGrid>
              <a:tr h="644226">
                <a:tc>
                  <a:txBody>
                    <a:bodyPr/>
                    <a:lstStyle/>
                    <a:p>
                      <a:r>
                        <a:rPr lang="en-US" sz="1000" dirty="0"/>
                        <a:t>Before the Flood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The Flood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Scattering of the People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The Patriarchs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53040970"/>
                  </a:ext>
                </a:extLst>
              </a:tr>
              <a:tr h="644226">
                <a:tc>
                  <a:txBody>
                    <a:bodyPr/>
                    <a:lstStyle/>
                    <a:p>
                      <a:r>
                        <a:rPr lang="en-US" sz="1000" dirty="0"/>
                        <a:t>Exodus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Wandering in the Wilderness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Invasion and Conquest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Judges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057560"/>
                  </a:ext>
                </a:extLst>
              </a:tr>
              <a:tr h="644226">
                <a:tc>
                  <a:txBody>
                    <a:bodyPr/>
                    <a:lstStyle/>
                    <a:p>
                      <a:r>
                        <a:rPr lang="en-US" sz="1000" dirty="0"/>
                        <a:t>The United Kingdom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The Divided Kingdom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Judah Alone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The Captivity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0706228"/>
                  </a:ext>
                </a:extLst>
              </a:tr>
              <a:tr h="644226">
                <a:tc>
                  <a:txBody>
                    <a:bodyPr/>
                    <a:lstStyle/>
                    <a:p>
                      <a:r>
                        <a:rPr lang="en-US" sz="1000" dirty="0"/>
                        <a:t>The  Return From Captivity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Years of Silence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The Life of Christ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The Early Church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35309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US" sz="1000" i="1" dirty="0"/>
                        <a:t>Letters to Christians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u="sng" dirty="0"/>
                        <a:t>  </a:t>
                      </a:r>
                      <a:r>
                        <a:rPr lang="en-US" sz="2100" b="1" i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Freestyle Script" panose="030804020302050B0404" pitchFamily="66" charset="0"/>
                        </a:rPr>
                        <a:t>First Cycle – learn these periods</a:t>
                      </a:r>
                      <a:endParaRPr lang="en-US" sz="2100" b="1" u="sng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Freestyle Script" panose="030804020302050B0404" pitchFamily="66" charset="0"/>
                        </a:rPr>
                        <a:t>Second Cycle – fill in some key events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Freestyle Script" panose="030804020302050B0404" pitchFamily="66" charset="0"/>
                        </a:rPr>
                        <a:t>Third Cycle – Learn where in Scripture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742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863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50A0-1ABA-4D5C-B8D7-7CA6F94C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Adding to the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8A1DE-DD02-49CB-80F4-221A30B74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573A80-6884-4255-BE87-1A94ED1A86EA}"/>
              </a:ext>
            </a:extLst>
          </p:cNvPr>
          <p:cNvSpPr/>
          <p:nvPr/>
        </p:nvSpPr>
        <p:spPr>
          <a:xfrm>
            <a:off x="937470" y="2272893"/>
            <a:ext cx="7141128" cy="3649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000" dirty="0">
                <a:solidFill>
                  <a:schemeClr val="bg1"/>
                </a:solidFill>
              </a:rPr>
              <a:t>Before the Flood</a:t>
            </a:r>
          </a:p>
          <a:p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Creation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Adam and Eve in Garden</a:t>
            </a:r>
          </a:p>
          <a:p>
            <a:r>
              <a:rPr lang="en-US" sz="2400" dirty="0">
                <a:solidFill>
                  <a:schemeClr val="bg1"/>
                </a:solidFill>
              </a:rPr>
              <a:t>	First Sin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i="1" dirty="0">
                <a:solidFill>
                  <a:schemeClr val="bg1"/>
                </a:solidFill>
              </a:rPr>
              <a:t>Cain kills Abel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          Genealogy &gt; Noah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	</a:t>
            </a:r>
            <a:r>
              <a:rPr lang="en-US" sz="2400" b="1" i="1" u="sng" dirty="0">
                <a:solidFill>
                  <a:schemeClr val="bg1"/>
                </a:solidFill>
              </a:rPr>
              <a:t>Chapter 1-Creation; Ch 2 – Adam and Eve; Ch3 – First Sin; Ch 4 – Cain kills Abel; Ch 5 - Genealogy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44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607</Words>
  <Application>Microsoft Office PowerPoint</Application>
  <PresentationFormat>On-screen Show (4:3)</PresentationFormat>
  <Paragraphs>105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Freestyle Script</vt:lpstr>
      <vt:lpstr>Garamond</vt:lpstr>
      <vt:lpstr>Office Theme</vt:lpstr>
      <vt:lpstr>PowerPoint Presentation</vt:lpstr>
      <vt:lpstr>In January 2019: A Curriculum Change</vt:lpstr>
      <vt:lpstr>Why?</vt:lpstr>
      <vt:lpstr>What</vt:lpstr>
      <vt:lpstr>Two of the Basic Methods of Organizing a    Presentation</vt:lpstr>
      <vt:lpstr>Using the Framework</vt:lpstr>
      <vt:lpstr>Starting Our Framework  - 17 Periods</vt:lpstr>
      <vt:lpstr>A Framework for Knowing the Bible</vt:lpstr>
      <vt:lpstr>Adding to the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Allan</dc:creator>
  <cp:lastModifiedBy>Derek Phipps</cp:lastModifiedBy>
  <cp:revision>4</cp:revision>
  <dcterms:created xsi:type="dcterms:W3CDTF">2021-06-05T13:08:13Z</dcterms:created>
  <dcterms:modified xsi:type="dcterms:W3CDTF">2021-06-06T14:45:22Z</dcterms:modified>
</cp:coreProperties>
</file>