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895" r:id="rId2"/>
    <p:sldId id="4896" r:id="rId3"/>
    <p:sldId id="4897" r:id="rId4"/>
    <p:sldId id="4898" r:id="rId5"/>
    <p:sldId id="4899" r:id="rId6"/>
    <p:sldId id="490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5" y="1346948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5" y="4299698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5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B3CB-8C67-4870-91D9-4246D0F3DA3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4" y="4289334"/>
            <a:ext cx="1193868" cy="640080"/>
          </a:xfrm>
        </p:spPr>
        <p:txBody>
          <a:bodyPr/>
          <a:lstStyle>
            <a:lvl1pPr>
              <a:defRPr sz="2100"/>
            </a:lvl1pPr>
          </a:lstStyle>
          <a:p>
            <a:fld id="{6F59C46F-A4FD-4271-BAD9-9842DE966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24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B3CB-8C67-4870-91D9-4246D0F3DA3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C46F-A4FD-4271-BAD9-9842DE966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26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1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B3CB-8C67-4870-91D9-4246D0F3DA3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C46F-A4FD-4271-BAD9-9842DE966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3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B3CB-8C67-4870-91D9-4246D0F3DA3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C46F-A4FD-4271-BAD9-9842DE966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5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5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8" y="6272786"/>
            <a:ext cx="2644309" cy="365125"/>
          </a:xfrm>
        </p:spPr>
        <p:txBody>
          <a:bodyPr/>
          <a:lstStyle/>
          <a:p>
            <a:fld id="{D0CDB3CB-8C67-4870-91D9-4246D0F3DA3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6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1" y="2506133"/>
            <a:ext cx="1188299" cy="720332"/>
          </a:xfrm>
        </p:spPr>
        <p:txBody>
          <a:bodyPr/>
          <a:lstStyle>
            <a:lvl1pPr>
              <a:defRPr sz="2100"/>
            </a:lvl1pPr>
          </a:lstStyle>
          <a:p>
            <a:fld id="{6F59C46F-A4FD-4271-BAD9-9842DE966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42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B3CB-8C67-4870-91D9-4246D0F3DA3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C46F-A4FD-4271-BAD9-9842DE966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6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B3CB-8C67-4870-91D9-4246D0F3DA3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C46F-A4FD-4271-BAD9-9842DE966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B3CB-8C67-4870-91D9-4246D0F3DA3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C46F-A4FD-4271-BAD9-9842DE966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59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B3CB-8C67-4870-91D9-4246D0F3DA3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C46F-A4FD-4271-BAD9-9842DE966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96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1" y="2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B3CB-8C67-4870-91D9-4246D0F3DA3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C46F-A4FD-4271-BAD9-9842DE966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95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1" y="2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B3CB-8C67-4870-91D9-4246D0F3DA3F}" type="datetimeFigureOut">
              <a:rPr lang="en-US" smtClean="0"/>
              <a:t>5/9/2021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C46F-A4FD-4271-BAD9-9842DE966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7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6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2"/>
                </a:solidFill>
              </a:defRPr>
            </a:lvl1pPr>
          </a:lstStyle>
          <a:p>
            <a:fld id="{D0CDB3CB-8C67-4870-91D9-4246D0F3DA3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6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6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rgbClr val="FFFFFF"/>
                </a:solidFill>
                <a:latin typeface="+mj-lt"/>
              </a:defRPr>
            </a:lvl1pPr>
          </a:lstStyle>
          <a:p>
            <a:fld id="{6F59C46F-A4FD-4271-BAD9-9842DE966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2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F9206-07FF-48CB-AC4C-568C608441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Bringing man back to god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61599A-434D-4C8C-8489-C483AD145B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central theme of the Bible</a:t>
            </a:r>
          </a:p>
        </p:txBody>
      </p:sp>
    </p:spTree>
    <p:extLst>
      <p:ext uri="{BB962C8B-B14F-4D97-AF65-F5344CB8AC3E}">
        <p14:creationId xmlns:p14="http://schemas.microsoft.com/office/powerpoint/2010/main" val="1630682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162337-EA78-49A8-9AA3-FDCD341201D5}"/>
              </a:ext>
            </a:extLst>
          </p:cNvPr>
          <p:cNvSpPr/>
          <p:nvPr/>
        </p:nvSpPr>
        <p:spPr>
          <a:xfrm>
            <a:off x="1616870" y="3304157"/>
            <a:ext cx="8958263" cy="271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  <a:latin typeface="Rockwell" panose="02060603020205020403"/>
            </a:endParaRPr>
          </a:p>
        </p:txBody>
      </p:sp>
      <p:pic>
        <p:nvPicPr>
          <p:cNvPr id="1026" name="Picture 2" descr="Creation | Answers in Genesis">
            <a:extLst>
              <a:ext uri="{FF2B5EF4-FFF2-40B4-BE49-F238E27FC236}">
                <a16:creationId xmlns:a16="http://schemas.microsoft.com/office/drawing/2014/main" id="{F5BA8817-D711-4360-90F7-93A7FE92D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918" y="1250920"/>
            <a:ext cx="1170146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08E0E5-A726-45A5-9959-1393750A3634}"/>
              </a:ext>
            </a:extLst>
          </p:cNvPr>
          <p:cNvSpPr txBox="1"/>
          <p:nvPr/>
        </p:nvSpPr>
        <p:spPr>
          <a:xfrm>
            <a:off x="1529229" y="1621010"/>
            <a:ext cx="12178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350" dirty="0">
                <a:solidFill>
                  <a:prstClr val="black"/>
                </a:solidFill>
                <a:latin typeface="Rockwell" panose="02060603020205020403"/>
              </a:rPr>
              <a:t>Creation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EA829A7-B260-48A2-8288-2C192A3D6B60}"/>
              </a:ext>
            </a:extLst>
          </p:cNvPr>
          <p:cNvCxnSpPr>
            <a:stCxn id="4" idx="2"/>
            <a:endCxn id="3" idx="1"/>
          </p:cNvCxnSpPr>
          <p:nvPr/>
        </p:nvCxnSpPr>
        <p:spPr>
          <a:xfrm flipH="1">
            <a:off x="1616869" y="1921092"/>
            <a:ext cx="521278" cy="15187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The Tree of the Knowledge of Good and Evil">
            <a:extLst>
              <a:ext uri="{FF2B5EF4-FFF2-40B4-BE49-F238E27FC236}">
                <a16:creationId xmlns:a16="http://schemas.microsoft.com/office/drawing/2014/main" id="{21BB4DF6-7661-4CFB-B367-20EA3F3F9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53" y="4547306"/>
            <a:ext cx="633366" cy="63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DC24FA-49EB-4196-8376-C2AE927108BB}"/>
              </a:ext>
            </a:extLst>
          </p:cNvPr>
          <p:cNvSpPr txBox="1"/>
          <p:nvPr/>
        </p:nvSpPr>
        <p:spPr>
          <a:xfrm>
            <a:off x="1576918" y="4273075"/>
            <a:ext cx="12178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350" dirty="0">
                <a:solidFill>
                  <a:prstClr val="black"/>
                </a:solidFill>
                <a:latin typeface="Rockwell" panose="02060603020205020403"/>
              </a:rPr>
              <a:t>Fall of Man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3A757FB-7009-446A-94A4-74D896362FBF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617184" y="3439889"/>
            <a:ext cx="568652" cy="8331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AB162A7-DAD9-48AB-BED2-AF9455B7CA96}"/>
              </a:ext>
            </a:extLst>
          </p:cNvPr>
          <p:cNvSpPr txBox="1"/>
          <p:nvPr/>
        </p:nvSpPr>
        <p:spPr>
          <a:xfrm>
            <a:off x="1536413" y="1008889"/>
            <a:ext cx="12178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350" dirty="0">
                <a:solidFill>
                  <a:prstClr val="black"/>
                </a:solidFill>
                <a:latin typeface="Rockwell" panose="02060603020205020403"/>
              </a:rPr>
              <a:t>Genesis 1:1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26609B-53DF-4528-8BD7-810D7A590AB5}"/>
              </a:ext>
            </a:extLst>
          </p:cNvPr>
          <p:cNvSpPr txBox="1"/>
          <p:nvPr/>
        </p:nvSpPr>
        <p:spPr>
          <a:xfrm>
            <a:off x="1576918" y="5127415"/>
            <a:ext cx="12178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350" dirty="0">
                <a:solidFill>
                  <a:prstClr val="black"/>
                </a:solidFill>
                <a:latin typeface="Rockwell" panose="02060603020205020403"/>
              </a:rPr>
              <a:t>Genesis 3:6</a:t>
            </a:r>
          </a:p>
        </p:txBody>
      </p:sp>
      <p:pic>
        <p:nvPicPr>
          <p:cNvPr id="1030" name="Picture 6" descr="Advent Week 1: Curse and Promise (Genesis 3:15) | krausekorner">
            <a:extLst>
              <a:ext uri="{FF2B5EF4-FFF2-40B4-BE49-F238E27FC236}">
                <a16:creationId xmlns:a16="http://schemas.microsoft.com/office/drawing/2014/main" id="{9BDF8422-0C8F-496E-9FAA-1ADC425D3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792" y="2200379"/>
            <a:ext cx="676506" cy="67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F432657-9741-4927-98C9-3263521E786C}"/>
              </a:ext>
            </a:extLst>
          </p:cNvPr>
          <p:cNvSpPr txBox="1"/>
          <p:nvPr/>
        </p:nvSpPr>
        <p:spPr>
          <a:xfrm>
            <a:off x="2225787" y="2803415"/>
            <a:ext cx="12178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350" dirty="0">
                <a:solidFill>
                  <a:prstClr val="black"/>
                </a:solidFill>
                <a:latin typeface="Rockwell" panose="02060603020205020403"/>
              </a:rPr>
              <a:t>Promise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66D67C-7346-4B12-8767-E2D43079B1CE}"/>
              </a:ext>
            </a:extLst>
          </p:cNvPr>
          <p:cNvSpPr txBox="1"/>
          <p:nvPr/>
        </p:nvSpPr>
        <p:spPr>
          <a:xfrm>
            <a:off x="2225787" y="1948431"/>
            <a:ext cx="12178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350" dirty="0">
                <a:solidFill>
                  <a:prstClr val="black"/>
                </a:solidFill>
                <a:latin typeface="Rockwell" panose="02060603020205020403"/>
              </a:rPr>
              <a:t>Genesis 3:15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ACDDDA3-2BD3-4069-87D4-6843E5655B2E}"/>
              </a:ext>
            </a:extLst>
          </p:cNvPr>
          <p:cNvCxnSpPr>
            <a:stCxn id="19" idx="2"/>
            <a:endCxn id="3" idx="1"/>
          </p:cNvCxnSpPr>
          <p:nvPr/>
        </p:nvCxnSpPr>
        <p:spPr>
          <a:xfrm flipH="1">
            <a:off x="1616869" y="3103498"/>
            <a:ext cx="1217836" cy="3363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8BB875A-BB3D-40E4-BE2D-08D7966FACB6}"/>
              </a:ext>
            </a:extLst>
          </p:cNvPr>
          <p:cNvSpPr/>
          <p:nvPr/>
        </p:nvSpPr>
        <p:spPr>
          <a:xfrm>
            <a:off x="7455909" y="2397337"/>
            <a:ext cx="99278" cy="9047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  <a:latin typeface="Rockwell" panose="02060603020205020403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8D4E844-3FCE-4623-A4D9-517DD283D04C}"/>
              </a:ext>
            </a:extLst>
          </p:cNvPr>
          <p:cNvSpPr/>
          <p:nvPr/>
        </p:nvSpPr>
        <p:spPr>
          <a:xfrm rot="5400000">
            <a:off x="7463498" y="2380313"/>
            <a:ext cx="99278" cy="6172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  <a:latin typeface="Rockwell" panose="02060603020205020403"/>
            </a:endParaRPr>
          </a:p>
        </p:txBody>
      </p:sp>
      <p:pic>
        <p:nvPicPr>
          <p:cNvPr id="1036" name="Picture 12" descr="Ten Commandments Tablets Statue - Contemporary - Garden Statues And Yard  Art - by XoticBrands Home Decor | Houzz">
            <a:extLst>
              <a:ext uri="{FF2B5EF4-FFF2-40B4-BE49-F238E27FC236}">
                <a16:creationId xmlns:a16="http://schemas.microsoft.com/office/drawing/2014/main" id="{55C732FB-393C-4303-8EF5-C58B1EC44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420" y="1556842"/>
            <a:ext cx="633366" cy="68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E6DA727-1680-4859-976B-43D64D306949}"/>
              </a:ext>
            </a:extLst>
          </p:cNvPr>
          <p:cNvSpPr txBox="1"/>
          <p:nvPr/>
        </p:nvSpPr>
        <p:spPr>
          <a:xfrm>
            <a:off x="4697185" y="2200379"/>
            <a:ext cx="12178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350" dirty="0">
                <a:solidFill>
                  <a:prstClr val="black"/>
                </a:solidFill>
                <a:latin typeface="Rockwell" panose="02060603020205020403"/>
              </a:rPr>
              <a:t>Old Law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5667799-69B2-4E5F-8231-DF1A0E5E58F8}"/>
              </a:ext>
            </a:extLst>
          </p:cNvPr>
          <p:cNvSpPr txBox="1"/>
          <p:nvPr/>
        </p:nvSpPr>
        <p:spPr>
          <a:xfrm>
            <a:off x="4697184" y="1086141"/>
            <a:ext cx="121783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350" dirty="0">
                <a:solidFill>
                  <a:prstClr val="black"/>
                </a:solidFill>
                <a:latin typeface="Rockwell" panose="02060603020205020403"/>
              </a:rPr>
              <a:t>Exodus 20 - Deuteronomy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5F49BA1-D590-4410-BE2A-4168DE07DDF6}"/>
              </a:ext>
            </a:extLst>
          </p:cNvPr>
          <p:cNvCxnSpPr>
            <a:stCxn id="39" idx="2"/>
          </p:cNvCxnSpPr>
          <p:nvPr/>
        </p:nvCxnSpPr>
        <p:spPr>
          <a:xfrm flipH="1">
            <a:off x="5306101" y="2500461"/>
            <a:ext cx="2" cy="9394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38" name="Picture 14" descr="Apologetics Press - Living in Tents in Bible Times">
            <a:extLst>
              <a:ext uri="{FF2B5EF4-FFF2-40B4-BE49-F238E27FC236}">
                <a16:creationId xmlns:a16="http://schemas.microsoft.com/office/drawing/2014/main" id="{1091C393-F7CD-45D7-AC8E-57285AF2E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083" y="4720951"/>
            <a:ext cx="817445" cy="54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DBF3C3FB-D195-4E72-A9A0-07E50849631D}"/>
              </a:ext>
            </a:extLst>
          </p:cNvPr>
          <p:cNvSpPr txBox="1"/>
          <p:nvPr/>
        </p:nvSpPr>
        <p:spPr>
          <a:xfrm>
            <a:off x="3363854" y="4266666"/>
            <a:ext cx="19119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350" dirty="0">
                <a:solidFill>
                  <a:prstClr val="black"/>
                </a:solidFill>
                <a:latin typeface="Rockwell" panose="02060603020205020403"/>
              </a:rPr>
              <a:t>Start of God’s People</a:t>
            </a:r>
          </a:p>
          <a:p>
            <a:pPr algn="ctr" defTabSz="342900"/>
            <a:r>
              <a:rPr lang="en-US" sz="1350" dirty="0">
                <a:solidFill>
                  <a:prstClr val="black"/>
                </a:solidFill>
                <a:latin typeface="Rockwell" panose="02060603020205020403"/>
              </a:rPr>
              <a:t>Abraham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51E7514-3AF8-4B82-8EA2-057B2C7C0F58}"/>
              </a:ext>
            </a:extLst>
          </p:cNvPr>
          <p:cNvSpPr txBox="1"/>
          <p:nvPr/>
        </p:nvSpPr>
        <p:spPr>
          <a:xfrm>
            <a:off x="3583486" y="5265914"/>
            <a:ext cx="14726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350" dirty="0">
                <a:solidFill>
                  <a:prstClr val="black"/>
                </a:solidFill>
                <a:latin typeface="Rockwell" panose="02060603020205020403"/>
              </a:rPr>
              <a:t>Genesis 12:1-3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847C7BB-CA06-4099-8C22-EEB4455D38FC}"/>
              </a:ext>
            </a:extLst>
          </p:cNvPr>
          <p:cNvCxnSpPr>
            <a:cxnSpLocks/>
          </p:cNvCxnSpPr>
          <p:nvPr/>
        </p:nvCxnSpPr>
        <p:spPr>
          <a:xfrm flipH="1" flipV="1">
            <a:off x="4318367" y="3429001"/>
            <a:ext cx="2" cy="8376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40" name="Picture 16" descr="What Do You See when You Look in the Manger? - Extravagant Hope">
            <a:extLst>
              <a:ext uri="{FF2B5EF4-FFF2-40B4-BE49-F238E27FC236}">
                <a16:creationId xmlns:a16="http://schemas.microsoft.com/office/drawing/2014/main" id="{583F714E-D9B5-445A-8434-0F9058366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165" y="4706785"/>
            <a:ext cx="840222" cy="55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123026FC-21D5-4E6E-A84E-27CA22B9354D}"/>
              </a:ext>
            </a:extLst>
          </p:cNvPr>
          <p:cNvSpPr txBox="1"/>
          <p:nvPr/>
        </p:nvSpPr>
        <p:spPr>
          <a:xfrm>
            <a:off x="6448327" y="4395555"/>
            <a:ext cx="19119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350" dirty="0">
                <a:solidFill>
                  <a:prstClr val="black"/>
                </a:solidFill>
                <a:latin typeface="Rockwell" panose="02060603020205020403"/>
              </a:rPr>
              <a:t>Birth of Jesus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FBF9F5C-003F-4616-BEB1-46716330F5BB}"/>
              </a:ext>
            </a:extLst>
          </p:cNvPr>
          <p:cNvSpPr txBox="1"/>
          <p:nvPr/>
        </p:nvSpPr>
        <p:spPr>
          <a:xfrm>
            <a:off x="6667959" y="5300145"/>
            <a:ext cx="14726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350" dirty="0">
                <a:solidFill>
                  <a:prstClr val="black"/>
                </a:solidFill>
                <a:latin typeface="Rockwell" panose="02060603020205020403"/>
              </a:rPr>
              <a:t>Luke 2:1-20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C970623-8462-42B3-8B69-D7FD83F771FF}"/>
              </a:ext>
            </a:extLst>
          </p:cNvPr>
          <p:cNvCxnSpPr>
            <a:cxnSpLocks/>
            <a:stCxn id="52" idx="0"/>
          </p:cNvCxnSpPr>
          <p:nvPr/>
        </p:nvCxnSpPr>
        <p:spPr>
          <a:xfrm flipH="1" flipV="1">
            <a:off x="7404275" y="3439887"/>
            <a:ext cx="3" cy="9556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82544ABD-6704-4E98-A624-E9AD45D84002}"/>
              </a:ext>
            </a:extLst>
          </p:cNvPr>
          <p:cNvSpPr txBox="1"/>
          <p:nvPr/>
        </p:nvSpPr>
        <p:spPr>
          <a:xfrm>
            <a:off x="3548137" y="3034886"/>
            <a:ext cx="14315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350" dirty="0">
                <a:solidFill>
                  <a:prstClr val="black"/>
                </a:solidFill>
                <a:latin typeface="Rockwell" panose="02060603020205020403"/>
              </a:rPr>
              <a:t>~ 1800 </a:t>
            </a:r>
            <a:r>
              <a:rPr lang="en-US" sz="1350" dirty="0" err="1">
                <a:solidFill>
                  <a:prstClr val="black"/>
                </a:solidFill>
                <a:latin typeface="Rockwell" panose="02060603020205020403"/>
              </a:rPr>
              <a:t>yrs</a:t>
            </a:r>
            <a:endParaRPr lang="en-US" sz="1350" dirty="0">
              <a:solidFill>
                <a:prstClr val="black"/>
              </a:solidFill>
              <a:latin typeface="Rockwell" panose="02060603020205020403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CD23F08-CD65-4F34-B98A-EB8A1D47AFA4}"/>
              </a:ext>
            </a:extLst>
          </p:cNvPr>
          <p:cNvSpPr txBox="1"/>
          <p:nvPr/>
        </p:nvSpPr>
        <p:spPr>
          <a:xfrm>
            <a:off x="4590340" y="3533632"/>
            <a:ext cx="14315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350" dirty="0">
                <a:solidFill>
                  <a:prstClr val="black"/>
                </a:solidFill>
                <a:latin typeface="Rockwell" panose="02060603020205020403"/>
              </a:rPr>
              <a:t>~ 2600 </a:t>
            </a:r>
            <a:r>
              <a:rPr lang="en-US" sz="1350" dirty="0" err="1">
                <a:solidFill>
                  <a:prstClr val="black"/>
                </a:solidFill>
                <a:latin typeface="Rockwell" panose="02060603020205020403"/>
              </a:rPr>
              <a:t>yrs</a:t>
            </a:r>
            <a:endParaRPr lang="en-US" sz="1350" dirty="0">
              <a:solidFill>
                <a:prstClr val="black"/>
              </a:solidFill>
              <a:latin typeface="Rockwell" panose="02060603020205020403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69205AA-D653-460D-9E60-6EA84E67A1E7}"/>
              </a:ext>
            </a:extLst>
          </p:cNvPr>
          <p:cNvSpPr txBox="1"/>
          <p:nvPr/>
        </p:nvSpPr>
        <p:spPr>
          <a:xfrm>
            <a:off x="6797374" y="2085285"/>
            <a:ext cx="14315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350" dirty="0">
                <a:solidFill>
                  <a:prstClr val="black"/>
                </a:solidFill>
                <a:latin typeface="Rockwell" panose="02060603020205020403"/>
              </a:rPr>
              <a:t>~ 4000 </a:t>
            </a:r>
            <a:r>
              <a:rPr lang="en-US" sz="1350" dirty="0" err="1">
                <a:solidFill>
                  <a:prstClr val="black"/>
                </a:solidFill>
                <a:latin typeface="Rockwell" panose="02060603020205020403"/>
              </a:rPr>
              <a:t>yrs</a:t>
            </a:r>
            <a:endParaRPr lang="en-US" sz="1350" dirty="0">
              <a:solidFill>
                <a:prstClr val="black"/>
              </a:solidFill>
              <a:latin typeface="Rockwell" panose="02060603020205020403"/>
            </a:endParaRPr>
          </a:p>
        </p:txBody>
      </p:sp>
      <p:pic>
        <p:nvPicPr>
          <p:cNvPr id="1042" name="Picture 18" descr="Looking to Jesus: 1 Corinthians Day 73 - The Cure">
            <a:extLst>
              <a:ext uri="{FF2B5EF4-FFF2-40B4-BE49-F238E27FC236}">
                <a16:creationId xmlns:a16="http://schemas.microsoft.com/office/drawing/2014/main" id="{92A564BF-407B-4196-8D24-6C3E8F06A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624" y="1556840"/>
            <a:ext cx="886628" cy="59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12CD75C7-22A9-4651-AB1E-A7B6EA763306}"/>
              </a:ext>
            </a:extLst>
          </p:cNvPr>
          <p:cNvSpPr txBox="1"/>
          <p:nvPr/>
        </p:nvSpPr>
        <p:spPr>
          <a:xfrm>
            <a:off x="7996773" y="1293235"/>
            <a:ext cx="13423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350" dirty="0">
                <a:solidFill>
                  <a:prstClr val="black"/>
                </a:solidFill>
                <a:latin typeface="Rockwell" panose="02060603020205020403"/>
              </a:rPr>
              <a:t>Lord’s Supper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D145C8B-8AFF-4982-A446-A78C1D0F5FB2}"/>
              </a:ext>
            </a:extLst>
          </p:cNvPr>
          <p:cNvCxnSpPr>
            <a:cxnSpLocks/>
            <a:stCxn id="1042" idx="2"/>
          </p:cNvCxnSpPr>
          <p:nvPr/>
        </p:nvCxnSpPr>
        <p:spPr>
          <a:xfrm flipH="1">
            <a:off x="7417810" y="2147926"/>
            <a:ext cx="1250129" cy="13648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C2EFDAC-8501-49DC-A134-EEFA99F8AB55}"/>
              </a:ext>
            </a:extLst>
          </p:cNvPr>
          <p:cNvCxnSpPr>
            <a:cxnSpLocks/>
            <a:stCxn id="1042" idx="2"/>
          </p:cNvCxnSpPr>
          <p:nvPr/>
        </p:nvCxnSpPr>
        <p:spPr>
          <a:xfrm flipH="1">
            <a:off x="7517088" y="2147926"/>
            <a:ext cx="1150851" cy="13648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7E630-C103-4AF7-AA77-F334840408D6}"/>
              </a:ext>
            </a:extLst>
          </p:cNvPr>
          <p:cNvCxnSpPr>
            <a:stCxn id="1042" idx="2"/>
            <a:endCxn id="3" idx="3"/>
          </p:cNvCxnSpPr>
          <p:nvPr/>
        </p:nvCxnSpPr>
        <p:spPr>
          <a:xfrm>
            <a:off x="8667938" y="2147927"/>
            <a:ext cx="1907194" cy="12919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B1836A57-8458-47AB-B331-E95F76B74842}"/>
              </a:ext>
            </a:extLst>
          </p:cNvPr>
          <p:cNvSpPr txBox="1"/>
          <p:nvPr/>
        </p:nvSpPr>
        <p:spPr>
          <a:xfrm>
            <a:off x="9135493" y="1598469"/>
            <a:ext cx="14726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050" dirty="0">
                <a:solidFill>
                  <a:prstClr val="black"/>
                </a:solidFill>
                <a:latin typeface="Rockwell" panose="02060603020205020403"/>
              </a:rPr>
              <a:t>Matthew 26:26-28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E3433D9-FF25-4A9F-8B09-3002CD9ED703}"/>
              </a:ext>
            </a:extLst>
          </p:cNvPr>
          <p:cNvSpPr txBox="1"/>
          <p:nvPr/>
        </p:nvSpPr>
        <p:spPr>
          <a:xfrm>
            <a:off x="8101366" y="4165382"/>
            <a:ext cx="15687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350" dirty="0">
                <a:solidFill>
                  <a:prstClr val="black"/>
                </a:solidFill>
                <a:latin typeface="Rockwell" panose="02060603020205020403"/>
              </a:rPr>
              <a:t>All People are God’s People</a:t>
            </a:r>
          </a:p>
        </p:txBody>
      </p:sp>
      <p:pic>
        <p:nvPicPr>
          <p:cNvPr id="1044" name="Picture 20" descr="Free Photo | Anonymous multiracial people stacking hands">
            <a:extLst>
              <a:ext uri="{FF2B5EF4-FFF2-40B4-BE49-F238E27FC236}">
                <a16:creationId xmlns:a16="http://schemas.microsoft.com/office/drawing/2014/main" id="{60C28554-B1FD-4802-BBFE-D39519A05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654" y="4720951"/>
            <a:ext cx="840222" cy="55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AE0D917-1A80-45F1-BBBA-0D473F7DFFEF}"/>
              </a:ext>
            </a:extLst>
          </p:cNvPr>
          <p:cNvCxnSpPr>
            <a:stCxn id="76" idx="0"/>
          </p:cNvCxnSpPr>
          <p:nvPr/>
        </p:nvCxnSpPr>
        <p:spPr>
          <a:xfrm flipH="1" flipV="1">
            <a:off x="7555187" y="3440487"/>
            <a:ext cx="1330578" cy="7248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142365DC-4C10-47CE-ACEF-272D79203617}"/>
              </a:ext>
            </a:extLst>
          </p:cNvPr>
          <p:cNvSpPr txBox="1"/>
          <p:nvPr/>
        </p:nvSpPr>
        <p:spPr>
          <a:xfrm>
            <a:off x="8140591" y="5308886"/>
            <a:ext cx="14726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350" dirty="0">
                <a:solidFill>
                  <a:prstClr val="black"/>
                </a:solidFill>
                <a:latin typeface="Rockwell" panose="02060603020205020403"/>
              </a:rPr>
              <a:t>Galatians 3:28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7CE7305-48DF-4483-9212-ABBFDE51C89C}"/>
              </a:ext>
            </a:extLst>
          </p:cNvPr>
          <p:cNvSpPr txBox="1"/>
          <p:nvPr/>
        </p:nvSpPr>
        <p:spPr>
          <a:xfrm>
            <a:off x="10027120" y="3740581"/>
            <a:ext cx="6408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350" dirty="0">
                <a:solidFill>
                  <a:prstClr val="black"/>
                </a:solidFill>
                <a:latin typeface="Rockwell" panose="02060603020205020403"/>
              </a:rPr>
              <a:t>Today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6933A15-05FC-4C4E-9054-100776ED0FEA}"/>
              </a:ext>
            </a:extLst>
          </p:cNvPr>
          <p:cNvCxnSpPr>
            <a:stCxn id="81" idx="0"/>
            <a:endCxn id="3" idx="3"/>
          </p:cNvCxnSpPr>
          <p:nvPr/>
        </p:nvCxnSpPr>
        <p:spPr>
          <a:xfrm flipV="1">
            <a:off x="10347560" y="3439888"/>
            <a:ext cx="227572" cy="3006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A8DD416F-707D-4B89-998C-A44DC33AA9F1}"/>
              </a:ext>
            </a:extLst>
          </p:cNvPr>
          <p:cNvSpPr txBox="1"/>
          <p:nvPr/>
        </p:nvSpPr>
        <p:spPr>
          <a:xfrm>
            <a:off x="9159735" y="1787559"/>
            <a:ext cx="14726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050" dirty="0">
                <a:solidFill>
                  <a:prstClr val="black"/>
                </a:solidFill>
                <a:latin typeface="Rockwell" panose="02060603020205020403"/>
              </a:rPr>
              <a:t>I Corinthian 11:23-26</a:t>
            </a:r>
          </a:p>
        </p:txBody>
      </p:sp>
    </p:spTree>
    <p:extLst>
      <p:ext uri="{BB962C8B-B14F-4D97-AF65-F5344CB8AC3E}">
        <p14:creationId xmlns:p14="http://schemas.microsoft.com/office/powerpoint/2010/main" val="217588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9" grpId="0"/>
      <p:bldP spid="20" grpId="0"/>
      <p:bldP spid="29" grpId="0" animBg="1"/>
      <p:bldP spid="35" grpId="0" animBg="1"/>
      <p:bldP spid="39" grpId="0"/>
      <p:bldP spid="40" grpId="0"/>
      <p:bldP spid="47" grpId="0"/>
      <p:bldP spid="48" grpId="0"/>
      <p:bldP spid="52" grpId="0"/>
      <p:bldP spid="53" grpId="0"/>
      <p:bldP spid="46" grpId="0"/>
      <p:bldP spid="63" grpId="0"/>
      <p:bldP spid="64" grpId="0"/>
      <p:bldP spid="68" grpId="0"/>
      <p:bldP spid="75" grpId="0"/>
      <p:bldP spid="76" grpId="0"/>
      <p:bldP spid="80" grpId="0"/>
      <p:bldP spid="81" grpId="0"/>
      <p:bldP spid="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Rockwell" panose="02060603020205020403"/>
            </a:endParaRP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2378" y="1205340"/>
            <a:ext cx="7667244" cy="60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2378" y="1308714"/>
            <a:ext cx="7667244" cy="1039406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2378" y="2386242"/>
            <a:ext cx="7667244" cy="60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FA529B-1108-4147-ADFB-4BB94C90E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386" y="1220724"/>
            <a:ext cx="7543800" cy="1207008"/>
          </a:xfrm>
        </p:spPr>
        <p:txBody>
          <a:bodyPr>
            <a:normAutofit/>
          </a:bodyPr>
          <a:lstStyle/>
          <a:p>
            <a:r>
              <a:rPr lang="en-US" b="1"/>
              <a:t>Bringing man back to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0F2F2-96F2-499B-81A8-C5B2803E9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6164" y="2597560"/>
            <a:ext cx="3474023" cy="2888840"/>
          </a:xfrm>
        </p:spPr>
        <p:txBody>
          <a:bodyPr anchor="ctr">
            <a:normAutofit/>
          </a:bodyPr>
          <a:lstStyle/>
          <a:p>
            <a:r>
              <a:rPr lang="en-US" b="1" dirty="0"/>
              <a:t>Promise of Jesus immediately after man’s fall – Gen 3:15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Jesus’ death was for the remission of sins – Matt 26:27-28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Only His death could bring forgiveness – Hebrews 10:11-15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Doesn’t come for about 4,000 years</a:t>
            </a:r>
          </a:p>
          <a:p>
            <a:endParaRPr lang="en-US" b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294" y="5529511"/>
            <a:ext cx="342900" cy="3429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685800">
              <a:defRPr/>
            </a:pPr>
            <a:endParaRPr lang="en-US" sz="1500" kern="0" dirty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7189" y="5551407"/>
            <a:ext cx="299110" cy="299111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5F45A10-1700-487D-ACE0-24BE8E58F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770" y="2800351"/>
            <a:ext cx="4509035" cy="254760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87FF695-2603-48D4-A058-7C19A3B1F99D}"/>
              </a:ext>
            </a:extLst>
          </p:cNvPr>
          <p:cNvSpPr/>
          <p:nvPr/>
        </p:nvSpPr>
        <p:spPr>
          <a:xfrm>
            <a:off x="2038351" y="3243263"/>
            <a:ext cx="778669" cy="718968"/>
          </a:xfrm>
          <a:prstGeom prst="ellipse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  <a:latin typeface="Rockwell" panose="02060603020205020403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829B17ED-5784-45BF-A41B-D632DAFB4930}"/>
              </a:ext>
            </a:extLst>
          </p:cNvPr>
          <p:cNvSpPr/>
          <p:nvPr/>
        </p:nvSpPr>
        <p:spPr>
          <a:xfrm>
            <a:off x="4638675" y="2678946"/>
            <a:ext cx="235744" cy="628650"/>
          </a:xfrm>
          <a:prstGeom prst="downArrow">
            <a:avLst>
              <a:gd name="adj1" fmla="val 37879"/>
              <a:gd name="adj2" fmla="val 53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Rockwell" panose="02060603020205020403"/>
            </a:endParaRPr>
          </a:p>
        </p:txBody>
      </p:sp>
    </p:spTree>
    <p:extLst>
      <p:ext uri="{BB962C8B-B14F-4D97-AF65-F5344CB8AC3E}">
        <p14:creationId xmlns:p14="http://schemas.microsoft.com/office/powerpoint/2010/main" val="43409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Rockwell" panose="02060603020205020403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2378" y="1205340"/>
            <a:ext cx="7667244" cy="60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2378" y="1308714"/>
            <a:ext cx="7667244" cy="1039406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2378" y="2386242"/>
            <a:ext cx="7667244" cy="60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FA529B-1108-4147-ADFB-4BB94C90E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386" y="1220724"/>
            <a:ext cx="7543800" cy="1207008"/>
          </a:xfrm>
        </p:spPr>
        <p:txBody>
          <a:bodyPr>
            <a:normAutofit/>
          </a:bodyPr>
          <a:lstStyle/>
          <a:p>
            <a:r>
              <a:rPr lang="en-US" b="1"/>
              <a:t>Bringing man back to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0F2F2-96F2-499B-81A8-C5B2803E9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6164" y="2597560"/>
            <a:ext cx="3474023" cy="2888840"/>
          </a:xfrm>
        </p:spPr>
        <p:txBody>
          <a:bodyPr anchor="ctr">
            <a:normAutofit/>
          </a:bodyPr>
          <a:lstStyle/>
          <a:p>
            <a:r>
              <a:rPr lang="en-US" b="1" dirty="0"/>
              <a:t>Why did God have a chosen people?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Abraham was pleasing to God and God made a promise to Him – Gen 12:1-3</a:t>
            </a:r>
          </a:p>
          <a:p>
            <a:pPr lvl="2"/>
            <a:r>
              <a:rPr lang="en-US" b="1" dirty="0"/>
              <a:t>Notice all nations would be blest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God’s people should have been an example to the other nations</a:t>
            </a:r>
          </a:p>
          <a:p>
            <a:pPr lvl="2"/>
            <a:r>
              <a:rPr lang="en-US" b="1" dirty="0"/>
              <a:t>Gen 32:11-12 </a:t>
            </a:r>
            <a:r>
              <a:rPr lang="en-US" b="1" dirty="0">
                <a:sym typeface="Wingdings" panose="05000000000000000000" pitchFamily="2" charset="2"/>
              </a:rPr>
              <a:t> Moses and God</a:t>
            </a:r>
          </a:p>
          <a:p>
            <a:pPr lvl="2"/>
            <a:r>
              <a:rPr lang="en-US" b="1" dirty="0">
                <a:sym typeface="Wingdings" panose="05000000000000000000" pitchFamily="2" charset="2"/>
              </a:rPr>
              <a:t>Daniel 4:8, 34  Nebuchadnezzar</a:t>
            </a:r>
            <a:endParaRPr lang="en-US" b="1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294" y="5529511"/>
            <a:ext cx="342900" cy="3429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685800">
              <a:defRPr/>
            </a:pPr>
            <a:endParaRPr lang="en-US" sz="1500" kern="0" dirty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7189" y="5551407"/>
            <a:ext cx="299110" cy="299111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A1D6F32-73AF-4F26-9DAB-858C2ECB0B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770" y="2800351"/>
            <a:ext cx="4509035" cy="254760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70F1D43E-C4D0-423C-B847-BC56CF6AFD67}"/>
              </a:ext>
            </a:extLst>
          </p:cNvPr>
          <p:cNvSpPr/>
          <p:nvPr/>
        </p:nvSpPr>
        <p:spPr>
          <a:xfrm>
            <a:off x="2531270" y="4370832"/>
            <a:ext cx="1235869" cy="829818"/>
          </a:xfrm>
          <a:prstGeom prst="ellipse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  <a:latin typeface="Rockwell" panose="02060603020205020403"/>
            </a:endParaRPr>
          </a:p>
        </p:txBody>
      </p:sp>
    </p:spTree>
    <p:extLst>
      <p:ext uri="{BB962C8B-B14F-4D97-AF65-F5344CB8AC3E}">
        <p14:creationId xmlns:p14="http://schemas.microsoft.com/office/powerpoint/2010/main" val="3932800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Rockwell" panose="02060603020205020403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2378" y="1205340"/>
            <a:ext cx="7667244" cy="60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2378" y="1308714"/>
            <a:ext cx="7667244" cy="1039406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2378" y="2386242"/>
            <a:ext cx="7667244" cy="60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FA529B-1108-4147-ADFB-4BB94C90E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386" y="1220724"/>
            <a:ext cx="7543800" cy="1207008"/>
          </a:xfrm>
        </p:spPr>
        <p:txBody>
          <a:bodyPr>
            <a:normAutofit/>
          </a:bodyPr>
          <a:lstStyle/>
          <a:p>
            <a:r>
              <a:rPr lang="en-US" b="1"/>
              <a:t>Bringing man back to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0F2F2-96F2-499B-81A8-C5B2803E9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6164" y="2597560"/>
            <a:ext cx="3474023" cy="2888840"/>
          </a:xfrm>
        </p:spPr>
        <p:txBody>
          <a:bodyPr anchor="ctr">
            <a:normAutofit/>
          </a:bodyPr>
          <a:lstStyle/>
          <a:p>
            <a:r>
              <a:rPr lang="en-US" b="1" dirty="0"/>
              <a:t>Why was there an old law?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The law was the tutor to bring man to Christ – Gal 3:19-25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The law showed sin, but didn’t have a way for forgiveness – Rom 7:7-12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294" y="5529511"/>
            <a:ext cx="342900" cy="3429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685800">
              <a:defRPr/>
            </a:pPr>
            <a:endParaRPr lang="en-US" sz="1500" kern="0" dirty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7189" y="5551407"/>
            <a:ext cx="299110" cy="299111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9A69EED-E6A5-4C4D-A945-A2C1CD9724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770" y="2800351"/>
            <a:ext cx="4509035" cy="254760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D99A3F81-07EA-40BA-8D1B-FBF3F1918F33}"/>
              </a:ext>
            </a:extLst>
          </p:cNvPr>
          <p:cNvSpPr/>
          <p:nvPr/>
        </p:nvSpPr>
        <p:spPr>
          <a:xfrm>
            <a:off x="3181414" y="2781328"/>
            <a:ext cx="928625" cy="933422"/>
          </a:xfrm>
          <a:prstGeom prst="ellipse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  <a:latin typeface="Rockwell" panose="02060603020205020403"/>
            </a:endParaRPr>
          </a:p>
        </p:txBody>
      </p:sp>
    </p:spTree>
    <p:extLst>
      <p:ext uri="{BB962C8B-B14F-4D97-AF65-F5344CB8AC3E}">
        <p14:creationId xmlns:p14="http://schemas.microsoft.com/office/powerpoint/2010/main" val="1099595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Rockwell" panose="02060603020205020403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2378" y="1205340"/>
            <a:ext cx="7667244" cy="60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2378" y="1308714"/>
            <a:ext cx="7667244" cy="1039406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2378" y="2386242"/>
            <a:ext cx="7667244" cy="60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FA529B-1108-4147-ADFB-4BB94C90E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386" y="1220724"/>
            <a:ext cx="7543800" cy="1207008"/>
          </a:xfrm>
        </p:spPr>
        <p:txBody>
          <a:bodyPr>
            <a:normAutofit/>
          </a:bodyPr>
          <a:lstStyle/>
          <a:p>
            <a:r>
              <a:rPr lang="en-US" b="1"/>
              <a:t>Bringing man back to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0F2F2-96F2-499B-81A8-C5B2803E9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6163" y="2597560"/>
            <a:ext cx="3701027" cy="2888840"/>
          </a:xfrm>
        </p:spPr>
        <p:txBody>
          <a:bodyPr anchor="ctr">
            <a:normAutofit/>
          </a:bodyPr>
          <a:lstStyle/>
          <a:p>
            <a:r>
              <a:rPr lang="en-US" b="1" dirty="0"/>
              <a:t>God’s plan was from before the foundation of the world – Eph 1:3-6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God had the plan formed before man sinned</a:t>
            </a:r>
          </a:p>
          <a:p>
            <a:pPr lvl="2"/>
            <a:r>
              <a:rPr lang="en-US" b="1" dirty="0"/>
              <a:t>Could have not created us</a:t>
            </a:r>
          </a:p>
          <a:p>
            <a:pPr lvl="2"/>
            <a:r>
              <a:rPr lang="en-US" b="1" dirty="0"/>
              <a:t>Shows His love for us</a:t>
            </a:r>
          </a:p>
          <a:p>
            <a:pPr lvl="2"/>
            <a:r>
              <a:rPr lang="en-US" b="1" dirty="0"/>
              <a:t>Jn 3:16 – For God so </a:t>
            </a:r>
            <a:r>
              <a:rPr lang="en-US" b="1" i="1" u="sng" dirty="0"/>
              <a:t>loved</a:t>
            </a:r>
            <a:r>
              <a:rPr lang="en-US" b="1" dirty="0"/>
              <a:t>…</a:t>
            </a:r>
          </a:p>
          <a:p>
            <a:r>
              <a:rPr lang="en-US" b="1" dirty="0"/>
              <a:t>We remember God’s love manifested the same way today as in the New Testament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294" y="5529511"/>
            <a:ext cx="342900" cy="3429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685800">
              <a:defRPr/>
            </a:pPr>
            <a:endParaRPr lang="en-US" sz="1500" kern="0" dirty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7189" y="5551407"/>
            <a:ext cx="299110" cy="299111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D763433-7F61-49DD-8EFE-5A18C19009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770" y="2800351"/>
            <a:ext cx="4509035" cy="2547603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5E761507-3E88-44E9-ACE0-AFDE84E4468E}"/>
              </a:ext>
            </a:extLst>
          </p:cNvPr>
          <p:cNvSpPr/>
          <p:nvPr/>
        </p:nvSpPr>
        <p:spPr>
          <a:xfrm>
            <a:off x="4918350" y="2742241"/>
            <a:ext cx="1386454" cy="933422"/>
          </a:xfrm>
          <a:prstGeom prst="ellipse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  <a:latin typeface="Rockwell" panose="02060603020205020403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24CD6C5-AFA3-4F36-9144-B044685CCD45}"/>
              </a:ext>
            </a:extLst>
          </p:cNvPr>
          <p:cNvSpPr/>
          <p:nvPr/>
        </p:nvSpPr>
        <p:spPr>
          <a:xfrm>
            <a:off x="5901952" y="3934687"/>
            <a:ext cx="494210" cy="466711"/>
          </a:xfrm>
          <a:prstGeom prst="ellipse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  <a:latin typeface="Rockwell" panose="02060603020205020403"/>
            </a:endParaRPr>
          </a:p>
        </p:txBody>
      </p:sp>
    </p:spTree>
    <p:extLst>
      <p:ext uri="{BB962C8B-B14F-4D97-AF65-F5344CB8AC3E}">
        <p14:creationId xmlns:p14="http://schemas.microsoft.com/office/powerpoint/2010/main" val="200437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Microsoft Office PowerPoint</Application>
  <PresentationFormat>Widescreen</PresentationFormat>
  <Paragraphs>55</Paragraphs>
  <Slides>6</Slides>
  <Notes>0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Rockwell</vt:lpstr>
      <vt:lpstr>Rockwell Condensed</vt:lpstr>
      <vt:lpstr>Rockwell Extra Bold</vt:lpstr>
      <vt:lpstr>Wingdings</vt:lpstr>
      <vt:lpstr>Wood Type</vt:lpstr>
      <vt:lpstr>Bringing man back to god</vt:lpstr>
      <vt:lpstr>PowerPoint Presentation</vt:lpstr>
      <vt:lpstr>Bringing man back to god</vt:lpstr>
      <vt:lpstr>Bringing man back to god</vt:lpstr>
      <vt:lpstr>Bringing man back to god</vt:lpstr>
      <vt:lpstr>Bringing man back to god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Bringing man back to god</dc:title>
  <dc:creator>Derek Phipps</dc:creator>
  <cp:lastModifiedBy>Derek Phipps</cp:lastModifiedBy>
  <cp:revision>1</cp:revision>
  <dcterms:created xsi:type="dcterms:W3CDTF">2021-05-09T18:13:22Z</dcterms:created>
  <dcterms:modified xsi:type="dcterms:W3CDTF">2021-05-09T18:14:03Z</dcterms:modified>
</cp:coreProperties>
</file>