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8" r:id="rId2"/>
    <p:sldId id="256" r:id="rId3"/>
    <p:sldId id="271" r:id="rId4"/>
    <p:sldId id="277" r:id="rId5"/>
    <p:sldId id="263" r:id="rId6"/>
    <p:sldId id="272" r:id="rId7"/>
    <p:sldId id="280" r:id="rId8"/>
    <p:sldId id="273" r:id="rId9"/>
    <p:sldId id="274" r:id="rId10"/>
    <p:sldId id="281" r:id="rId11"/>
    <p:sldId id="275" r:id="rId12"/>
    <p:sldId id="276" r:id="rId1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E7568-1B10-4B22-83A5-BF8E3E859B11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F08E4-1461-42FC-963F-EE99C1006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4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 isn’t guessing.  He came from heaven (John 1:1).  He came back from the grave (Rom. 8:34).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5F08E4-1461-42FC-963F-EE99C10067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7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4/25/2021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27672"/>
            <a:ext cx="7772400" cy="240265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Why listen to anyone about the afterlife?  Isn’t everyone guessing?</a:t>
            </a:r>
          </a:p>
        </p:txBody>
      </p:sp>
    </p:spTree>
    <p:extLst>
      <p:ext uri="{BB962C8B-B14F-4D97-AF65-F5344CB8AC3E}">
        <p14:creationId xmlns:p14="http://schemas.microsoft.com/office/powerpoint/2010/main" val="414556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HOPE OF THE </a:t>
            </a:r>
            <a:r>
              <a:rPr lang="en-US" b="1" dirty="0">
                <a:solidFill>
                  <a:srgbClr val="FFFF00"/>
                </a:solidFill>
              </a:rPr>
              <a:t>GREAT</a:t>
            </a:r>
            <a:r>
              <a:rPr lang="en-US" b="1" dirty="0">
                <a:solidFill>
                  <a:schemeClr val="bg1"/>
                </a:solidFill>
              </a:rPr>
              <a:t> CHASM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6464E9-3E78-4CE4-AE96-D8FCE2B77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BC495-C61F-4E9E-B9A3-B4D1B05E14D9}"/>
              </a:ext>
            </a:extLst>
          </p:cNvPr>
          <p:cNvSpPr/>
          <p:nvPr/>
        </p:nvSpPr>
        <p:spPr>
          <a:xfrm>
            <a:off x="3615655" y="1755396"/>
            <a:ext cx="1870745" cy="33472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BB2CEA-1398-456E-8A58-0220E0277696}"/>
              </a:ext>
            </a:extLst>
          </p:cNvPr>
          <p:cNvSpPr txBox="1"/>
          <p:nvPr/>
        </p:nvSpPr>
        <p:spPr>
          <a:xfrm>
            <a:off x="3921851" y="2351780"/>
            <a:ext cx="411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21F0C6-2839-41DE-9CEA-63C2C05E2A39}"/>
              </a:ext>
            </a:extLst>
          </p:cNvPr>
          <p:cNvSpPr txBox="1"/>
          <p:nvPr/>
        </p:nvSpPr>
        <p:spPr>
          <a:xfrm>
            <a:off x="4780572" y="2351780"/>
            <a:ext cx="411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Flowchart: Delay 8">
            <a:extLst>
              <a:ext uri="{FF2B5EF4-FFF2-40B4-BE49-F238E27FC236}">
                <a16:creationId xmlns:a16="http://schemas.microsoft.com/office/drawing/2014/main" id="{4A12BBEF-44F3-4426-990E-651B8145EEC2}"/>
              </a:ext>
            </a:extLst>
          </p:cNvPr>
          <p:cNvSpPr/>
          <p:nvPr/>
        </p:nvSpPr>
        <p:spPr>
          <a:xfrm>
            <a:off x="5423482" y="1755396"/>
            <a:ext cx="3229762" cy="3347207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lowchart: Delay 9">
            <a:extLst>
              <a:ext uri="{FF2B5EF4-FFF2-40B4-BE49-F238E27FC236}">
                <a16:creationId xmlns:a16="http://schemas.microsoft.com/office/drawing/2014/main" id="{FFFC5CB5-DE93-4C83-8FD2-216C7FFB0C88}"/>
              </a:ext>
            </a:extLst>
          </p:cNvPr>
          <p:cNvSpPr/>
          <p:nvPr/>
        </p:nvSpPr>
        <p:spPr>
          <a:xfrm rot="10800000">
            <a:off x="457200" y="1755396"/>
            <a:ext cx="3229762" cy="3347207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42A7DD-B187-446D-A23F-C502D6D30433}"/>
              </a:ext>
            </a:extLst>
          </p:cNvPr>
          <p:cNvSpPr txBox="1"/>
          <p:nvPr/>
        </p:nvSpPr>
        <p:spPr>
          <a:xfrm>
            <a:off x="1308284" y="3198167"/>
            <a:ext cx="145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0DA1BC-A266-4368-8536-0F754635F95C}"/>
              </a:ext>
            </a:extLst>
          </p:cNvPr>
          <p:cNvSpPr txBox="1"/>
          <p:nvPr/>
        </p:nvSpPr>
        <p:spPr>
          <a:xfrm>
            <a:off x="6304219" y="3198166"/>
            <a:ext cx="14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COMFORT</a:t>
            </a:r>
          </a:p>
        </p:txBody>
      </p:sp>
    </p:spTree>
    <p:extLst>
      <p:ext uri="{BB962C8B-B14F-4D97-AF65-F5344CB8AC3E}">
        <p14:creationId xmlns:p14="http://schemas.microsoft.com/office/powerpoint/2010/main" val="196352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HOPE OF THE </a:t>
            </a:r>
            <a:r>
              <a:rPr lang="en-US" b="1" dirty="0">
                <a:solidFill>
                  <a:srgbClr val="FFFF00"/>
                </a:solidFill>
              </a:rPr>
              <a:t>GREAT</a:t>
            </a:r>
            <a:r>
              <a:rPr lang="en-US" b="1" dirty="0">
                <a:solidFill>
                  <a:schemeClr val="bg1"/>
                </a:solidFill>
              </a:rPr>
              <a:t> CHASM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What if it were a cliff instead of a chasm?</a:t>
            </a:r>
          </a:p>
          <a:p>
            <a:r>
              <a:rPr lang="en-US" sz="3200" dirty="0">
                <a:solidFill>
                  <a:schemeClr val="bg1"/>
                </a:solidFill>
              </a:rPr>
              <a:t>How long does it take you to sin against God?  In ignorance?  In weakness?  In defiance?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there weren’t a chasm of separation, would you have any confidence that you would stay in heaven for eternity?</a:t>
            </a:r>
          </a:p>
        </p:txBody>
      </p:sp>
    </p:spTree>
    <p:extLst>
      <p:ext uri="{BB962C8B-B14F-4D97-AF65-F5344CB8AC3E}">
        <p14:creationId xmlns:p14="http://schemas.microsoft.com/office/powerpoint/2010/main" val="30244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HOPE OF THE </a:t>
            </a:r>
            <a:r>
              <a:rPr lang="en-US" b="1" dirty="0">
                <a:solidFill>
                  <a:srgbClr val="FFFF00"/>
                </a:solidFill>
              </a:rPr>
              <a:t>GREAT</a:t>
            </a:r>
            <a:r>
              <a:rPr lang="en-US" b="1" dirty="0">
                <a:solidFill>
                  <a:schemeClr val="bg1"/>
                </a:solidFill>
              </a:rPr>
              <a:t> CHASM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chasm keeps Abraham, Lazarus, and everyone from crossing over (Lk. 16:26)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reward is eternal life (Titus 1:2; Mt. 25:46; John 3:15,16; 10:27-28; etc.)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Always with the Lord (I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4:17)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It may be difficult to understand </a:t>
            </a:r>
            <a:r>
              <a:rPr lang="en-US" sz="3200" i="1" dirty="0">
                <a:solidFill>
                  <a:schemeClr val="bg1"/>
                </a:solidFill>
              </a:rPr>
              <a:t>how</a:t>
            </a:r>
            <a:r>
              <a:rPr lang="en-US" sz="3200" dirty="0">
                <a:solidFill>
                  <a:schemeClr val="bg1"/>
                </a:solidFill>
              </a:rPr>
              <a:t> this can be, but by faith, we should accept </a:t>
            </a:r>
            <a:r>
              <a:rPr lang="en-US" sz="3200" i="1" dirty="0">
                <a:solidFill>
                  <a:schemeClr val="bg1"/>
                </a:solidFill>
              </a:rPr>
              <a:t>that</a:t>
            </a:r>
            <a:r>
              <a:rPr lang="en-US" sz="3200" dirty="0">
                <a:solidFill>
                  <a:schemeClr val="bg1"/>
                </a:solidFill>
              </a:rPr>
              <a:t> it will be.</a:t>
            </a:r>
          </a:p>
        </p:txBody>
      </p:sp>
    </p:spTree>
    <p:extLst>
      <p:ext uri="{BB962C8B-B14F-4D97-AF65-F5344CB8AC3E}">
        <p14:creationId xmlns:p14="http://schemas.microsoft.com/office/powerpoint/2010/main" val="82659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27212"/>
            <a:ext cx="7772400" cy="14035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GREAT CHASM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Luke 16:26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5876DE5-7536-478D-A23D-CE277C7C6E24}"/>
              </a:ext>
            </a:extLst>
          </p:cNvPr>
          <p:cNvSpPr/>
          <p:nvPr/>
        </p:nvSpPr>
        <p:spPr>
          <a:xfrm>
            <a:off x="3615655" y="1755396"/>
            <a:ext cx="1870745" cy="33472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D785B9-83B5-4987-A23F-781B7949D5EF}"/>
              </a:ext>
            </a:extLst>
          </p:cNvPr>
          <p:cNvSpPr txBox="1"/>
          <p:nvPr/>
        </p:nvSpPr>
        <p:spPr>
          <a:xfrm>
            <a:off x="3921851" y="2351780"/>
            <a:ext cx="411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G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R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E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T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B3B35B-7D68-454B-8C02-9B61EB756416}"/>
              </a:ext>
            </a:extLst>
          </p:cNvPr>
          <p:cNvSpPr txBox="1"/>
          <p:nvPr/>
        </p:nvSpPr>
        <p:spPr>
          <a:xfrm>
            <a:off x="4780572" y="2351780"/>
            <a:ext cx="411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C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H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S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M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Flowchart: Delay 6">
            <a:extLst>
              <a:ext uri="{FF2B5EF4-FFF2-40B4-BE49-F238E27FC236}">
                <a16:creationId xmlns:a16="http://schemas.microsoft.com/office/drawing/2014/main" id="{38CB2CCF-F670-4287-929F-9D5655324EB1}"/>
              </a:ext>
            </a:extLst>
          </p:cNvPr>
          <p:cNvSpPr/>
          <p:nvPr/>
        </p:nvSpPr>
        <p:spPr>
          <a:xfrm>
            <a:off x="5423482" y="1755396"/>
            <a:ext cx="3229762" cy="3347207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lay 8">
            <a:extLst>
              <a:ext uri="{FF2B5EF4-FFF2-40B4-BE49-F238E27FC236}">
                <a16:creationId xmlns:a16="http://schemas.microsoft.com/office/drawing/2014/main" id="{23977D79-1798-4DC9-A64C-33C48C004877}"/>
              </a:ext>
            </a:extLst>
          </p:cNvPr>
          <p:cNvSpPr/>
          <p:nvPr/>
        </p:nvSpPr>
        <p:spPr>
          <a:xfrm rot="10800000">
            <a:off x="457200" y="1755396"/>
            <a:ext cx="3229762" cy="3347207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564F86-4B4F-497A-8552-83C2FF8F4C35}"/>
              </a:ext>
            </a:extLst>
          </p:cNvPr>
          <p:cNvSpPr txBox="1"/>
          <p:nvPr/>
        </p:nvSpPr>
        <p:spPr>
          <a:xfrm>
            <a:off x="1308284" y="3198167"/>
            <a:ext cx="145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TORMENT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C0EEA8-8840-46A8-80D0-AB037F6D8E03}"/>
              </a:ext>
            </a:extLst>
          </p:cNvPr>
          <p:cNvSpPr txBox="1"/>
          <p:nvPr/>
        </p:nvSpPr>
        <p:spPr>
          <a:xfrm>
            <a:off x="6304219" y="3198166"/>
            <a:ext cx="14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COMFORT</a:t>
            </a:r>
          </a:p>
        </p:txBody>
      </p:sp>
    </p:spTree>
    <p:extLst>
      <p:ext uri="{BB962C8B-B14F-4D97-AF65-F5344CB8AC3E}">
        <p14:creationId xmlns:p14="http://schemas.microsoft.com/office/powerpoint/2010/main" val="275860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HADES OR HELL?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Sheol</a:t>
            </a:r>
            <a:r>
              <a:rPr lang="en-US" dirty="0">
                <a:solidFill>
                  <a:schemeClr val="bg1"/>
                </a:solidFill>
              </a:rPr>
              <a:t> = Hades (Ps. 16:10; Acts 2:27)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Sheol</a:t>
            </a:r>
            <a:r>
              <a:rPr lang="en-US" sz="2800" dirty="0">
                <a:solidFill>
                  <a:schemeClr val="bg1"/>
                </a:solidFill>
              </a:rPr>
              <a:t> = Grave / Death (Hos. 13:14; I Cor. 15:55)</a:t>
            </a:r>
          </a:p>
          <a:p>
            <a:r>
              <a:rPr lang="en-US" dirty="0">
                <a:solidFill>
                  <a:schemeClr val="bg1"/>
                </a:solidFill>
              </a:rPr>
              <a:t>Therefore, Hades = Grave / Death</a:t>
            </a:r>
          </a:p>
          <a:p>
            <a:r>
              <a:rPr lang="en-US" sz="2800" dirty="0">
                <a:solidFill>
                  <a:schemeClr val="bg1"/>
                </a:solidFill>
              </a:rPr>
              <a:t>Hades is temporary (I Cor. 15:54-55; Rev. 20:13-14) but the final judgment is eternal (Mt. 25:46; Rev. 20:10)</a:t>
            </a:r>
          </a:p>
          <a:p>
            <a:r>
              <a:rPr lang="en-US" dirty="0">
                <a:solidFill>
                  <a:schemeClr val="bg1"/>
                </a:solidFill>
              </a:rPr>
              <a:t>But practically speaking, flame is flame (Lk. 16:24; Mt. 18:8-9)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5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TERROR OF THE </a:t>
            </a:r>
            <a:r>
              <a:rPr lang="en-US" b="1" dirty="0">
                <a:solidFill>
                  <a:srgbClr val="FF0000"/>
                </a:solidFill>
              </a:rPr>
              <a:t>GREAT</a:t>
            </a:r>
            <a:r>
              <a:rPr lang="en-US" b="1" dirty="0">
                <a:solidFill>
                  <a:schemeClr val="bg1"/>
                </a:solidFill>
              </a:rPr>
              <a:t> CHASM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Separation – “far away” (Lk. 16:23)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Can’t escape – “none may cross over” (Lk. 16:26)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Can’t be helped – “those who wish to come over from here to you will not be able” (Lk. </a:t>
            </a:r>
            <a:r>
              <a:rPr lang="en-US" sz="3200">
                <a:solidFill>
                  <a:schemeClr val="bg1"/>
                </a:solidFill>
              </a:rPr>
              <a:t>16:26)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SIMILAR DESCRIPTIONS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Outer darkness (Mt. 8:12; 22:13; 25:30)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Outside (Rev. 22:14-15)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Away from the presence of the Lord (II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1:9)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Depart from Me (Mt. 7:23; 25:41; Lk. 13:27)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CROSS THE UNCROSSABLE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F61D42-EEB8-4968-8CD0-B734C76C0F15}"/>
              </a:ext>
            </a:extLst>
          </p:cNvPr>
          <p:cNvSpPr/>
          <p:nvPr/>
        </p:nvSpPr>
        <p:spPr>
          <a:xfrm>
            <a:off x="3615655" y="1755396"/>
            <a:ext cx="1870745" cy="33472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97DC8A-C1ED-473F-80AC-6775B05D47C3}"/>
              </a:ext>
            </a:extLst>
          </p:cNvPr>
          <p:cNvSpPr txBox="1"/>
          <p:nvPr/>
        </p:nvSpPr>
        <p:spPr>
          <a:xfrm>
            <a:off x="3921851" y="2351780"/>
            <a:ext cx="411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2A58F0-DBB4-460D-A500-799011C99AA1}"/>
              </a:ext>
            </a:extLst>
          </p:cNvPr>
          <p:cNvSpPr txBox="1"/>
          <p:nvPr/>
        </p:nvSpPr>
        <p:spPr>
          <a:xfrm>
            <a:off x="4780572" y="2351780"/>
            <a:ext cx="4110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9" name="Flowchart: Delay 8">
            <a:extLst>
              <a:ext uri="{FF2B5EF4-FFF2-40B4-BE49-F238E27FC236}">
                <a16:creationId xmlns:a16="http://schemas.microsoft.com/office/drawing/2014/main" id="{9A3E0A8B-4908-4CAD-8078-6DF4BF54902B}"/>
              </a:ext>
            </a:extLst>
          </p:cNvPr>
          <p:cNvSpPr/>
          <p:nvPr/>
        </p:nvSpPr>
        <p:spPr>
          <a:xfrm>
            <a:off x="5423482" y="1755396"/>
            <a:ext cx="3229762" cy="3347207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lowchart: Delay 9">
            <a:extLst>
              <a:ext uri="{FF2B5EF4-FFF2-40B4-BE49-F238E27FC236}">
                <a16:creationId xmlns:a16="http://schemas.microsoft.com/office/drawing/2014/main" id="{1CF1832E-1640-494C-8D9F-97B43B1C6F25}"/>
              </a:ext>
            </a:extLst>
          </p:cNvPr>
          <p:cNvSpPr/>
          <p:nvPr/>
        </p:nvSpPr>
        <p:spPr>
          <a:xfrm rot="10800000">
            <a:off x="457200" y="1755396"/>
            <a:ext cx="3229762" cy="3347207"/>
          </a:xfrm>
          <a:prstGeom prst="flowChartDela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C07D8A-61A5-4B8C-8C0C-8F909E618D25}"/>
              </a:ext>
            </a:extLst>
          </p:cNvPr>
          <p:cNvSpPr txBox="1"/>
          <p:nvPr/>
        </p:nvSpPr>
        <p:spPr>
          <a:xfrm>
            <a:off x="1308284" y="3198167"/>
            <a:ext cx="1459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TORMENT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7959C9-8386-4BCF-A427-5311241878A4}"/>
              </a:ext>
            </a:extLst>
          </p:cNvPr>
          <p:cNvSpPr txBox="1"/>
          <p:nvPr/>
        </p:nvSpPr>
        <p:spPr>
          <a:xfrm>
            <a:off x="6304219" y="3198166"/>
            <a:ext cx="1468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COMFORT</a:t>
            </a:r>
          </a:p>
        </p:txBody>
      </p:sp>
    </p:spTree>
    <p:extLst>
      <p:ext uri="{BB962C8B-B14F-4D97-AF65-F5344CB8AC3E}">
        <p14:creationId xmlns:p14="http://schemas.microsoft.com/office/powerpoint/2010/main" val="52880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TO CROSS THE UNCROSSABLE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Too late once we die, but not before (Lk. 16:26-28)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Don’t focus on what you want and enjoy now (Lk. 16:14,19,25)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 compassionate life (Lk. 16:20-21)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Listening to God’s word (Lk. 16:29)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Repent (Lk. </a:t>
            </a:r>
            <a:r>
              <a:rPr lang="en-US" sz="3200">
                <a:solidFill>
                  <a:schemeClr val="bg1"/>
                </a:solidFill>
              </a:rPr>
              <a:t>16:30)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1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JESUS IS THE BRIDGE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2572"/>
            <a:ext cx="7886700" cy="478439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only way (John 14:6)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only name (Acts 4:12)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Brings us to God (I Pet. 3:18)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Brings down the dividing wall (Eph. 2:13-14) and bridges the gap: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Eph. 2:11-12 – Once were without God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Eph. 2:16 – Reconciled to God through the cross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Eph. 2:18 – Access to the Father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Why don’t we see the one bridge in Luke 16?</a:t>
            </a:r>
          </a:p>
        </p:txBody>
      </p:sp>
    </p:spTree>
    <p:extLst>
      <p:ext uri="{BB962C8B-B14F-4D97-AF65-F5344CB8AC3E}">
        <p14:creationId xmlns:p14="http://schemas.microsoft.com/office/powerpoint/2010/main" val="11434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545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Office Theme</vt:lpstr>
      <vt:lpstr>Why listen to anyone about the afterlife?  Isn’t everyone guessing?</vt:lpstr>
      <vt:lpstr>THE GREAT CHASM Luke 16:26</vt:lpstr>
      <vt:lpstr>PowerPoint Presentation</vt:lpstr>
      <vt:lpstr>HADES OR HELL?</vt:lpstr>
      <vt:lpstr>THE TERROR OF THE GREAT CHASM</vt:lpstr>
      <vt:lpstr>SIMILAR DESCRIPTIONS</vt:lpstr>
      <vt:lpstr>HOW TO CROSS THE UNCROSSABLE</vt:lpstr>
      <vt:lpstr>HOW TO CROSS THE UNCROSSABLE</vt:lpstr>
      <vt:lpstr>JESUS IS THE BRIDGE TO GOD</vt:lpstr>
      <vt:lpstr>THE HOPE OF THE GREAT CHASM</vt:lpstr>
      <vt:lpstr>THE HOPE OF THE GREAT CHASM</vt:lpstr>
      <vt:lpstr>THE HOPE OF THE GREAT CHASM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Derek Phipps</cp:lastModifiedBy>
  <cp:revision>49</cp:revision>
  <cp:lastPrinted>2021-04-25T04:43:06Z</cp:lastPrinted>
  <dcterms:created xsi:type="dcterms:W3CDTF">2020-06-28T07:20:46Z</dcterms:created>
  <dcterms:modified xsi:type="dcterms:W3CDTF">2021-04-25T15:34:25Z</dcterms:modified>
</cp:coreProperties>
</file>