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5" r:id="rId3"/>
    <p:sldId id="287" r:id="rId4"/>
    <p:sldId id="307" r:id="rId5"/>
    <p:sldId id="276" r:id="rId6"/>
    <p:sldId id="288" r:id="rId7"/>
    <p:sldId id="290" r:id="rId8"/>
    <p:sldId id="308" r:id="rId9"/>
    <p:sldId id="309" r:id="rId10"/>
    <p:sldId id="292" r:id="rId11"/>
    <p:sldId id="310" r:id="rId12"/>
    <p:sldId id="311" r:id="rId13"/>
    <p:sldId id="306" r:id="rId14"/>
    <p:sldId id="312" r:id="rId15"/>
    <p:sldId id="298" r:id="rId16"/>
    <p:sldId id="300" r:id="rId17"/>
    <p:sldId id="313" r:id="rId18"/>
    <p:sldId id="289" r:id="rId19"/>
    <p:sldId id="314" r:id="rId20"/>
    <p:sldId id="315" r:id="rId21"/>
    <p:sldId id="316" r:id="rId2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12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4/21/2021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263192"/>
            <a:ext cx="7772400" cy="2331615"/>
          </a:xfrm>
        </p:spPr>
        <p:txBody>
          <a:bodyPr>
            <a:normAutofit fontScale="90000"/>
          </a:bodyPr>
          <a:lstStyle/>
          <a:p>
            <a:r>
              <a:rPr lang="en-US" b="1" dirty="0">
                <a:solidFill>
                  <a:schemeClr val="bg1"/>
                </a:solidFill>
              </a:rPr>
              <a:t>THE APOSTLES</a:t>
            </a:r>
            <a:br>
              <a:rPr lang="en-US" b="1" dirty="0">
                <a:solidFill>
                  <a:schemeClr val="bg1"/>
                </a:solidFill>
              </a:rPr>
            </a:br>
            <a:r>
              <a:rPr lang="en-US" b="1" dirty="0">
                <a:solidFill>
                  <a:schemeClr val="bg1"/>
                </a:solidFill>
              </a:rPr>
              <a:t>Lesson 4</a:t>
            </a:r>
            <a:br>
              <a:rPr lang="en-US" b="1" dirty="0">
                <a:solidFill>
                  <a:schemeClr val="bg1"/>
                </a:solidFill>
              </a:rPr>
            </a:br>
            <a:r>
              <a:rPr lang="en-US" b="1" dirty="0">
                <a:solidFill>
                  <a:schemeClr val="bg1"/>
                </a:solidFill>
              </a:rPr>
              <a:t>The Lesser Known Apostles</a:t>
            </a: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612966"/>
          </a:xfrm>
        </p:spPr>
        <p:txBody>
          <a:bodyPr>
            <a:noAutofit/>
          </a:bodyPr>
          <a:lstStyle/>
          <a:p>
            <a:pPr algn="ctr"/>
            <a:r>
              <a:rPr lang="en-US" sz="2800" b="1" dirty="0">
                <a:solidFill>
                  <a:srgbClr val="FFFF00"/>
                </a:solidFill>
              </a:rPr>
              <a:t>5.   MATTHIAS – Acts 1:22-26  Think about the qualifications that he met.  How many others met those requirements?  What does that tell you about Matthias?  Tougher question – Matthias is chosen in an unusual way (casting of lots).  Was he actually picked by God to be an apostle?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776756"/>
            <a:ext cx="7886700" cy="3702213"/>
          </a:xfrm>
        </p:spPr>
        <p:txBody>
          <a:bodyPr>
            <a:normAutofit/>
          </a:bodyPr>
          <a:lstStyle/>
          <a:p>
            <a:r>
              <a:rPr lang="en-US" dirty="0">
                <a:solidFill>
                  <a:schemeClr val="bg1"/>
                </a:solidFill>
              </a:rPr>
              <a:t>Matthias was chosen by God</a:t>
            </a:r>
          </a:p>
          <a:p>
            <a:pPr lvl="1"/>
            <a:r>
              <a:rPr lang="en-US" dirty="0">
                <a:solidFill>
                  <a:schemeClr val="bg1"/>
                </a:solidFill>
              </a:rPr>
              <a:t>The apostles prayed for God’s choice and we know that God listens to the apostles.</a:t>
            </a:r>
          </a:p>
          <a:p>
            <a:pPr lvl="1"/>
            <a:r>
              <a:rPr lang="en-US" dirty="0">
                <a:solidFill>
                  <a:schemeClr val="bg1"/>
                </a:solidFill>
              </a:rPr>
              <a:t>Evidence on the day of Pentecost (Acts 2:14)</a:t>
            </a:r>
          </a:p>
          <a:p>
            <a:pPr lvl="1"/>
            <a:r>
              <a:rPr lang="en-US" dirty="0">
                <a:solidFill>
                  <a:schemeClr val="bg1"/>
                </a:solidFill>
              </a:rPr>
              <a:t>Later evidence that there were 12 apostles again (Acts 6:2)</a:t>
            </a:r>
          </a:p>
        </p:txBody>
      </p:sp>
    </p:spTree>
    <p:extLst>
      <p:ext uri="{BB962C8B-B14F-4D97-AF65-F5344CB8AC3E}">
        <p14:creationId xmlns:p14="http://schemas.microsoft.com/office/powerpoint/2010/main" val="382050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612966"/>
          </a:xfrm>
        </p:spPr>
        <p:txBody>
          <a:bodyPr>
            <a:noAutofit/>
          </a:bodyPr>
          <a:lstStyle/>
          <a:p>
            <a:pPr algn="ctr"/>
            <a:r>
              <a:rPr lang="en-US" sz="2800" b="1" dirty="0">
                <a:solidFill>
                  <a:srgbClr val="FFFF00"/>
                </a:solidFill>
              </a:rPr>
              <a:t>5.   MATTHIAS – Acts 1:22-26  Think about the qualifications that he met.  How many others met those requirements?  What does that tell you about Matthias?  Tougher question – Matthias is chosen in an unusual way (casting of lots).  Was he actually picked by God to be an apostle?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776756"/>
            <a:ext cx="7886700" cy="3702213"/>
          </a:xfrm>
        </p:spPr>
        <p:txBody>
          <a:bodyPr>
            <a:normAutofit/>
          </a:bodyPr>
          <a:lstStyle/>
          <a:p>
            <a:r>
              <a:rPr lang="en-US" dirty="0">
                <a:solidFill>
                  <a:schemeClr val="bg1"/>
                </a:solidFill>
              </a:rPr>
              <a:t>Only two men met the qualifications of having been a follower of Jesus from the baptism of John until being a witness of His resurrection. (Not counting the 11 remaining apostles)</a:t>
            </a:r>
          </a:p>
          <a:p>
            <a:r>
              <a:rPr lang="en-US" dirty="0">
                <a:solidFill>
                  <a:schemeClr val="bg1"/>
                </a:solidFill>
              </a:rPr>
              <a:t>13 of 120 people gathered met this qualification (Acts 1:15)</a:t>
            </a:r>
          </a:p>
          <a:p>
            <a:r>
              <a:rPr lang="en-US" dirty="0">
                <a:solidFill>
                  <a:schemeClr val="bg1"/>
                </a:solidFill>
              </a:rPr>
              <a:t>13 of over 500 people met this qualification (I Cor. 15:6)</a:t>
            </a:r>
          </a:p>
        </p:txBody>
      </p:sp>
    </p:spTree>
    <p:extLst>
      <p:ext uri="{BB962C8B-B14F-4D97-AF65-F5344CB8AC3E}">
        <p14:creationId xmlns:p14="http://schemas.microsoft.com/office/powerpoint/2010/main" val="386377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612966"/>
          </a:xfrm>
        </p:spPr>
        <p:txBody>
          <a:bodyPr>
            <a:noAutofit/>
          </a:bodyPr>
          <a:lstStyle/>
          <a:p>
            <a:pPr algn="ctr"/>
            <a:r>
              <a:rPr lang="en-US" sz="2800" b="1" dirty="0">
                <a:solidFill>
                  <a:srgbClr val="FFFF00"/>
                </a:solidFill>
              </a:rPr>
              <a:t>5.   MATTHIAS – Acts 1:22-26  Think about the qualifications that he met.  How many others met those requirements?  What does that tell you about Matthias?  Tougher question – Matthias is chosen in an unusual way (casting of lots).  Was he actually picked by God to be an apostle?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776756"/>
            <a:ext cx="7886700" cy="3702213"/>
          </a:xfrm>
        </p:spPr>
        <p:txBody>
          <a:bodyPr>
            <a:normAutofit fontScale="92500"/>
          </a:bodyPr>
          <a:lstStyle/>
          <a:p>
            <a:r>
              <a:rPr lang="en-US" dirty="0">
                <a:solidFill>
                  <a:schemeClr val="bg1"/>
                </a:solidFill>
              </a:rPr>
              <a:t>What did the apostles frequently argue with among themselves (Mt. 18:1; 20:20-24; Mk. 9:34; Lk. 9:46-48)?</a:t>
            </a:r>
          </a:p>
          <a:p>
            <a:r>
              <a:rPr lang="en-US" dirty="0">
                <a:solidFill>
                  <a:schemeClr val="bg1"/>
                </a:solidFill>
              </a:rPr>
              <a:t>How would Matthias have fared in those discussions?</a:t>
            </a:r>
          </a:p>
          <a:p>
            <a:r>
              <a:rPr lang="en-US" dirty="0">
                <a:solidFill>
                  <a:schemeClr val="bg1"/>
                </a:solidFill>
              </a:rPr>
              <a:t>Human nature would have made it easy for Matthias to compare himself to those Jesus chose.  One was a thief / betrayer.  One was a zealot.  One was a tax collector.  Others were fishermen.  Surely he could have viewed himself as better than them.</a:t>
            </a:r>
          </a:p>
          <a:p>
            <a:r>
              <a:rPr lang="en-US" dirty="0">
                <a:solidFill>
                  <a:schemeClr val="bg1"/>
                </a:solidFill>
              </a:rPr>
              <a:t>But what did Matthias keep doing anyway?</a:t>
            </a:r>
          </a:p>
        </p:txBody>
      </p:sp>
    </p:spTree>
    <p:extLst>
      <p:ext uri="{BB962C8B-B14F-4D97-AF65-F5344CB8AC3E}">
        <p14:creationId xmlns:p14="http://schemas.microsoft.com/office/powerpoint/2010/main" val="167717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547238"/>
            <a:ext cx="7772400" cy="1763524"/>
          </a:xfrm>
        </p:spPr>
        <p:txBody>
          <a:bodyPr>
            <a:normAutofit/>
          </a:bodyPr>
          <a:lstStyle/>
          <a:p>
            <a:r>
              <a:rPr lang="en-US" b="1" dirty="0">
                <a:solidFill>
                  <a:schemeClr val="bg1"/>
                </a:solidFill>
              </a:rPr>
              <a:t>The Apostles We Know A Little More About</a:t>
            </a:r>
          </a:p>
        </p:txBody>
      </p:sp>
    </p:spTree>
    <p:extLst>
      <p:ext uri="{BB962C8B-B14F-4D97-AF65-F5344CB8AC3E}">
        <p14:creationId xmlns:p14="http://schemas.microsoft.com/office/powerpoint/2010/main" val="3110671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988190"/>
          </a:xfrm>
        </p:spPr>
        <p:txBody>
          <a:bodyPr>
            <a:normAutofit fontScale="90000"/>
          </a:bodyPr>
          <a:lstStyle/>
          <a:p>
            <a:pPr algn="ctr"/>
            <a:r>
              <a:rPr lang="en-US" sz="3600" b="1" dirty="0">
                <a:solidFill>
                  <a:srgbClr val="FFFF00"/>
                </a:solidFill>
              </a:rPr>
              <a:t>6.	PHILIP – (John 1:43-51; 6:5-7; 12:20-23; 14:8-10; Acts 1:13) – We have to be careful with Philip; more than one person has that name in the New Testament.</a:t>
            </a:r>
            <a:endParaRPr lang="en-US" b="1" dirty="0">
              <a:solidFill>
                <a:srgbClr val="FFFF00"/>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223083"/>
            <a:ext cx="7886700" cy="4255885"/>
          </a:xfrm>
        </p:spPr>
        <p:txBody>
          <a:bodyPr>
            <a:normAutofit/>
          </a:bodyPr>
          <a:lstStyle/>
          <a:p>
            <a:r>
              <a:rPr lang="en-US" dirty="0">
                <a:solidFill>
                  <a:schemeClr val="bg1"/>
                </a:solidFill>
              </a:rPr>
              <a:t>From Bethsaida (John 12:21) home of Peter and Andrew.</a:t>
            </a:r>
          </a:p>
          <a:p>
            <a:r>
              <a:rPr lang="en-US" dirty="0">
                <a:solidFill>
                  <a:schemeClr val="bg1"/>
                </a:solidFill>
              </a:rPr>
              <a:t>Always mentioned as the 5</a:t>
            </a:r>
            <a:r>
              <a:rPr lang="en-US" baseline="30000" dirty="0">
                <a:solidFill>
                  <a:schemeClr val="bg1"/>
                </a:solidFill>
              </a:rPr>
              <a:t>th</a:t>
            </a:r>
            <a:r>
              <a:rPr lang="en-US" dirty="0">
                <a:solidFill>
                  <a:schemeClr val="bg1"/>
                </a:solidFill>
              </a:rPr>
              <a:t> apostle</a:t>
            </a:r>
          </a:p>
          <a:p>
            <a:r>
              <a:rPr lang="en-US" dirty="0">
                <a:solidFill>
                  <a:schemeClr val="bg1"/>
                </a:solidFill>
              </a:rPr>
              <a:t>Not to be confused with the other Philips (Acts 6:5; Mk. 6:17; Lk. 3:1)</a:t>
            </a:r>
          </a:p>
        </p:txBody>
      </p:sp>
    </p:spTree>
    <p:extLst>
      <p:ext uri="{BB962C8B-B14F-4D97-AF65-F5344CB8AC3E}">
        <p14:creationId xmlns:p14="http://schemas.microsoft.com/office/powerpoint/2010/main" val="285906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988190"/>
          </a:xfrm>
        </p:spPr>
        <p:txBody>
          <a:bodyPr>
            <a:normAutofit fontScale="90000"/>
          </a:bodyPr>
          <a:lstStyle/>
          <a:p>
            <a:pPr algn="ctr"/>
            <a:r>
              <a:rPr lang="en-US" sz="3600" b="1" dirty="0">
                <a:solidFill>
                  <a:srgbClr val="FFFF00"/>
                </a:solidFill>
              </a:rPr>
              <a:t>6.	PHILIP – (John 1:43-51; 6:5-7; 12:20-23; 14:8-10; Acts 1:13) – We have to be careful with Philip; more than one person has that name in the New Testament.</a:t>
            </a:r>
            <a:endParaRPr lang="en-US" b="1" dirty="0">
              <a:solidFill>
                <a:srgbClr val="FFFF00"/>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223083"/>
            <a:ext cx="7886700" cy="4255885"/>
          </a:xfrm>
        </p:spPr>
        <p:txBody>
          <a:bodyPr>
            <a:normAutofit lnSpcReduction="10000"/>
          </a:bodyPr>
          <a:lstStyle/>
          <a:p>
            <a:r>
              <a:rPr lang="en-US" dirty="0">
                <a:solidFill>
                  <a:schemeClr val="bg1"/>
                </a:solidFill>
              </a:rPr>
              <a:t>John 1:43-51 – Found and invited Nathanael.  He believed Jesus was from Nazareth, son of Joseph, and the person whom Moses and the prophets wrote about</a:t>
            </a:r>
          </a:p>
          <a:p>
            <a:r>
              <a:rPr lang="en-US" dirty="0">
                <a:solidFill>
                  <a:schemeClr val="bg1"/>
                </a:solidFill>
              </a:rPr>
              <a:t>John 6:5-7 – Tested by Jesus at the feeding of the 5,000</a:t>
            </a:r>
          </a:p>
          <a:p>
            <a:r>
              <a:rPr lang="en-US" dirty="0">
                <a:solidFill>
                  <a:schemeClr val="bg1"/>
                </a:solidFill>
              </a:rPr>
              <a:t>John 12:20-23 – Greeks find Philip.  Philip goes to Andrew.</a:t>
            </a:r>
          </a:p>
          <a:p>
            <a:r>
              <a:rPr lang="en-US" dirty="0">
                <a:solidFill>
                  <a:schemeClr val="bg1"/>
                </a:solidFill>
              </a:rPr>
              <a:t>John 14:8-10 – Just show us the Father.  That will be enough for us.</a:t>
            </a:r>
          </a:p>
        </p:txBody>
      </p:sp>
    </p:spTree>
    <p:extLst>
      <p:ext uri="{BB962C8B-B14F-4D97-AF65-F5344CB8AC3E}">
        <p14:creationId xmlns:p14="http://schemas.microsoft.com/office/powerpoint/2010/main" val="354446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925068"/>
          </a:xfrm>
        </p:spPr>
        <p:txBody>
          <a:bodyPr>
            <a:normAutofit/>
          </a:bodyPr>
          <a:lstStyle/>
          <a:p>
            <a:pPr algn="ctr"/>
            <a:r>
              <a:rPr lang="en-US" sz="3600" b="1" dirty="0">
                <a:solidFill>
                  <a:srgbClr val="FFFF00"/>
                </a:solidFill>
              </a:rPr>
              <a:t>7.	ANDREW – (Mt. 4:18-22; Mk. 1:16-20; 13:3-4; Lk. 5:1-11; 16:17; John 1:35-42,44; 6:4-9; 12:20-22)</a:t>
            </a:r>
            <a:endParaRPr lang="en-US" sz="4000" b="1" dirty="0">
              <a:solidFill>
                <a:srgbClr val="FFFF00"/>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05637"/>
            <a:ext cx="7886700" cy="4373331"/>
          </a:xfrm>
        </p:spPr>
        <p:txBody>
          <a:bodyPr>
            <a:normAutofit/>
          </a:bodyPr>
          <a:lstStyle/>
          <a:p>
            <a:r>
              <a:rPr lang="en-US" dirty="0">
                <a:solidFill>
                  <a:schemeClr val="bg1"/>
                </a:solidFill>
              </a:rPr>
              <a:t>Has a Greek name</a:t>
            </a:r>
          </a:p>
          <a:p>
            <a:r>
              <a:rPr lang="en-US" dirty="0">
                <a:solidFill>
                  <a:schemeClr val="bg1"/>
                </a:solidFill>
              </a:rPr>
              <a:t>Name means “manly”</a:t>
            </a:r>
          </a:p>
          <a:p>
            <a:r>
              <a:rPr lang="en-US" dirty="0">
                <a:solidFill>
                  <a:schemeClr val="bg1"/>
                </a:solidFill>
              </a:rPr>
              <a:t>Peter’s brother (John 1:41)</a:t>
            </a:r>
          </a:p>
          <a:p>
            <a:r>
              <a:rPr lang="en-US" dirty="0">
                <a:solidFill>
                  <a:schemeClr val="bg1"/>
                </a:solidFill>
              </a:rPr>
              <a:t>Son of Jonas or John (Mt. 16:17; John 1:42; 21:15-17)</a:t>
            </a:r>
          </a:p>
          <a:p>
            <a:r>
              <a:rPr lang="en-US" dirty="0">
                <a:solidFill>
                  <a:schemeClr val="bg1"/>
                </a:solidFill>
              </a:rPr>
              <a:t>Lived in the same house with Peter in Bethsaida (Mk. 1:29; John 1:44) along with Peter’s mother-in-law?</a:t>
            </a:r>
          </a:p>
          <a:p>
            <a:endParaRPr lang="en-US" dirty="0">
              <a:solidFill>
                <a:schemeClr val="bg1"/>
              </a:solidFill>
            </a:endParaRPr>
          </a:p>
        </p:txBody>
      </p:sp>
    </p:spTree>
    <p:extLst>
      <p:ext uri="{BB962C8B-B14F-4D97-AF65-F5344CB8AC3E}">
        <p14:creationId xmlns:p14="http://schemas.microsoft.com/office/powerpoint/2010/main" val="343989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925068"/>
          </a:xfrm>
        </p:spPr>
        <p:txBody>
          <a:bodyPr>
            <a:normAutofit/>
          </a:bodyPr>
          <a:lstStyle/>
          <a:p>
            <a:pPr algn="ctr"/>
            <a:r>
              <a:rPr lang="en-US" sz="3600" b="1" dirty="0">
                <a:solidFill>
                  <a:srgbClr val="FFFF00"/>
                </a:solidFill>
              </a:rPr>
              <a:t>7.	ANDREW – (Mt. 4:18-22; Mk. 1:16-20; 13:3-4; Lk. 5:1-11; 16:17; John 1:35-42,44; 6:4-9; 12:20-22)</a:t>
            </a:r>
            <a:endParaRPr lang="en-US" sz="4000" b="1" dirty="0">
              <a:solidFill>
                <a:srgbClr val="FFFF00"/>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05637"/>
            <a:ext cx="7886700" cy="4373331"/>
          </a:xfrm>
        </p:spPr>
        <p:txBody>
          <a:bodyPr>
            <a:normAutofit lnSpcReduction="10000"/>
          </a:bodyPr>
          <a:lstStyle/>
          <a:p>
            <a:r>
              <a:rPr lang="en-US" dirty="0">
                <a:solidFill>
                  <a:schemeClr val="bg1"/>
                </a:solidFill>
              </a:rPr>
              <a:t>John 1:35-42 – A disciple of John who finds Peter and brings him to Jesus</a:t>
            </a:r>
          </a:p>
          <a:p>
            <a:r>
              <a:rPr lang="en-US" dirty="0">
                <a:solidFill>
                  <a:schemeClr val="bg1"/>
                </a:solidFill>
              </a:rPr>
              <a:t>Mt. 4:18-22; Mk. 1:16-18; Lk. 5:1-11 – A fishermen and partner to James and John.  He left everything to follow Jesus.</a:t>
            </a:r>
          </a:p>
          <a:p>
            <a:r>
              <a:rPr lang="en-US" dirty="0">
                <a:solidFill>
                  <a:schemeClr val="bg1"/>
                </a:solidFill>
              </a:rPr>
              <a:t>John 6:4-9 – Notices what food was available at the feeding of the 5,000.  But he lacked faith.</a:t>
            </a:r>
          </a:p>
          <a:p>
            <a:r>
              <a:rPr lang="en-US" dirty="0">
                <a:solidFill>
                  <a:schemeClr val="bg1"/>
                </a:solidFill>
              </a:rPr>
              <a:t>Mark 13:3-4 – Part of the small group that asks Jesus about the destruction of the temple</a:t>
            </a:r>
          </a:p>
          <a:p>
            <a:r>
              <a:rPr lang="en-US" dirty="0">
                <a:solidFill>
                  <a:schemeClr val="bg1"/>
                </a:solidFill>
              </a:rPr>
              <a:t>John 12:20-22 – Approaches Jesus about the Greeks wanting to see Him.</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07168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529076"/>
          </a:xfrm>
        </p:spPr>
        <p:txBody>
          <a:bodyPr>
            <a:noAutofit/>
          </a:bodyPr>
          <a:lstStyle/>
          <a:p>
            <a:pPr algn="ctr"/>
            <a:r>
              <a:rPr lang="en-US" sz="2800" b="1" dirty="0">
                <a:solidFill>
                  <a:srgbClr val="FFFF00"/>
                </a:solidFill>
              </a:rPr>
              <a:t>8.  JAMES – (Mt. 4:21-22; 10:2; 17:1-8; 27:56; Mk. 1:19-20,29; 3:16-17; 5:37; 9:2; 10:35-41; 13:3-4; 14:32-35; Lk. 5:9-10; 6:14; 8:51; 9:28,51-56; John 21:1-8; Acts 1:13; 12:1-3) – We have to be careful with James; more than one person has that name in the New Testament.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625754"/>
            <a:ext cx="7886700" cy="3853214"/>
          </a:xfrm>
        </p:spPr>
        <p:txBody>
          <a:bodyPr>
            <a:normAutofit fontScale="92500"/>
          </a:bodyPr>
          <a:lstStyle/>
          <a:p>
            <a:r>
              <a:rPr lang="en-US" dirty="0">
                <a:solidFill>
                  <a:schemeClr val="bg1"/>
                </a:solidFill>
              </a:rPr>
              <a:t>One of three closest disciples (Mk. 5:37; 9:2; etc.)</a:t>
            </a:r>
          </a:p>
          <a:p>
            <a:r>
              <a:rPr lang="en-US" dirty="0">
                <a:solidFill>
                  <a:schemeClr val="bg1"/>
                </a:solidFill>
              </a:rPr>
              <a:t>Brother of John (or is he John’s brother?)</a:t>
            </a:r>
          </a:p>
          <a:p>
            <a:r>
              <a:rPr lang="en-US" dirty="0">
                <a:solidFill>
                  <a:schemeClr val="bg1"/>
                </a:solidFill>
              </a:rPr>
              <a:t>John never mentions James in his gospel</a:t>
            </a:r>
          </a:p>
          <a:p>
            <a:r>
              <a:rPr lang="en-US" dirty="0">
                <a:solidFill>
                  <a:schemeClr val="bg1"/>
                </a:solidFill>
              </a:rPr>
              <a:t>Father’s name is Zebedee (Mk. 1:19)</a:t>
            </a:r>
          </a:p>
          <a:p>
            <a:r>
              <a:rPr lang="en-US" dirty="0">
                <a:solidFill>
                  <a:schemeClr val="bg1"/>
                </a:solidFill>
              </a:rPr>
              <a:t>Called Son of Thunder / Boanerges (Mk. 3:17)</a:t>
            </a:r>
          </a:p>
          <a:p>
            <a:r>
              <a:rPr lang="en-US" dirty="0">
                <a:solidFill>
                  <a:schemeClr val="bg1"/>
                </a:solidFill>
              </a:rPr>
              <a:t>A fisherman along with his dad and brother.  Partnered with Peter and Andrew (Mk. 1:20; Lk. 5:11)</a:t>
            </a:r>
          </a:p>
          <a:p>
            <a:r>
              <a:rPr lang="en-US" dirty="0">
                <a:solidFill>
                  <a:schemeClr val="bg1"/>
                </a:solidFill>
              </a:rPr>
              <a:t>Probably pretty young when called by Jesus</a:t>
            </a:r>
          </a:p>
        </p:txBody>
      </p:sp>
    </p:spTree>
    <p:extLst>
      <p:ext uri="{BB962C8B-B14F-4D97-AF65-F5344CB8AC3E}">
        <p14:creationId xmlns:p14="http://schemas.microsoft.com/office/powerpoint/2010/main" val="25124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529076"/>
          </a:xfrm>
        </p:spPr>
        <p:txBody>
          <a:bodyPr>
            <a:noAutofit/>
          </a:bodyPr>
          <a:lstStyle/>
          <a:p>
            <a:pPr algn="ctr"/>
            <a:r>
              <a:rPr lang="en-US" sz="2800" b="1" dirty="0">
                <a:solidFill>
                  <a:srgbClr val="FFFF00"/>
                </a:solidFill>
              </a:rPr>
              <a:t>8.  JAMES – (Mt. 4:21-22; 10:2; 17:1-8; 27:56; Mk. 1:19-20,29; 3:16-17; 5:37; 9:2; 10:35-41; 13:3-4; 14:32-35; Lk. 5:9-10; 6:14; 8:51; 9:28,51-56; John 21:1-8; Acts 1:13; 12:1-3) – We have to be careful with James; more than one person has that name in the New Testament.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625754"/>
            <a:ext cx="7886700" cy="3853214"/>
          </a:xfrm>
        </p:spPr>
        <p:txBody>
          <a:bodyPr>
            <a:normAutofit lnSpcReduction="10000"/>
          </a:bodyPr>
          <a:lstStyle/>
          <a:p>
            <a:r>
              <a:rPr lang="en-US" dirty="0">
                <a:solidFill>
                  <a:schemeClr val="bg1"/>
                </a:solidFill>
              </a:rPr>
              <a:t>Mt. 4:21-22; Mk. 1:19-20; Lk. 5:1-11 – Called to be a fisher of men.  Leaves everything, including his father.</a:t>
            </a:r>
          </a:p>
          <a:p>
            <a:r>
              <a:rPr lang="en-US" dirty="0">
                <a:solidFill>
                  <a:schemeClr val="bg1"/>
                </a:solidFill>
              </a:rPr>
              <a:t>Mk. 5:37; Lk. 8:51 – Selected to be with Jesus at Jairus’ house</a:t>
            </a:r>
          </a:p>
          <a:p>
            <a:r>
              <a:rPr lang="en-US" dirty="0">
                <a:solidFill>
                  <a:schemeClr val="bg1"/>
                </a:solidFill>
              </a:rPr>
              <a:t>Mt. 17:18; Mk. 9:2; Lk. 9:28 – Selected to be with Jesus at mount of transfiguration</a:t>
            </a:r>
          </a:p>
          <a:p>
            <a:r>
              <a:rPr lang="en-US" dirty="0">
                <a:solidFill>
                  <a:schemeClr val="bg1"/>
                </a:solidFill>
              </a:rPr>
              <a:t>Lk. 9:51-56 – Want to call fire from heaven on the disrespecting Samaritans</a:t>
            </a:r>
          </a:p>
        </p:txBody>
      </p:sp>
    </p:spTree>
    <p:extLst>
      <p:ext uri="{BB962C8B-B14F-4D97-AF65-F5344CB8AC3E}">
        <p14:creationId xmlns:p14="http://schemas.microsoft.com/office/powerpoint/2010/main" val="425480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547238"/>
            <a:ext cx="7772400" cy="1763524"/>
          </a:xfrm>
        </p:spPr>
        <p:txBody>
          <a:bodyPr>
            <a:normAutofit/>
          </a:bodyPr>
          <a:lstStyle/>
          <a:p>
            <a:r>
              <a:rPr lang="en-US" b="1" dirty="0">
                <a:solidFill>
                  <a:schemeClr val="bg1"/>
                </a:solidFill>
              </a:rPr>
              <a:t>The Apostles We Know Very Little About</a:t>
            </a:r>
          </a:p>
        </p:txBody>
      </p:sp>
    </p:spTree>
    <p:extLst>
      <p:ext uri="{BB962C8B-B14F-4D97-AF65-F5344CB8AC3E}">
        <p14:creationId xmlns:p14="http://schemas.microsoft.com/office/powerpoint/2010/main" val="3896050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2529076"/>
          </a:xfrm>
        </p:spPr>
        <p:txBody>
          <a:bodyPr>
            <a:noAutofit/>
          </a:bodyPr>
          <a:lstStyle/>
          <a:p>
            <a:pPr algn="ctr"/>
            <a:r>
              <a:rPr lang="en-US" sz="2800" b="1" dirty="0">
                <a:solidFill>
                  <a:srgbClr val="FFFF00"/>
                </a:solidFill>
              </a:rPr>
              <a:t>8.  JAMES – (Mt. 4:21-22; 10:2; 17:1-8; 27:56; Mk. 1:19-20,29; 3:16-17; 5:37; 9:2; 10:35-41; 13:3-4; 14:32-35; Lk. 5:9-10; 6:14; 8:51; 9:28,51-56; John 21:1-8; Acts 1:13; 12:1-3) – We have to be careful with James; more than one person has that name in the New Testament.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625754"/>
            <a:ext cx="7886700" cy="3853214"/>
          </a:xfrm>
        </p:spPr>
        <p:txBody>
          <a:bodyPr>
            <a:normAutofit/>
          </a:bodyPr>
          <a:lstStyle/>
          <a:p>
            <a:r>
              <a:rPr lang="en-US" dirty="0">
                <a:solidFill>
                  <a:schemeClr val="bg1"/>
                </a:solidFill>
              </a:rPr>
              <a:t>Mk 10:35-41;  Mt. 20:20-28 – Asked to be at Jesus’ right hand.  But could they drink the cup?</a:t>
            </a:r>
          </a:p>
          <a:p>
            <a:r>
              <a:rPr lang="en-US" dirty="0">
                <a:solidFill>
                  <a:schemeClr val="bg1"/>
                </a:solidFill>
              </a:rPr>
              <a:t>Mark 13:3-4 – Part of the group that asks Jesus about the destruction of the temple</a:t>
            </a:r>
          </a:p>
          <a:p>
            <a:r>
              <a:rPr lang="en-US" dirty="0">
                <a:solidFill>
                  <a:schemeClr val="bg1"/>
                </a:solidFill>
              </a:rPr>
              <a:t>Matthew 27:56 – His mother was following Jesus and had been ministering to him this whole time</a:t>
            </a:r>
          </a:p>
          <a:p>
            <a:r>
              <a:rPr lang="en-US" dirty="0">
                <a:solidFill>
                  <a:schemeClr val="bg1"/>
                </a:solidFill>
              </a:rPr>
              <a:t>John 21:1-8 – Fishing again after the resurrection</a:t>
            </a:r>
          </a:p>
          <a:p>
            <a:r>
              <a:rPr lang="en-US" dirty="0">
                <a:solidFill>
                  <a:schemeClr val="bg1"/>
                </a:solidFill>
              </a:rPr>
              <a:t>Acts 12:1-3 – The first apostle to be martyred </a:t>
            </a:r>
          </a:p>
        </p:txBody>
      </p:sp>
    </p:spTree>
    <p:extLst>
      <p:ext uri="{BB962C8B-B14F-4D97-AF65-F5344CB8AC3E}">
        <p14:creationId xmlns:p14="http://schemas.microsoft.com/office/powerpoint/2010/main" val="199868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4538-FF32-4C69-9D24-6A72558C1613}"/>
              </a:ext>
            </a:extLst>
          </p:cNvPr>
          <p:cNvSpPr>
            <a:spLocks noGrp="1"/>
          </p:cNvSpPr>
          <p:nvPr>
            <p:ph type="title"/>
          </p:nvPr>
        </p:nvSpPr>
        <p:spPr>
          <a:xfrm>
            <a:off x="628650" y="0"/>
            <a:ext cx="7886700" cy="1140903"/>
          </a:xfrm>
        </p:spPr>
        <p:txBody>
          <a:bodyPr/>
          <a:lstStyle/>
          <a:p>
            <a:pPr algn="ctr"/>
            <a:r>
              <a:rPr lang="en-US" dirty="0">
                <a:solidFill>
                  <a:schemeClr val="bg1"/>
                </a:solidFill>
              </a:rPr>
              <a:t>NOTEWORTHY LESSONS</a:t>
            </a:r>
          </a:p>
        </p:txBody>
      </p:sp>
      <p:sp>
        <p:nvSpPr>
          <p:cNvPr id="3" name="Content Placeholder 2">
            <a:extLst>
              <a:ext uri="{FF2B5EF4-FFF2-40B4-BE49-F238E27FC236}">
                <a16:creationId xmlns:a16="http://schemas.microsoft.com/office/drawing/2014/main" id="{5E6176E2-C573-4D13-9507-20FC3F2F0930}"/>
              </a:ext>
            </a:extLst>
          </p:cNvPr>
          <p:cNvSpPr>
            <a:spLocks noGrp="1"/>
          </p:cNvSpPr>
          <p:nvPr>
            <p:ph idx="1"/>
          </p:nvPr>
        </p:nvSpPr>
        <p:spPr>
          <a:xfrm>
            <a:off x="628650" y="1249960"/>
            <a:ext cx="7886700" cy="5159229"/>
          </a:xfrm>
        </p:spPr>
        <p:txBody>
          <a:bodyPr>
            <a:normAutofit/>
          </a:bodyPr>
          <a:lstStyle/>
          <a:p>
            <a:r>
              <a:rPr lang="en-US" dirty="0">
                <a:solidFill>
                  <a:schemeClr val="bg1"/>
                </a:solidFill>
              </a:rPr>
              <a:t>Simon the Zealot – betraying what is so close to you that it is a part of your name</a:t>
            </a:r>
          </a:p>
          <a:p>
            <a:r>
              <a:rPr lang="en-US" dirty="0">
                <a:solidFill>
                  <a:schemeClr val="bg1"/>
                </a:solidFill>
              </a:rPr>
              <a:t>Matthias – being one of the very few who follow Jesus even when not chosen by Jesus and not promised a great position of honor</a:t>
            </a:r>
          </a:p>
          <a:p>
            <a:r>
              <a:rPr lang="en-US" dirty="0">
                <a:solidFill>
                  <a:schemeClr val="bg1"/>
                </a:solidFill>
              </a:rPr>
              <a:t>Andrew – the impact we can have by just inviting one person</a:t>
            </a:r>
          </a:p>
          <a:p>
            <a:r>
              <a:rPr lang="en-US" dirty="0">
                <a:solidFill>
                  <a:schemeClr val="bg1"/>
                </a:solidFill>
              </a:rPr>
              <a:t>James – Ultimate commitment.  Leave everything.  Give your life in the end.</a:t>
            </a:r>
          </a:p>
        </p:txBody>
      </p:sp>
    </p:spTree>
    <p:extLst>
      <p:ext uri="{BB962C8B-B14F-4D97-AF65-F5344CB8AC3E}">
        <p14:creationId xmlns:p14="http://schemas.microsoft.com/office/powerpoint/2010/main" val="166077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72178"/>
            <a:ext cx="7886700" cy="2327741"/>
          </a:xfrm>
        </p:spPr>
        <p:txBody>
          <a:bodyPr>
            <a:noAutofit/>
          </a:bodyPr>
          <a:lstStyle/>
          <a:p>
            <a:pPr algn="ctr"/>
            <a:r>
              <a:rPr lang="en-US" sz="2800" b="1" dirty="0">
                <a:solidFill>
                  <a:srgbClr val="FFFF00"/>
                </a:solidFill>
              </a:rPr>
              <a:t>1.   BARTHOLOMEW – Only appears when the apostles are listed out (Mt. 10:2-4; Mk. 3:16-19; Lk. 6:14-16; Acts 1:13) in which case, all we really know about him is that he was one of the apostles.  However, it is widely held that Bartholomew is another name for Nathanael (John 1:45-51)</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684477"/>
            <a:ext cx="7886700" cy="3808602"/>
          </a:xfrm>
        </p:spPr>
        <p:txBody>
          <a:bodyPr>
            <a:normAutofit/>
          </a:bodyPr>
          <a:lstStyle/>
          <a:p>
            <a:pPr>
              <a:buFontTx/>
              <a:buChar char="-"/>
            </a:pPr>
            <a:r>
              <a:rPr lang="en-US" dirty="0">
                <a:solidFill>
                  <a:schemeClr val="bg1"/>
                </a:solidFill>
              </a:rPr>
              <a:t>Bartholomew and Nathanael the same person?</a:t>
            </a:r>
          </a:p>
          <a:p>
            <a:pPr lvl="1">
              <a:buFontTx/>
              <a:buChar char="-"/>
            </a:pPr>
            <a:r>
              <a:rPr lang="en-US" dirty="0">
                <a:solidFill>
                  <a:schemeClr val="bg1"/>
                </a:solidFill>
              </a:rPr>
              <a:t>Bartholomew is likely a relationship name and not a first name (similar to Simon </a:t>
            </a:r>
            <a:r>
              <a:rPr lang="en-US" dirty="0" err="1">
                <a:solidFill>
                  <a:schemeClr val="bg1"/>
                </a:solidFill>
              </a:rPr>
              <a:t>Barjonas</a:t>
            </a:r>
            <a:r>
              <a:rPr lang="en-US" dirty="0">
                <a:solidFill>
                  <a:schemeClr val="bg1"/>
                </a:solidFill>
              </a:rPr>
              <a:t>)</a:t>
            </a:r>
          </a:p>
          <a:p>
            <a:pPr lvl="1">
              <a:buFontTx/>
              <a:buChar char="-"/>
            </a:pPr>
            <a:r>
              <a:rPr lang="en-US" dirty="0">
                <a:solidFill>
                  <a:schemeClr val="bg1"/>
                </a:solidFill>
              </a:rPr>
              <a:t>Bartholomew is mentioned in Matthew, Mark and Luke but is not mentioned in John.  Nathanael is mentioned in John and not Matthew, Mark, or Luke.</a:t>
            </a:r>
          </a:p>
          <a:p>
            <a:pPr lvl="1">
              <a:buFontTx/>
              <a:buChar char="-"/>
            </a:pPr>
            <a:r>
              <a:rPr lang="en-US" dirty="0">
                <a:solidFill>
                  <a:schemeClr val="bg1"/>
                </a:solidFill>
              </a:rPr>
              <a:t>Nathanael is at the beginning of Jesus ministry and witness of the resurrection but is not mentioned in Acts 1.</a:t>
            </a:r>
          </a:p>
        </p:txBody>
      </p:sp>
    </p:spTree>
    <p:extLst>
      <p:ext uri="{BB962C8B-B14F-4D97-AF65-F5344CB8AC3E}">
        <p14:creationId xmlns:p14="http://schemas.microsoft.com/office/powerpoint/2010/main" val="78732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72178"/>
            <a:ext cx="7886700" cy="2327741"/>
          </a:xfrm>
        </p:spPr>
        <p:txBody>
          <a:bodyPr>
            <a:noAutofit/>
          </a:bodyPr>
          <a:lstStyle/>
          <a:p>
            <a:pPr algn="ctr"/>
            <a:r>
              <a:rPr lang="en-US" sz="2800" b="1" dirty="0">
                <a:solidFill>
                  <a:srgbClr val="FFFF00"/>
                </a:solidFill>
              </a:rPr>
              <a:t>1.   BARTHOLOMEW – Only appears when the apostles are listed out (Mt. 10:2-4; Mk. 3:16-19; Lk. 6:14-16; Acts 1:13) in which case, all we really know about him is that he was one of the apostles.  However, it is widely held that Bartholomew is another name for Nathanael (John 1:45-51; </a:t>
            </a:r>
            <a:r>
              <a:rPr lang="en-US" sz="2800" b="1" dirty="0">
                <a:solidFill>
                  <a:schemeClr val="bg1"/>
                </a:solidFill>
              </a:rPr>
              <a:t>21:1-2</a:t>
            </a:r>
            <a:r>
              <a:rPr lang="en-US" sz="2800" b="1" dirty="0">
                <a:solidFill>
                  <a:srgbClr val="FFFF00"/>
                </a:solidFill>
              </a:rPr>
              <a: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684477"/>
            <a:ext cx="7886700" cy="3808602"/>
          </a:xfrm>
        </p:spPr>
        <p:txBody>
          <a:bodyPr>
            <a:normAutofit lnSpcReduction="10000"/>
          </a:bodyPr>
          <a:lstStyle/>
          <a:p>
            <a:pPr>
              <a:buFontTx/>
              <a:buChar char="-"/>
            </a:pPr>
            <a:r>
              <a:rPr lang="en-US" dirty="0">
                <a:solidFill>
                  <a:schemeClr val="bg1"/>
                </a:solidFill>
              </a:rPr>
              <a:t>Nathanael (John 1:45-51; 21:1-2)</a:t>
            </a:r>
          </a:p>
          <a:p>
            <a:pPr lvl="1">
              <a:buFontTx/>
              <a:buChar char="-"/>
            </a:pPr>
            <a:r>
              <a:rPr lang="en-US" dirty="0">
                <a:solidFill>
                  <a:schemeClr val="bg1"/>
                </a:solidFill>
              </a:rPr>
              <a:t>Did not hold Nazareth in high regard (John 1:46… 7:41-42,52)</a:t>
            </a:r>
          </a:p>
          <a:p>
            <a:pPr lvl="1">
              <a:buFontTx/>
              <a:buChar char="-"/>
            </a:pPr>
            <a:r>
              <a:rPr lang="en-US" dirty="0">
                <a:solidFill>
                  <a:schemeClr val="bg1"/>
                </a:solidFill>
              </a:rPr>
              <a:t>An Israelite (John 1:47)</a:t>
            </a:r>
          </a:p>
          <a:p>
            <a:pPr lvl="1">
              <a:buFontTx/>
              <a:buChar char="-"/>
            </a:pPr>
            <a:r>
              <a:rPr lang="en-US" dirty="0">
                <a:solidFill>
                  <a:schemeClr val="bg1"/>
                </a:solidFill>
              </a:rPr>
              <a:t>No deceit in him (John 1:47) – High praise!</a:t>
            </a:r>
          </a:p>
          <a:p>
            <a:pPr lvl="1">
              <a:buFontTx/>
              <a:buChar char="-"/>
            </a:pPr>
            <a:r>
              <a:rPr lang="en-US" dirty="0">
                <a:solidFill>
                  <a:schemeClr val="bg1"/>
                </a:solidFill>
              </a:rPr>
              <a:t>Was quick to believe in Jesus as being a teacher, the Son of God and king of Israel(John 1:49)</a:t>
            </a:r>
          </a:p>
          <a:p>
            <a:pPr lvl="1">
              <a:buFontTx/>
              <a:buChar char="-"/>
            </a:pPr>
            <a:r>
              <a:rPr lang="en-US" dirty="0">
                <a:solidFill>
                  <a:schemeClr val="bg1"/>
                </a:solidFill>
              </a:rPr>
              <a:t>His home was Cana (John 21:2) where Jesus performed His first miracle (John 2:1-11)</a:t>
            </a:r>
          </a:p>
          <a:p>
            <a:pPr lvl="1">
              <a:buFontTx/>
              <a:buChar char="-"/>
            </a:pPr>
            <a:r>
              <a:rPr lang="en-US" dirty="0">
                <a:solidFill>
                  <a:schemeClr val="bg1"/>
                </a:solidFill>
              </a:rPr>
              <a:t>He was still with the disciples after Jesus’ resurrection (John 21:1-2)</a:t>
            </a:r>
          </a:p>
        </p:txBody>
      </p:sp>
    </p:spTree>
    <p:extLst>
      <p:ext uri="{BB962C8B-B14F-4D97-AF65-F5344CB8AC3E}">
        <p14:creationId xmlns:p14="http://schemas.microsoft.com/office/powerpoint/2010/main" val="153152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3049192"/>
          </a:xfrm>
        </p:spPr>
        <p:txBody>
          <a:bodyPr>
            <a:noAutofit/>
          </a:bodyPr>
          <a:lstStyle/>
          <a:p>
            <a:pPr algn="ctr"/>
            <a:r>
              <a:rPr lang="en-US" sz="2800" b="1" dirty="0">
                <a:solidFill>
                  <a:srgbClr val="FFFF00"/>
                </a:solidFill>
              </a:rPr>
              <a:t>2.   JAMES THE SON OF ALPHAEUS – Like Bartholomew, his name only definitively shows up in the apostle lists (Mt. 10:2-4; Mk. 3:16-19; Lk. 6:14-16; Acts 1:13).  However, what might we learn about him from Mk. 2:14.  He may also be the same James mentioned in Mk. 15:40; 16:1; Lk. 24:10, but James was not an uncommon name.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3129094"/>
            <a:ext cx="7886700" cy="3400206"/>
          </a:xfrm>
        </p:spPr>
        <p:txBody>
          <a:bodyPr>
            <a:normAutofit/>
          </a:bodyPr>
          <a:lstStyle/>
          <a:p>
            <a:r>
              <a:rPr lang="en-US" dirty="0">
                <a:solidFill>
                  <a:schemeClr val="bg1"/>
                </a:solidFill>
              </a:rPr>
              <a:t>Potentially the brother of Matthew (Mk. 2:14; 3:18)</a:t>
            </a:r>
          </a:p>
          <a:p>
            <a:r>
              <a:rPr lang="en-US" dirty="0">
                <a:solidFill>
                  <a:schemeClr val="bg1"/>
                </a:solidFill>
              </a:rPr>
              <a:t>Possibly known as James the Less (Mk. 15:40)</a:t>
            </a:r>
          </a:p>
          <a:p>
            <a:r>
              <a:rPr lang="en-US" dirty="0">
                <a:solidFill>
                  <a:schemeClr val="bg1"/>
                </a:solidFill>
              </a:rPr>
              <a:t>We know practically nothing about James.</a:t>
            </a:r>
          </a:p>
        </p:txBody>
      </p:sp>
    </p:spTree>
    <p:extLst>
      <p:ext uri="{BB962C8B-B14F-4D97-AF65-F5344CB8AC3E}">
        <p14:creationId xmlns:p14="http://schemas.microsoft.com/office/powerpoint/2010/main" val="279099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807623"/>
          </a:xfrm>
        </p:spPr>
        <p:txBody>
          <a:bodyPr>
            <a:noAutofit/>
          </a:bodyPr>
          <a:lstStyle/>
          <a:p>
            <a:pPr algn="ctr"/>
            <a:r>
              <a:rPr lang="en-US" sz="2800" b="1" dirty="0">
                <a:solidFill>
                  <a:srgbClr val="FFFF00"/>
                </a:solidFill>
              </a:rPr>
              <a:t>3.	THADDAEUS – When comparing the lists of apostles (Mt. 10:3; Mk. 3:18; Lk. 6:14-16; Acts 1:13) what other name can we conclude Thaddaeus was known by?  (see also John 14:22)</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954635"/>
            <a:ext cx="7886700" cy="4524334"/>
          </a:xfrm>
        </p:spPr>
        <p:txBody>
          <a:bodyPr>
            <a:normAutofit/>
          </a:bodyPr>
          <a:lstStyle/>
          <a:p>
            <a:r>
              <a:rPr lang="en-US" dirty="0">
                <a:solidFill>
                  <a:schemeClr val="bg1"/>
                </a:solidFill>
              </a:rPr>
              <a:t>Thaddeus (Mt. 10:3; Mk. 3:18) = Judas the son of James (Lk. 6:16; Acts 1:13)</a:t>
            </a:r>
          </a:p>
          <a:p>
            <a:pPr lvl="1"/>
            <a:r>
              <a:rPr lang="en-US" dirty="0" err="1">
                <a:solidFill>
                  <a:schemeClr val="bg1"/>
                </a:solidFill>
              </a:rPr>
              <a:t>Labbaeus</a:t>
            </a:r>
            <a:r>
              <a:rPr lang="en-US" dirty="0">
                <a:solidFill>
                  <a:schemeClr val="bg1"/>
                </a:solidFill>
              </a:rPr>
              <a:t> whose surname is Thaddaeus (Mt. 10:3, KJV)</a:t>
            </a:r>
          </a:p>
          <a:p>
            <a:r>
              <a:rPr lang="en-US" dirty="0">
                <a:solidFill>
                  <a:schemeClr val="bg1"/>
                </a:solidFill>
              </a:rPr>
              <a:t>Good reason for a name change (John 14:22)</a:t>
            </a:r>
          </a:p>
          <a:p>
            <a:r>
              <a:rPr lang="en-US" dirty="0">
                <a:solidFill>
                  <a:schemeClr val="bg1"/>
                </a:solidFill>
              </a:rPr>
              <a:t>John 14:22 – He asked Jesus what had changed that He was no longer going to disclose Himself to the world but only to the apostles</a:t>
            </a:r>
          </a:p>
        </p:txBody>
      </p:sp>
    </p:spTree>
    <p:extLst>
      <p:ext uri="{BB962C8B-B14F-4D97-AF65-F5344CB8AC3E}">
        <p14:creationId xmlns:p14="http://schemas.microsoft.com/office/powerpoint/2010/main" val="195366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971413"/>
          </a:xfrm>
        </p:spPr>
        <p:txBody>
          <a:bodyPr>
            <a:noAutofit/>
          </a:bodyPr>
          <a:lstStyle/>
          <a:p>
            <a:pPr algn="ctr"/>
            <a:r>
              <a:rPr lang="en-US" sz="3200" b="1" dirty="0">
                <a:solidFill>
                  <a:srgbClr val="FFFF00"/>
                </a:solidFill>
              </a:rPr>
              <a:t>4.   SIMON THE ZEALOT (Mt. 10:4; Mk. 3:18; Lk. 6:15; Acts 1:13).  We have to be careful with Simon; more than one person has that name in the New Testament.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063692"/>
            <a:ext cx="7886700" cy="4415276"/>
          </a:xfrm>
        </p:spPr>
        <p:txBody>
          <a:bodyPr>
            <a:normAutofit/>
          </a:bodyPr>
          <a:lstStyle/>
          <a:p>
            <a:r>
              <a:rPr lang="en-US">
                <a:solidFill>
                  <a:schemeClr val="bg1"/>
                </a:solidFill>
              </a:rPr>
              <a:t>Canaanian </a:t>
            </a:r>
            <a:r>
              <a:rPr lang="en-US" dirty="0">
                <a:solidFill>
                  <a:schemeClr val="bg1"/>
                </a:solidFill>
              </a:rPr>
              <a:t>(Mt. 10:4; Mk. 3:18) – or from Cana</a:t>
            </a:r>
          </a:p>
          <a:p>
            <a:r>
              <a:rPr lang="en-US" dirty="0">
                <a:solidFill>
                  <a:schemeClr val="bg1"/>
                </a:solidFill>
              </a:rPr>
              <a:t>Zealot (Lk. 6:15; Acts 1:13)</a:t>
            </a:r>
          </a:p>
        </p:txBody>
      </p:sp>
    </p:spTree>
    <p:extLst>
      <p:ext uri="{BB962C8B-B14F-4D97-AF65-F5344CB8AC3E}">
        <p14:creationId xmlns:p14="http://schemas.microsoft.com/office/powerpoint/2010/main" val="329647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4538-FF32-4C69-9D24-6A72558C1613}"/>
              </a:ext>
            </a:extLst>
          </p:cNvPr>
          <p:cNvSpPr>
            <a:spLocks noGrp="1"/>
          </p:cNvSpPr>
          <p:nvPr>
            <p:ph type="title"/>
          </p:nvPr>
        </p:nvSpPr>
        <p:spPr>
          <a:xfrm>
            <a:off x="628650" y="0"/>
            <a:ext cx="7886700" cy="1140903"/>
          </a:xfrm>
        </p:spPr>
        <p:txBody>
          <a:bodyPr/>
          <a:lstStyle/>
          <a:p>
            <a:pPr algn="ctr"/>
            <a:r>
              <a:rPr lang="en-US" dirty="0">
                <a:solidFill>
                  <a:schemeClr val="bg1"/>
                </a:solidFill>
              </a:rPr>
              <a:t>JEWISH FACTIONS</a:t>
            </a:r>
          </a:p>
        </p:txBody>
      </p:sp>
      <p:sp>
        <p:nvSpPr>
          <p:cNvPr id="3" name="Content Placeholder 2">
            <a:extLst>
              <a:ext uri="{FF2B5EF4-FFF2-40B4-BE49-F238E27FC236}">
                <a16:creationId xmlns:a16="http://schemas.microsoft.com/office/drawing/2014/main" id="{5E6176E2-C573-4D13-9507-20FC3F2F0930}"/>
              </a:ext>
            </a:extLst>
          </p:cNvPr>
          <p:cNvSpPr>
            <a:spLocks noGrp="1"/>
          </p:cNvSpPr>
          <p:nvPr>
            <p:ph idx="1"/>
          </p:nvPr>
        </p:nvSpPr>
        <p:spPr>
          <a:xfrm>
            <a:off x="628650" y="1249960"/>
            <a:ext cx="7886700" cy="5159229"/>
          </a:xfrm>
        </p:spPr>
        <p:txBody>
          <a:bodyPr>
            <a:normAutofit/>
          </a:bodyPr>
          <a:lstStyle/>
          <a:p>
            <a:r>
              <a:rPr lang="en-US" dirty="0">
                <a:solidFill>
                  <a:schemeClr val="bg1"/>
                </a:solidFill>
              </a:rPr>
              <a:t>Sadducees – Loved their position of wealth and power from the Roman empire.  They focused on pleasing the Romans to prevent losing their position.</a:t>
            </a:r>
          </a:p>
          <a:p>
            <a:r>
              <a:rPr lang="en-US" dirty="0">
                <a:solidFill>
                  <a:schemeClr val="bg1"/>
                </a:solidFill>
              </a:rPr>
              <a:t>Pharisees – Believed the Romans were punishment from God and that if they focused on repentance and pleasing God that they would be set free.</a:t>
            </a:r>
          </a:p>
          <a:p>
            <a:r>
              <a:rPr lang="en-US" dirty="0">
                <a:solidFill>
                  <a:schemeClr val="bg1"/>
                </a:solidFill>
              </a:rPr>
              <a:t>Zealots – Saw the Romans as horrible defilers.  They felt it was up to them to serve God be conquering their oppressors.  They would kill political figures and use any means necessary to free the people.</a:t>
            </a:r>
          </a:p>
        </p:txBody>
      </p:sp>
    </p:spTree>
    <p:extLst>
      <p:ext uri="{BB962C8B-B14F-4D97-AF65-F5344CB8AC3E}">
        <p14:creationId xmlns:p14="http://schemas.microsoft.com/office/powerpoint/2010/main" val="310459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971413"/>
          </a:xfrm>
        </p:spPr>
        <p:txBody>
          <a:bodyPr>
            <a:noAutofit/>
          </a:bodyPr>
          <a:lstStyle/>
          <a:p>
            <a:pPr algn="ctr"/>
            <a:r>
              <a:rPr lang="en-US" sz="3200" b="1" dirty="0">
                <a:solidFill>
                  <a:srgbClr val="FFFF00"/>
                </a:solidFill>
              </a:rPr>
              <a:t>4.   SIMON THE ZEALOT (Mt. 10:4; Mk. 3:18; Lk. 6:15; Acts 1:13).  We have to be careful with Simon; more than one person has that name in the New Testament.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063692"/>
            <a:ext cx="7886700" cy="4415276"/>
          </a:xfrm>
        </p:spPr>
        <p:txBody>
          <a:bodyPr>
            <a:normAutofit fontScale="92500" lnSpcReduction="10000"/>
          </a:bodyPr>
          <a:lstStyle/>
          <a:p>
            <a:r>
              <a:rPr lang="en-US" dirty="0">
                <a:solidFill>
                  <a:schemeClr val="bg1"/>
                </a:solidFill>
              </a:rPr>
              <a:t>Why would Simon join Jesus?  It makes sense if he thought Jesus was the messianic king who would conquer Rome.</a:t>
            </a:r>
          </a:p>
          <a:p>
            <a:r>
              <a:rPr lang="en-US" dirty="0">
                <a:solidFill>
                  <a:schemeClr val="bg1"/>
                </a:solidFill>
              </a:rPr>
              <a:t>Imagine how difficult it was to stay with Jesus</a:t>
            </a:r>
          </a:p>
          <a:p>
            <a:pPr lvl="1"/>
            <a:r>
              <a:rPr lang="en-US" dirty="0">
                <a:solidFill>
                  <a:schemeClr val="bg1"/>
                </a:solidFill>
              </a:rPr>
              <a:t>Jesus did not oppose paying taxes to Caesar (Mt. 22:15-22)</a:t>
            </a:r>
          </a:p>
          <a:p>
            <a:pPr lvl="1"/>
            <a:r>
              <a:rPr lang="en-US" dirty="0">
                <a:solidFill>
                  <a:schemeClr val="bg1"/>
                </a:solidFill>
              </a:rPr>
              <a:t>Jesus picked a tax-collector to be an apostle (Mt. 10:3).  Matthew gets mentioned earlier on the lists, too!</a:t>
            </a:r>
          </a:p>
          <a:p>
            <a:pPr lvl="1"/>
            <a:r>
              <a:rPr lang="en-US" dirty="0">
                <a:solidFill>
                  <a:schemeClr val="bg1"/>
                </a:solidFill>
              </a:rPr>
              <a:t>The Holy Spirit taught that the disciples needed to submit to governments, pay taxes and honor the king (Rom. 13:1-7; I Pet. 2:13-17)</a:t>
            </a:r>
          </a:p>
          <a:p>
            <a:r>
              <a:rPr lang="en-US" dirty="0">
                <a:solidFill>
                  <a:schemeClr val="bg1"/>
                </a:solidFill>
              </a:rPr>
              <a:t>What does it tell you that Simon the Zealot stayed an apostle?</a:t>
            </a:r>
          </a:p>
          <a:p>
            <a:pPr lvl="1"/>
            <a:endParaRPr lang="en-US" dirty="0">
              <a:solidFill>
                <a:schemeClr val="bg1"/>
              </a:solidFill>
            </a:endParaRPr>
          </a:p>
        </p:txBody>
      </p:sp>
    </p:spTree>
    <p:extLst>
      <p:ext uri="{BB962C8B-B14F-4D97-AF65-F5344CB8AC3E}">
        <p14:creationId xmlns:p14="http://schemas.microsoft.com/office/powerpoint/2010/main" val="265046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2523</TotalTime>
  <Words>2116</Words>
  <Application>Microsoft Office PowerPoint</Application>
  <PresentationFormat>On-screen Show (4:3)</PresentationFormat>
  <Paragraphs>98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 APOSTLES Lesson 4 The Lesser Known Apostles</vt:lpstr>
      <vt:lpstr>The Apostles We Know Very Little About</vt:lpstr>
      <vt:lpstr>1.   BARTHOLOMEW – Only appears when the apostles are listed out (Mt. 10:2-4; Mk. 3:16-19; Lk. 6:14-16; Acts 1:13) in which case, all we really know about him is that he was one of the apostles.  However, it is widely held that Bartholomew is another name for Nathanael (John 1:45-51)</vt:lpstr>
      <vt:lpstr>1.   BARTHOLOMEW – Only appears when the apostles are listed out (Mt. 10:2-4; Mk. 3:16-19; Lk. 6:14-16; Acts 1:13) in which case, all we really know about him is that he was one of the apostles.  However, it is widely held that Bartholomew is another name for Nathanael (John 1:45-51; 21:1-2)</vt:lpstr>
      <vt:lpstr>2.   JAMES THE SON OF ALPHAEUS – Like Bartholomew, his name only definitively shows up in the apostle lists (Mt. 10:2-4; Mk. 3:16-19; Lk. 6:14-16; Acts 1:13).  However, what might we learn about him from Mk. 2:14.  He may also be the same James mentioned in Mk. 15:40; 16:1; Lk. 24:10, but James was not an uncommon name.</vt:lpstr>
      <vt:lpstr>3. THADDAEUS – When comparing the lists of apostles (Mt. 10:3; Mk. 3:18; Lk. 6:14-16; Acts 1:13) what other name can we conclude Thaddaeus was known by?  (see also John 14:22)</vt:lpstr>
      <vt:lpstr>4.   SIMON THE ZEALOT (Mt. 10:4; Mk. 3:18; Lk. 6:15; Acts 1:13).  We have to be careful with Simon; more than one person has that name in the New Testament.</vt:lpstr>
      <vt:lpstr>JEWISH FACTIONS</vt:lpstr>
      <vt:lpstr>4.   SIMON THE ZEALOT (Mt. 10:4; Mk. 3:18; Lk. 6:15; Acts 1:13).  We have to be careful with Simon; more than one person has that name in the New Testament.</vt:lpstr>
      <vt:lpstr>5.   MATTHIAS – Acts 1:22-26  Think about the qualifications that he met.  How many others met those requirements?  What does that tell you about Matthias?  Tougher question – Matthias is chosen in an unusual way (casting of lots).  Was he actually picked by God to be an apostle?</vt:lpstr>
      <vt:lpstr>5.   MATTHIAS – Acts 1:22-26  Think about the qualifications that he met.  How many others met those requirements?  What does that tell you about Matthias?  Tougher question – Matthias is chosen in an unusual way (casting of lots).  Was he actually picked by God to be an apostle?</vt:lpstr>
      <vt:lpstr>5.   MATTHIAS – Acts 1:22-26  Think about the qualifications that he met.  How many others met those requirements?  What does that tell you about Matthias?  Tougher question – Matthias is chosen in an unusual way (casting of lots).  Was he actually picked by God to be an apostle?</vt:lpstr>
      <vt:lpstr>The Apostles We Know A Little More About</vt:lpstr>
      <vt:lpstr>6. PHILIP – (John 1:43-51; 6:5-7; 12:20-23; 14:8-10; Acts 1:13) – We have to be careful with Philip; more than one person has that name in the New Testament.</vt:lpstr>
      <vt:lpstr>6. PHILIP – (John 1:43-51; 6:5-7; 12:20-23; 14:8-10; Acts 1:13) – We have to be careful with Philip; more than one person has that name in the New Testament.</vt:lpstr>
      <vt:lpstr>7. ANDREW – (Mt. 4:18-22; Mk. 1:16-20; 13:3-4; Lk. 5:1-11; 16:17; John 1:35-42,44; 6:4-9; 12:20-22)</vt:lpstr>
      <vt:lpstr>7. ANDREW – (Mt. 4:18-22; Mk. 1:16-20; 13:3-4; Lk. 5:1-11; 16:17; John 1:35-42,44; 6:4-9; 12:20-22)</vt:lpstr>
      <vt:lpstr>8.  JAMES – (Mt. 4:21-22; 10:2; 17:1-8; 27:56; Mk. 1:19-20,29; 3:16-17; 5:37; 9:2; 10:35-41; 13:3-4; 14:32-35; Lk. 5:9-10; 6:14; 8:51; 9:28,51-56; John 21:1-8; Acts 1:13; 12:1-3) – We have to be careful with James; more than one person has that name in the New Testament.</vt:lpstr>
      <vt:lpstr>8.  JAMES – (Mt. 4:21-22; 10:2; 17:1-8; 27:56; Mk. 1:19-20,29; 3:16-17; 5:37; 9:2; 10:35-41; 13:3-4; 14:32-35; Lk. 5:9-10; 6:14; 8:51; 9:28,51-56; John 21:1-8; Acts 1:13; 12:1-3) – We have to be careful with James; more than one person has that name in the New Testament.</vt:lpstr>
      <vt:lpstr>8.  JAMES – (Mt. 4:21-22; 10:2; 17:1-8; 27:56; Mk. 1:19-20,29; 3:16-17; 5:37; 9:2; 10:35-41; 13:3-4; 14:32-35; Lk. 5:9-10; 6:14; 8:51; 9:28,51-56; John 21:1-8; Acts 1:13; 12:1-3) – We have to be careful with James; more than one person has that name in the New Testament.</vt:lpstr>
      <vt:lpstr>NOTEWORTHY LESSONS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Derek Phipps</cp:lastModifiedBy>
  <cp:revision>93</cp:revision>
  <cp:lastPrinted>2021-04-21T23:58:19Z</cp:lastPrinted>
  <dcterms:created xsi:type="dcterms:W3CDTF">2020-06-28T07:20:46Z</dcterms:created>
  <dcterms:modified xsi:type="dcterms:W3CDTF">2021-04-22T02:12:34Z</dcterms:modified>
</cp:coreProperties>
</file>