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8" r:id="rId2"/>
    <p:sldId id="278" r:id="rId3"/>
    <p:sldId id="277" r:id="rId4"/>
    <p:sldId id="286" r:id="rId5"/>
    <p:sldId id="281" r:id="rId6"/>
    <p:sldId id="287" r:id="rId7"/>
    <p:sldId id="282" r:id="rId8"/>
    <p:sldId id="283" r:id="rId9"/>
    <p:sldId id="284" r:id="rId10"/>
    <p:sldId id="288" r:id="rId11"/>
    <p:sldId id="285" r:id="rId12"/>
    <p:sldId id="290" r:id="rId13"/>
    <p:sldId id="291" r:id="rId14"/>
    <p:sldId id="292"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138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C88FC5-9FEE-460C-B49F-B381E0D464EA}" type="datetimeFigureOut">
              <a:rPr lang="en-US" smtClean="0"/>
              <a:t>2/22/2021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89EB68-3891-4AB8-8A3D-AAEA58B95AC5}" type="slidenum">
              <a:rPr lang="en-US" smtClean="0"/>
              <a:t>‹#›</a:t>
            </a:fld>
            <a:endParaRPr lang="en-US"/>
          </a:p>
        </p:txBody>
      </p:sp>
    </p:spTree>
    <p:extLst>
      <p:ext uri="{BB962C8B-B14F-4D97-AF65-F5344CB8AC3E}">
        <p14:creationId xmlns:p14="http://schemas.microsoft.com/office/powerpoint/2010/main" val="1571747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ED888B-AB69-4161-8C19-D5EEEBC13DC2}"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0578F-976D-4030-924B-F0A09DA9085E}"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2607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ED888B-AB69-4161-8C19-D5EEEBC13DC2}"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0578F-976D-4030-924B-F0A09DA9085E}" type="slidenum">
              <a:rPr lang="en-US" smtClean="0"/>
              <a:t>‹#›</a:t>
            </a:fld>
            <a:endParaRPr lang="en-US"/>
          </a:p>
        </p:txBody>
      </p:sp>
    </p:spTree>
    <p:extLst>
      <p:ext uri="{BB962C8B-B14F-4D97-AF65-F5344CB8AC3E}">
        <p14:creationId xmlns:p14="http://schemas.microsoft.com/office/powerpoint/2010/main" val="3251655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ED888B-AB69-4161-8C19-D5EEEBC13DC2}"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0578F-976D-4030-924B-F0A09DA9085E}" type="slidenum">
              <a:rPr lang="en-US" smtClean="0"/>
              <a:t>‹#›</a:t>
            </a:fld>
            <a:endParaRPr lang="en-US"/>
          </a:p>
        </p:txBody>
      </p:sp>
    </p:spTree>
    <p:extLst>
      <p:ext uri="{BB962C8B-B14F-4D97-AF65-F5344CB8AC3E}">
        <p14:creationId xmlns:p14="http://schemas.microsoft.com/office/powerpoint/2010/main" val="2158897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672714" y="445201"/>
            <a:ext cx="7798575" cy="6412801"/>
          </a:xfrm>
          <a:prstGeom prst="rect">
            <a:avLst/>
          </a:prstGeom>
          <a:noFill/>
          <a:ln>
            <a:noFill/>
          </a:ln>
        </p:spPr>
      </p:pic>
      <p:sp>
        <p:nvSpPr>
          <p:cNvPr id="11" name="Google Shape;11;p2"/>
          <p:cNvSpPr txBox="1">
            <a:spLocks noGrp="1"/>
          </p:cNvSpPr>
          <p:nvPr>
            <p:ph type="ctrTitle"/>
          </p:nvPr>
        </p:nvSpPr>
        <p:spPr>
          <a:xfrm>
            <a:off x="1912650" y="2554167"/>
            <a:ext cx="5469600" cy="1546400"/>
          </a:xfrm>
          <a:prstGeom prst="rect">
            <a:avLst/>
          </a:prstGeom>
          <a:effectLst>
            <a:outerShdw blurRad="14288" dist="9525" dir="16200000" algn="bl" rotWithShape="0">
              <a:schemeClr val="dk1">
                <a:alpha val="50000"/>
              </a:schemeClr>
            </a:outerShdw>
          </a:effectLst>
        </p:spPr>
        <p:txBody>
          <a:bodyPr spcFirstLastPara="1" wrap="square" lIns="91425" tIns="91425" rIns="91425" bIns="91425" anchor="ctr" anchorCtr="0">
            <a:noAutofit/>
          </a:bodyPr>
          <a:lstStyle>
            <a:lvl1pPr lvl="0">
              <a:spcBef>
                <a:spcPts val="0"/>
              </a:spcBef>
              <a:spcAft>
                <a:spcPts val="0"/>
              </a:spcAft>
              <a:buClr>
                <a:schemeClr val="accent6"/>
              </a:buClr>
              <a:buSzPts val="4800"/>
              <a:buNone/>
              <a:defRPr sz="4800">
                <a:solidFill>
                  <a:schemeClr val="accent6"/>
                </a:solidFill>
              </a:defRPr>
            </a:lvl1pPr>
            <a:lvl2pPr lvl="1">
              <a:spcBef>
                <a:spcPts val="0"/>
              </a:spcBef>
              <a:spcAft>
                <a:spcPts val="0"/>
              </a:spcAft>
              <a:buClr>
                <a:schemeClr val="accent6"/>
              </a:buClr>
              <a:buSzPts val="4800"/>
              <a:buNone/>
              <a:defRPr sz="4800">
                <a:solidFill>
                  <a:schemeClr val="accent6"/>
                </a:solidFill>
              </a:defRPr>
            </a:lvl2pPr>
            <a:lvl3pPr lvl="2">
              <a:spcBef>
                <a:spcPts val="0"/>
              </a:spcBef>
              <a:spcAft>
                <a:spcPts val="0"/>
              </a:spcAft>
              <a:buClr>
                <a:schemeClr val="accent6"/>
              </a:buClr>
              <a:buSzPts val="4800"/>
              <a:buNone/>
              <a:defRPr sz="4800">
                <a:solidFill>
                  <a:schemeClr val="accent6"/>
                </a:solidFill>
              </a:defRPr>
            </a:lvl3pPr>
            <a:lvl4pPr lvl="3">
              <a:spcBef>
                <a:spcPts val="0"/>
              </a:spcBef>
              <a:spcAft>
                <a:spcPts val="0"/>
              </a:spcAft>
              <a:buClr>
                <a:schemeClr val="accent6"/>
              </a:buClr>
              <a:buSzPts val="4800"/>
              <a:buNone/>
              <a:defRPr sz="4800">
                <a:solidFill>
                  <a:schemeClr val="accent6"/>
                </a:solidFill>
              </a:defRPr>
            </a:lvl4pPr>
            <a:lvl5pPr lvl="4">
              <a:spcBef>
                <a:spcPts val="0"/>
              </a:spcBef>
              <a:spcAft>
                <a:spcPts val="0"/>
              </a:spcAft>
              <a:buClr>
                <a:schemeClr val="accent6"/>
              </a:buClr>
              <a:buSzPts val="4800"/>
              <a:buNone/>
              <a:defRPr sz="4800">
                <a:solidFill>
                  <a:schemeClr val="accent6"/>
                </a:solidFill>
              </a:defRPr>
            </a:lvl5pPr>
            <a:lvl6pPr lvl="5">
              <a:spcBef>
                <a:spcPts val="0"/>
              </a:spcBef>
              <a:spcAft>
                <a:spcPts val="0"/>
              </a:spcAft>
              <a:buClr>
                <a:schemeClr val="accent6"/>
              </a:buClr>
              <a:buSzPts val="4800"/>
              <a:buNone/>
              <a:defRPr sz="4800">
                <a:solidFill>
                  <a:schemeClr val="accent6"/>
                </a:solidFill>
              </a:defRPr>
            </a:lvl6pPr>
            <a:lvl7pPr lvl="6">
              <a:spcBef>
                <a:spcPts val="0"/>
              </a:spcBef>
              <a:spcAft>
                <a:spcPts val="0"/>
              </a:spcAft>
              <a:buClr>
                <a:schemeClr val="accent6"/>
              </a:buClr>
              <a:buSzPts val="4800"/>
              <a:buNone/>
              <a:defRPr sz="4800">
                <a:solidFill>
                  <a:schemeClr val="accent6"/>
                </a:solidFill>
              </a:defRPr>
            </a:lvl7pPr>
            <a:lvl8pPr lvl="7">
              <a:spcBef>
                <a:spcPts val="0"/>
              </a:spcBef>
              <a:spcAft>
                <a:spcPts val="0"/>
              </a:spcAft>
              <a:buClr>
                <a:schemeClr val="accent6"/>
              </a:buClr>
              <a:buSzPts val="4800"/>
              <a:buNone/>
              <a:defRPr sz="4800">
                <a:solidFill>
                  <a:schemeClr val="accent6"/>
                </a:solidFill>
              </a:defRPr>
            </a:lvl8pPr>
            <a:lvl9pPr lvl="8">
              <a:spcBef>
                <a:spcPts val="0"/>
              </a:spcBef>
              <a:spcAft>
                <a:spcPts val="0"/>
              </a:spcAft>
              <a:buClr>
                <a:schemeClr val="accent6"/>
              </a:buClr>
              <a:buSzPts val="4800"/>
              <a:buNone/>
              <a:defRPr sz="4800">
                <a:solidFill>
                  <a:schemeClr val="accent6"/>
                </a:solidFill>
              </a:defRPr>
            </a:lvl9pPr>
          </a:lstStyle>
          <a:p>
            <a:endParaRPr/>
          </a:p>
        </p:txBody>
      </p:sp>
    </p:spTree>
    <p:extLst>
      <p:ext uri="{BB962C8B-B14F-4D97-AF65-F5344CB8AC3E}">
        <p14:creationId xmlns:p14="http://schemas.microsoft.com/office/powerpoint/2010/main" val="1096884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2"/>
        <p:cNvGrpSpPr/>
        <p:nvPr/>
      </p:nvGrpSpPr>
      <p:grpSpPr>
        <a:xfrm>
          <a:off x="0" y="0"/>
          <a:ext cx="0" cy="0"/>
          <a:chOff x="0" y="0"/>
          <a:chExt cx="0" cy="0"/>
        </a:xfrm>
      </p:grpSpPr>
      <p:pic>
        <p:nvPicPr>
          <p:cNvPr id="23" name="Google Shape;23;p5" descr="libro.png"/>
          <p:cNvPicPr preferRelativeResize="0"/>
          <p:nvPr/>
        </p:nvPicPr>
        <p:blipFill>
          <a:blip r:embed="rId2">
            <a:alphaModFix/>
          </a:blip>
          <a:stretch>
            <a:fillRect/>
          </a:stretch>
        </p:blipFill>
        <p:spPr>
          <a:xfrm>
            <a:off x="0" y="0"/>
            <a:ext cx="9144000" cy="6858000"/>
          </a:xfrm>
          <a:prstGeom prst="rect">
            <a:avLst/>
          </a:prstGeom>
          <a:noFill/>
          <a:ln>
            <a:noFill/>
          </a:ln>
        </p:spPr>
      </p:pic>
      <p:sp>
        <p:nvSpPr>
          <p:cNvPr id="24" name="Google Shape;24;p5"/>
          <p:cNvSpPr txBox="1">
            <a:spLocks noGrp="1"/>
          </p:cNvSpPr>
          <p:nvPr>
            <p:ph type="title"/>
          </p:nvPr>
        </p:nvSpPr>
        <p:spPr>
          <a:xfrm>
            <a:off x="1556175" y="959167"/>
            <a:ext cx="6616800" cy="9332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5" name="Google Shape;25;p5"/>
          <p:cNvSpPr txBox="1">
            <a:spLocks noGrp="1"/>
          </p:cNvSpPr>
          <p:nvPr>
            <p:ph type="body" idx="1"/>
          </p:nvPr>
        </p:nvSpPr>
        <p:spPr>
          <a:xfrm>
            <a:off x="1556175" y="1838428"/>
            <a:ext cx="6616800" cy="4056400"/>
          </a:xfrm>
          <a:prstGeom prst="rect">
            <a:avLst/>
          </a:prstGeom>
        </p:spPr>
        <p:txBody>
          <a:bodyPr spcFirstLastPara="1" wrap="square" lIns="91425" tIns="91425" rIns="91425" bIns="91425" anchor="t" anchorCtr="0">
            <a:noAutofit/>
          </a:bodyPr>
          <a:lstStyle>
            <a:lvl1pPr marL="457200" lvl="0" indent="-393700">
              <a:spcBef>
                <a:spcPts val="600"/>
              </a:spcBef>
              <a:spcAft>
                <a:spcPts val="0"/>
              </a:spcAft>
              <a:buSzPts val="2600"/>
              <a:buChar char="◈"/>
              <a:defRPr sz="2600"/>
            </a:lvl1pPr>
            <a:lvl2pPr marL="914400" lvl="1" indent="-393700">
              <a:spcBef>
                <a:spcPts val="0"/>
              </a:spcBef>
              <a:spcAft>
                <a:spcPts val="0"/>
              </a:spcAft>
              <a:buSzPts val="2600"/>
              <a:buChar char="◆"/>
              <a:defRPr sz="2600"/>
            </a:lvl2pPr>
            <a:lvl3pPr marL="1371600" lvl="2" indent="-393700">
              <a:spcBef>
                <a:spcPts val="0"/>
              </a:spcBef>
              <a:spcAft>
                <a:spcPts val="0"/>
              </a:spcAft>
              <a:buSzPts val="2600"/>
              <a:buChar char="◇"/>
              <a:defRPr sz="2600"/>
            </a:lvl3pPr>
            <a:lvl4pPr marL="1828800" lvl="3" indent="-393700">
              <a:spcBef>
                <a:spcPts val="0"/>
              </a:spcBef>
              <a:spcAft>
                <a:spcPts val="0"/>
              </a:spcAft>
              <a:buSzPts val="2600"/>
              <a:buChar char="⬥"/>
              <a:defRPr sz="2600"/>
            </a:lvl4pPr>
            <a:lvl5pPr marL="2286000" lvl="4" indent="-393700">
              <a:spcBef>
                <a:spcPts val="0"/>
              </a:spcBef>
              <a:spcAft>
                <a:spcPts val="0"/>
              </a:spcAft>
              <a:buSzPts val="2600"/>
              <a:buChar char="⬦"/>
              <a:defRPr sz="2600"/>
            </a:lvl5pPr>
            <a:lvl6pPr marL="2743200" lvl="5" indent="-393700">
              <a:spcBef>
                <a:spcPts val="0"/>
              </a:spcBef>
              <a:spcAft>
                <a:spcPts val="0"/>
              </a:spcAft>
              <a:buSzPts val="2600"/>
              <a:buChar char="⬦"/>
              <a:defRPr sz="2600"/>
            </a:lvl6pPr>
            <a:lvl7pPr marL="3200400" lvl="6" indent="-393700">
              <a:spcBef>
                <a:spcPts val="0"/>
              </a:spcBef>
              <a:spcAft>
                <a:spcPts val="0"/>
              </a:spcAft>
              <a:buSzPts val="2600"/>
              <a:buChar char="⬦"/>
              <a:defRPr sz="2600"/>
            </a:lvl7pPr>
            <a:lvl8pPr marL="3657600" lvl="7" indent="-393700">
              <a:spcBef>
                <a:spcPts val="0"/>
              </a:spcBef>
              <a:spcAft>
                <a:spcPts val="0"/>
              </a:spcAft>
              <a:buSzPts val="2600"/>
              <a:buChar char="⬦"/>
              <a:defRPr sz="2600"/>
            </a:lvl8pPr>
            <a:lvl9pPr marL="4114800" lvl="8" indent="-393700">
              <a:spcBef>
                <a:spcPts val="0"/>
              </a:spcBef>
              <a:spcAft>
                <a:spcPts val="0"/>
              </a:spcAft>
              <a:buSzPts val="2600"/>
              <a:buChar char="⬦"/>
              <a:defRPr sz="2600"/>
            </a:lvl9pPr>
          </a:lstStyle>
          <a:p>
            <a:endParaRPr dirty="0"/>
          </a:p>
        </p:txBody>
      </p:sp>
      <p:sp>
        <p:nvSpPr>
          <p:cNvPr id="26" name="Google Shape;26;p5"/>
          <p:cNvSpPr txBox="1">
            <a:spLocks noGrp="1"/>
          </p:cNvSpPr>
          <p:nvPr>
            <p:ph type="sldNum" idx="12"/>
          </p:nvPr>
        </p:nvSpPr>
        <p:spPr>
          <a:xfrm>
            <a:off x="7899350" y="5464568"/>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cxnSp>
        <p:nvCxnSpPr>
          <p:cNvPr id="27" name="Google Shape;27;p5"/>
          <p:cNvCxnSpPr/>
          <p:nvPr/>
        </p:nvCxnSpPr>
        <p:spPr>
          <a:xfrm>
            <a:off x="1664750" y="1809500"/>
            <a:ext cx="6526200" cy="0"/>
          </a:xfrm>
          <a:prstGeom prst="straightConnector1">
            <a:avLst/>
          </a:prstGeom>
          <a:noFill/>
          <a:ln w="9525" cap="flat" cmpd="sng">
            <a:solidFill>
              <a:srgbClr val="CCCCCC"/>
            </a:solidFill>
            <a:prstDash val="solid"/>
            <a:round/>
            <a:headEnd type="none" w="med" len="med"/>
            <a:tailEnd type="none" w="med" len="med"/>
          </a:ln>
        </p:spPr>
      </p:cxnSp>
    </p:spTree>
    <p:extLst>
      <p:ext uri="{BB962C8B-B14F-4D97-AF65-F5344CB8AC3E}">
        <p14:creationId xmlns:p14="http://schemas.microsoft.com/office/powerpoint/2010/main" val="3713535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2"/>
        <p:cNvGrpSpPr/>
        <p:nvPr/>
      </p:nvGrpSpPr>
      <p:grpSpPr>
        <a:xfrm>
          <a:off x="0" y="0"/>
          <a:ext cx="0" cy="0"/>
          <a:chOff x="0" y="0"/>
          <a:chExt cx="0" cy="0"/>
        </a:xfrm>
      </p:grpSpPr>
      <p:pic>
        <p:nvPicPr>
          <p:cNvPr id="13" name="Google Shape;13;p3" descr="libro.png"/>
          <p:cNvPicPr preferRelativeResize="0"/>
          <p:nvPr/>
        </p:nvPicPr>
        <p:blipFill>
          <a:blip r:embed="rId2">
            <a:alphaModFix/>
          </a:blip>
          <a:stretch>
            <a:fillRect/>
          </a:stretch>
        </p:blipFill>
        <p:spPr>
          <a:xfrm>
            <a:off x="0" y="0"/>
            <a:ext cx="9144000" cy="6858000"/>
          </a:xfrm>
          <a:prstGeom prst="rect">
            <a:avLst/>
          </a:prstGeom>
          <a:noFill/>
          <a:ln>
            <a:noFill/>
          </a:ln>
        </p:spPr>
      </p:pic>
      <p:sp>
        <p:nvSpPr>
          <p:cNvPr id="14" name="Google Shape;14;p3"/>
          <p:cNvSpPr txBox="1">
            <a:spLocks noGrp="1"/>
          </p:cNvSpPr>
          <p:nvPr>
            <p:ph type="ctrTitle"/>
          </p:nvPr>
        </p:nvSpPr>
        <p:spPr>
          <a:xfrm>
            <a:off x="1912025" y="2822333"/>
            <a:ext cx="58026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5" name="Google Shape;15;p3"/>
          <p:cNvSpPr txBox="1">
            <a:spLocks noGrp="1"/>
          </p:cNvSpPr>
          <p:nvPr>
            <p:ph type="subTitle" idx="1"/>
          </p:nvPr>
        </p:nvSpPr>
        <p:spPr>
          <a:xfrm>
            <a:off x="1912025" y="4193135"/>
            <a:ext cx="58026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666666"/>
              </a:buClr>
              <a:buSzPts val="1800"/>
              <a:buNone/>
              <a:defRPr sz="1800" i="1">
                <a:solidFill>
                  <a:srgbClr val="666666"/>
                </a:solidFill>
              </a:defRPr>
            </a:lvl1pPr>
            <a:lvl2pPr lvl="1" rtl="0">
              <a:spcBef>
                <a:spcPts val="0"/>
              </a:spcBef>
              <a:spcAft>
                <a:spcPts val="0"/>
              </a:spcAft>
              <a:buClr>
                <a:srgbClr val="666666"/>
              </a:buClr>
              <a:buSzPts val="1800"/>
              <a:buNone/>
              <a:defRPr sz="1800" i="1">
                <a:solidFill>
                  <a:srgbClr val="666666"/>
                </a:solidFill>
              </a:defRPr>
            </a:lvl2pPr>
            <a:lvl3pPr lvl="2" rtl="0">
              <a:spcBef>
                <a:spcPts val="0"/>
              </a:spcBef>
              <a:spcAft>
                <a:spcPts val="0"/>
              </a:spcAft>
              <a:buClr>
                <a:srgbClr val="666666"/>
              </a:buClr>
              <a:buSzPts val="1800"/>
              <a:buNone/>
              <a:defRPr sz="1800" i="1">
                <a:solidFill>
                  <a:srgbClr val="666666"/>
                </a:solidFill>
              </a:defRPr>
            </a:lvl3pPr>
            <a:lvl4pPr lvl="3" rtl="0">
              <a:spcBef>
                <a:spcPts val="0"/>
              </a:spcBef>
              <a:spcAft>
                <a:spcPts val="0"/>
              </a:spcAft>
              <a:buClr>
                <a:srgbClr val="666666"/>
              </a:buClr>
              <a:buSzPts val="1800"/>
              <a:buNone/>
              <a:defRPr i="1">
                <a:solidFill>
                  <a:srgbClr val="666666"/>
                </a:solidFill>
              </a:defRPr>
            </a:lvl4pPr>
            <a:lvl5pPr lvl="4" rtl="0">
              <a:spcBef>
                <a:spcPts val="0"/>
              </a:spcBef>
              <a:spcAft>
                <a:spcPts val="0"/>
              </a:spcAft>
              <a:buClr>
                <a:srgbClr val="666666"/>
              </a:buClr>
              <a:buSzPts val="1800"/>
              <a:buNone/>
              <a:defRPr i="1">
                <a:solidFill>
                  <a:srgbClr val="666666"/>
                </a:solidFill>
              </a:defRPr>
            </a:lvl5pPr>
            <a:lvl6pPr lvl="5" rtl="0">
              <a:spcBef>
                <a:spcPts val="0"/>
              </a:spcBef>
              <a:spcAft>
                <a:spcPts val="0"/>
              </a:spcAft>
              <a:buClr>
                <a:srgbClr val="666666"/>
              </a:buClr>
              <a:buSzPts val="1800"/>
              <a:buNone/>
              <a:defRPr i="1">
                <a:solidFill>
                  <a:srgbClr val="666666"/>
                </a:solidFill>
              </a:defRPr>
            </a:lvl6pPr>
            <a:lvl7pPr lvl="6" rtl="0">
              <a:spcBef>
                <a:spcPts val="0"/>
              </a:spcBef>
              <a:spcAft>
                <a:spcPts val="0"/>
              </a:spcAft>
              <a:buClr>
                <a:srgbClr val="666666"/>
              </a:buClr>
              <a:buSzPts val="1800"/>
              <a:buNone/>
              <a:defRPr i="1">
                <a:solidFill>
                  <a:srgbClr val="666666"/>
                </a:solidFill>
              </a:defRPr>
            </a:lvl7pPr>
            <a:lvl8pPr lvl="7" rtl="0">
              <a:spcBef>
                <a:spcPts val="0"/>
              </a:spcBef>
              <a:spcAft>
                <a:spcPts val="0"/>
              </a:spcAft>
              <a:buClr>
                <a:srgbClr val="666666"/>
              </a:buClr>
              <a:buSzPts val="1800"/>
              <a:buNone/>
              <a:defRPr i="1">
                <a:solidFill>
                  <a:srgbClr val="666666"/>
                </a:solidFill>
              </a:defRPr>
            </a:lvl8pPr>
            <a:lvl9pPr lvl="8" rtl="0">
              <a:spcBef>
                <a:spcPts val="0"/>
              </a:spcBef>
              <a:spcAft>
                <a:spcPts val="0"/>
              </a:spcAft>
              <a:buClr>
                <a:srgbClr val="666666"/>
              </a:buClr>
              <a:buSzPts val="1800"/>
              <a:buNone/>
              <a:defRPr i="1">
                <a:solidFill>
                  <a:srgbClr val="666666"/>
                </a:solidFill>
              </a:defRPr>
            </a:lvl9pPr>
          </a:lstStyle>
          <a:p>
            <a:endParaRPr/>
          </a:p>
        </p:txBody>
      </p:sp>
      <p:sp>
        <p:nvSpPr>
          <p:cNvPr id="16" name="Google Shape;16;p3"/>
          <p:cNvSpPr txBox="1">
            <a:spLocks noGrp="1"/>
          </p:cNvSpPr>
          <p:nvPr>
            <p:ph type="sldNum" idx="12"/>
          </p:nvPr>
        </p:nvSpPr>
        <p:spPr>
          <a:xfrm>
            <a:off x="7899350" y="5464568"/>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07831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ED888B-AB69-4161-8C19-D5EEEBC13DC2}"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0578F-976D-4030-924B-F0A09DA9085E}" type="slidenum">
              <a:rPr lang="en-US" smtClean="0"/>
              <a:t>‹#›</a:t>
            </a:fld>
            <a:endParaRPr lang="en-US"/>
          </a:p>
        </p:txBody>
      </p:sp>
    </p:spTree>
    <p:extLst>
      <p:ext uri="{BB962C8B-B14F-4D97-AF65-F5344CB8AC3E}">
        <p14:creationId xmlns:p14="http://schemas.microsoft.com/office/powerpoint/2010/main" val="3759759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ED888B-AB69-4161-8C19-D5EEEBC13DC2}"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60578F-976D-4030-924B-F0A09DA9085E}"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49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ED888B-AB69-4161-8C19-D5EEEBC13DC2}"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0578F-976D-4030-924B-F0A09DA9085E}" type="slidenum">
              <a:rPr lang="en-US" smtClean="0"/>
              <a:t>‹#›</a:t>
            </a:fld>
            <a:endParaRPr lang="en-US"/>
          </a:p>
        </p:txBody>
      </p:sp>
    </p:spTree>
    <p:extLst>
      <p:ext uri="{BB962C8B-B14F-4D97-AF65-F5344CB8AC3E}">
        <p14:creationId xmlns:p14="http://schemas.microsoft.com/office/powerpoint/2010/main" val="433325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ED888B-AB69-4161-8C19-D5EEEBC13DC2}" type="datetimeFigureOut">
              <a:rPr lang="en-US" smtClean="0"/>
              <a:t>2/22/2021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60578F-976D-4030-924B-F0A09DA9085E}" type="slidenum">
              <a:rPr lang="en-US" smtClean="0"/>
              <a:t>‹#›</a:t>
            </a:fld>
            <a:endParaRPr lang="en-US"/>
          </a:p>
        </p:txBody>
      </p:sp>
    </p:spTree>
    <p:extLst>
      <p:ext uri="{BB962C8B-B14F-4D97-AF65-F5344CB8AC3E}">
        <p14:creationId xmlns:p14="http://schemas.microsoft.com/office/powerpoint/2010/main" val="2861911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ED888B-AB69-4161-8C19-D5EEEBC13DC2}" type="datetimeFigureOut">
              <a:rPr lang="en-US" smtClean="0"/>
              <a:t>2/22/2021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60578F-976D-4030-924B-F0A09DA9085E}" type="slidenum">
              <a:rPr lang="en-US" smtClean="0"/>
              <a:t>‹#›</a:t>
            </a:fld>
            <a:endParaRPr lang="en-US"/>
          </a:p>
        </p:txBody>
      </p:sp>
    </p:spTree>
    <p:extLst>
      <p:ext uri="{BB962C8B-B14F-4D97-AF65-F5344CB8AC3E}">
        <p14:creationId xmlns:p14="http://schemas.microsoft.com/office/powerpoint/2010/main" val="1267097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4ED888B-AB69-4161-8C19-D5EEEBC13DC2}" type="datetimeFigureOut">
              <a:rPr lang="en-US" smtClean="0"/>
              <a:t>2/22/2021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360578F-976D-4030-924B-F0A09DA9085E}" type="slidenum">
              <a:rPr lang="en-US" smtClean="0"/>
              <a:t>‹#›</a:t>
            </a:fld>
            <a:endParaRPr lang="en-US"/>
          </a:p>
        </p:txBody>
      </p:sp>
    </p:spTree>
    <p:extLst>
      <p:ext uri="{BB962C8B-B14F-4D97-AF65-F5344CB8AC3E}">
        <p14:creationId xmlns:p14="http://schemas.microsoft.com/office/powerpoint/2010/main" val="1039947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04ED888B-AB69-4161-8C19-D5EEEBC13DC2}" type="datetimeFigureOut">
              <a:rPr lang="en-US" smtClean="0"/>
              <a:t>2/22/2021</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360578F-976D-4030-924B-F0A09DA9085E}" type="slidenum">
              <a:rPr lang="en-US" smtClean="0"/>
              <a:t>‹#›</a:t>
            </a:fld>
            <a:endParaRPr lang="en-US"/>
          </a:p>
        </p:txBody>
      </p:sp>
    </p:spTree>
    <p:extLst>
      <p:ext uri="{BB962C8B-B14F-4D97-AF65-F5344CB8AC3E}">
        <p14:creationId xmlns:p14="http://schemas.microsoft.com/office/powerpoint/2010/main" val="3258436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ED888B-AB69-4161-8C19-D5EEEBC13DC2}"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60578F-976D-4030-924B-F0A09DA9085E}" type="slidenum">
              <a:rPr lang="en-US" smtClean="0"/>
              <a:t>‹#›</a:t>
            </a:fld>
            <a:endParaRPr lang="en-US"/>
          </a:p>
        </p:txBody>
      </p:sp>
    </p:spTree>
    <p:extLst>
      <p:ext uri="{BB962C8B-B14F-4D97-AF65-F5344CB8AC3E}">
        <p14:creationId xmlns:p14="http://schemas.microsoft.com/office/powerpoint/2010/main" val="1319931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04ED888B-AB69-4161-8C19-D5EEEBC13DC2}" type="datetimeFigureOut">
              <a:rPr lang="en-US" smtClean="0"/>
              <a:t>2/22/2021</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360578F-976D-4030-924B-F0A09DA9085E}"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6406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8"/>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Google Shape;69;p14"/>
          <p:cNvSpPr txBox="1">
            <a:spLocks noGrp="1"/>
          </p:cNvSpPr>
          <p:nvPr>
            <p:ph type="ctrTitle"/>
          </p:nvPr>
        </p:nvSpPr>
        <p:spPr>
          <a:xfrm>
            <a:off x="822960" y="758952"/>
            <a:ext cx="7543800" cy="3892168"/>
          </a:xfrm>
          <a:prstGeom prst="rect">
            <a:avLst/>
          </a:prstGeom>
        </p:spPr>
        <p:txBody>
          <a:bodyPr spcFirstLastPara="1" vert="horz" lIns="91425" tIns="91425" rIns="91425" bIns="91425" rtlCol="0" anchorCtr="0">
            <a:normAutofit/>
          </a:bodyPr>
          <a:lstStyle/>
          <a:p>
            <a:r>
              <a:rPr lang="en-US" sz="7200"/>
              <a:t>Letters to the Seven Churches in Asia</a:t>
            </a:r>
            <a:endParaRPr lang="en-US" sz="7200" dirty="0"/>
          </a:p>
        </p:txBody>
      </p:sp>
      <p:sp>
        <p:nvSpPr>
          <p:cNvPr id="76" name="Rectangle 75">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30" y="4953000"/>
            <a:ext cx="9141714"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Subtitle 1">
            <a:extLst>
              <a:ext uri="{FF2B5EF4-FFF2-40B4-BE49-F238E27FC236}">
                <a16:creationId xmlns:a16="http://schemas.microsoft.com/office/drawing/2014/main" id="{49E4A902-8B49-4728-8541-D1E681242723}"/>
              </a:ext>
            </a:extLst>
          </p:cNvPr>
          <p:cNvSpPr>
            <a:spLocks noGrp="1"/>
          </p:cNvSpPr>
          <p:nvPr>
            <p:ph type="subTitle" idx="1"/>
          </p:nvPr>
        </p:nvSpPr>
        <p:spPr>
          <a:xfrm>
            <a:off x="825038" y="5225240"/>
            <a:ext cx="7543800" cy="1143000"/>
          </a:xfrm>
        </p:spPr>
        <p:txBody>
          <a:bodyPr>
            <a:normAutofit/>
          </a:bodyPr>
          <a:lstStyle/>
          <a:p>
            <a:r>
              <a:rPr lang="en-US">
                <a:solidFill>
                  <a:srgbClr val="FFFFFF"/>
                </a:solidFill>
              </a:rPr>
              <a:t>Revelation 2 – 3 </a:t>
            </a:r>
          </a:p>
        </p:txBody>
      </p:sp>
      <p:sp>
        <p:nvSpPr>
          <p:cNvPr id="78" name="Rectangle 77">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0" y="4906176"/>
            <a:ext cx="9141714"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19121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F8A7E-5499-4F5D-B6C6-EFACE9954F37}"/>
              </a:ext>
            </a:extLst>
          </p:cNvPr>
          <p:cNvSpPr>
            <a:spLocks noGrp="1"/>
          </p:cNvSpPr>
          <p:nvPr>
            <p:ph type="title"/>
          </p:nvPr>
        </p:nvSpPr>
        <p:spPr/>
        <p:txBody>
          <a:bodyPr>
            <a:noAutofit/>
          </a:bodyPr>
          <a:lstStyle/>
          <a:p>
            <a:r>
              <a:rPr lang="en-US" sz="2800" dirty="0"/>
              <a:t>This is the second church to be condemned for sexual immorality and eating foods sacrificed to idols. What’s going on? Isn’t it true that food sacrificed to idols means nothing (I Cor 8:4)?</a:t>
            </a:r>
            <a:endParaRPr lang="en-US" sz="2800" b="1" dirty="0"/>
          </a:p>
        </p:txBody>
      </p:sp>
      <p:sp>
        <p:nvSpPr>
          <p:cNvPr id="3" name="Text Placeholder 2">
            <a:extLst>
              <a:ext uri="{FF2B5EF4-FFF2-40B4-BE49-F238E27FC236}">
                <a16:creationId xmlns:a16="http://schemas.microsoft.com/office/drawing/2014/main" id="{C1E01CFD-E4D7-499F-B118-B314BCAF3C0A}"/>
              </a:ext>
            </a:extLst>
          </p:cNvPr>
          <p:cNvSpPr>
            <a:spLocks noGrp="1"/>
          </p:cNvSpPr>
          <p:nvPr>
            <p:ph idx="1"/>
          </p:nvPr>
        </p:nvSpPr>
        <p:spPr/>
        <p:txBody>
          <a:bodyPr>
            <a:normAutofit/>
          </a:bodyPr>
          <a:lstStyle/>
          <a:p>
            <a:pPr>
              <a:buSzPct val="75000"/>
            </a:pPr>
            <a:r>
              <a:rPr lang="en-US" dirty="0"/>
              <a:t>First problem: I Cor 8:1-13</a:t>
            </a:r>
          </a:p>
          <a:p>
            <a:pPr lvl="1">
              <a:buSzPct val="75000"/>
            </a:pPr>
            <a:r>
              <a:rPr lang="en-US" sz="2000" dirty="0"/>
              <a:t>I Cor 8:7 – not everyone has the knowledge and can be emboldened to eat meat sacrificed to idols and violate their conscience (vs. 10)</a:t>
            </a:r>
          </a:p>
          <a:p>
            <a:pPr>
              <a:buSzPct val="75000"/>
            </a:pPr>
            <a:r>
              <a:rPr lang="en-US" dirty="0"/>
              <a:t>Second Problem: I Cor 10:14-33</a:t>
            </a:r>
          </a:p>
          <a:p>
            <a:pPr lvl="1">
              <a:buSzPct val="75000"/>
            </a:pPr>
            <a:r>
              <a:rPr lang="en-US" sz="2000" dirty="0"/>
              <a:t>Vs. 21 – cannot drink the cup of the Lord and the cup of demons</a:t>
            </a:r>
          </a:p>
          <a:p>
            <a:pPr lvl="2">
              <a:buSzPct val="75000"/>
            </a:pPr>
            <a:r>
              <a:rPr lang="en-US" sz="2000" dirty="0"/>
              <a:t>Our worship to God cannot be associated with anything to do with demons or false gods</a:t>
            </a:r>
          </a:p>
          <a:p>
            <a:pPr lvl="1">
              <a:buSzPct val="75000"/>
            </a:pPr>
            <a:r>
              <a:rPr lang="en-US" sz="2000" dirty="0"/>
              <a:t>Vs. 27-29 – for the sake of the non-believer’s conscience, don’t give the appearance  that idol worship is fine</a:t>
            </a:r>
          </a:p>
        </p:txBody>
      </p:sp>
      <p:sp>
        <p:nvSpPr>
          <p:cNvPr id="4" name="Slide Number Placeholder 3">
            <a:extLst>
              <a:ext uri="{FF2B5EF4-FFF2-40B4-BE49-F238E27FC236}">
                <a16:creationId xmlns:a16="http://schemas.microsoft.com/office/drawing/2014/main" id="{BE35F305-A324-4DC8-8740-A5AA25B0EE3F}"/>
              </a:ext>
            </a:extLst>
          </p:cNvPr>
          <p:cNvSpPr>
            <a:spLocks noGrp="1"/>
          </p:cNvSpPr>
          <p:nvPr>
            <p:ph type="sldNum" sz="quarter"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219045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63527"/>
            <a:ext cx="7543800" cy="1450757"/>
          </a:xfrm>
        </p:spPr>
        <p:txBody>
          <a:bodyPr>
            <a:normAutofit/>
          </a:bodyPr>
          <a:lstStyle/>
          <a:p>
            <a:r>
              <a:rPr lang="en-US" sz="2400" b="1" dirty="0"/>
              <a:t>What did Jesus allow for Jezebel? What was He going to do after that?</a:t>
            </a:r>
          </a:p>
        </p:txBody>
      </p:sp>
      <p:sp>
        <p:nvSpPr>
          <p:cNvPr id="3" name="Text Placeholder 2"/>
          <p:cNvSpPr>
            <a:spLocks noGrp="1"/>
          </p:cNvSpPr>
          <p:nvPr>
            <p:ph idx="1"/>
          </p:nvPr>
        </p:nvSpPr>
        <p:spPr>
          <a:xfrm>
            <a:off x="822959" y="1845733"/>
            <a:ext cx="7543801" cy="4368635"/>
          </a:xfrm>
        </p:spPr>
        <p:txBody>
          <a:bodyPr>
            <a:normAutofit/>
          </a:bodyPr>
          <a:lstStyle/>
          <a:p>
            <a:pPr>
              <a:buSzPct val="75000"/>
            </a:pPr>
            <a:r>
              <a:rPr lang="en-US" dirty="0"/>
              <a:t>Rev 2:21 – Jesus gave her time to repent, but she did not</a:t>
            </a:r>
          </a:p>
          <a:p>
            <a:pPr lvl="1">
              <a:buSzPct val="75000"/>
            </a:pPr>
            <a:r>
              <a:rPr lang="en-US" sz="2000" dirty="0"/>
              <a:t>II Pet 3:9 – not willing that any should perish, but that all should come to repentance</a:t>
            </a:r>
          </a:p>
          <a:p>
            <a:pPr lvl="1">
              <a:buSzPct val="75000"/>
            </a:pPr>
            <a:r>
              <a:rPr lang="en-US" sz="2000" dirty="0"/>
              <a:t>Rom 2:3-9 – His goodness, forbearance, and longsuffering…who render to each one according to his deeds</a:t>
            </a:r>
          </a:p>
          <a:p>
            <a:pPr>
              <a:buSzPct val="75000"/>
            </a:pPr>
            <a:r>
              <a:rPr lang="en-US" dirty="0"/>
              <a:t>Vs. 22-23 </a:t>
            </a:r>
            <a:r>
              <a:rPr lang="en-US" dirty="0">
                <a:sym typeface="Wingdings" panose="05000000000000000000" pitchFamily="2" charset="2"/>
              </a:rPr>
              <a:t> cast her into a sickbed, kill her children with death</a:t>
            </a:r>
          </a:p>
          <a:p>
            <a:pPr lvl="1">
              <a:buSzPct val="75000"/>
            </a:pPr>
            <a:r>
              <a:rPr lang="en-US" sz="2000" dirty="0">
                <a:sym typeface="Wingdings" panose="05000000000000000000" pitchFamily="2" charset="2"/>
              </a:rPr>
              <a:t>Cast those who commit adultery with her into great tribulation, unless they repent</a:t>
            </a:r>
          </a:p>
          <a:p>
            <a:pPr>
              <a:buSzPct val="75000"/>
            </a:pPr>
            <a:r>
              <a:rPr lang="en-US" dirty="0">
                <a:sym typeface="Wingdings" panose="05000000000000000000" pitchFamily="2" charset="2"/>
              </a:rPr>
              <a:t>Vs. 23  all the churches will know that Jesus is He who searches the minds and hearts</a:t>
            </a:r>
          </a:p>
          <a:p>
            <a:pPr lvl="1">
              <a:buSzPct val="75000"/>
            </a:pPr>
            <a:r>
              <a:rPr lang="en-US" dirty="0">
                <a:sym typeface="Wingdings" panose="05000000000000000000" pitchFamily="2" charset="2"/>
              </a:rPr>
              <a:t>This will be an example to all the churches as the example of Ananias and Saphira caused fear to come upon all the church and all who heard about it (Acts 5:11)</a:t>
            </a:r>
            <a:endParaRPr lang="en-US" dirty="0"/>
          </a:p>
        </p:txBody>
      </p:sp>
      <p:sp>
        <p:nvSpPr>
          <p:cNvPr id="4" name="Slide Number Placeholder 3"/>
          <p:cNvSpPr>
            <a:spLocks noGrp="1"/>
          </p:cNvSpPr>
          <p:nvPr>
            <p:ph type="sldNum" sz="quarter" idx="12"/>
          </p:nvPr>
        </p:nvSpPr>
        <p:spPr/>
        <p:txBody>
          <a:bodyPr/>
          <a:lstStyle/>
          <a:p>
            <a:fld id="{00000000-1234-1234-1234-123412341234}" type="slidenum">
              <a:rPr lang="en" smtClean="0"/>
              <a:pPr/>
              <a:t>11</a:t>
            </a:fld>
            <a:endParaRPr lang="en"/>
          </a:p>
        </p:txBody>
      </p:sp>
    </p:spTree>
    <p:extLst>
      <p:ext uri="{BB962C8B-B14F-4D97-AF65-F5344CB8AC3E}">
        <p14:creationId xmlns:p14="http://schemas.microsoft.com/office/powerpoint/2010/main" val="306062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a:t>What is the direction to those who don’t follow Jezebel? </a:t>
            </a:r>
          </a:p>
        </p:txBody>
      </p:sp>
      <p:sp>
        <p:nvSpPr>
          <p:cNvPr id="3" name="Text Placeholder 2"/>
          <p:cNvSpPr>
            <a:spLocks noGrp="1"/>
          </p:cNvSpPr>
          <p:nvPr>
            <p:ph idx="1"/>
          </p:nvPr>
        </p:nvSpPr>
        <p:spPr/>
        <p:txBody>
          <a:bodyPr>
            <a:normAutofit fontScale="92500" lnSpcReduction="20000"/>
          </a:bodyPr>
          <a:lstStyle/>
          <a:p>
            <a:pPr>
              <a:buSzPct val="75000"/>
            </a:pPr>
            <a:r>
              <a:rPr lang="en-US" sz="1800" dirty="0"/>
              <a:t>Vs. 24-25 </a:t>
            </a:r>
            <a:r>
              <a:rPr lang="en-US" sz="1800" dirty="0">
                <a:sym typeface="Wingdings" panose="05000000000000000000" pitchFamily="2" charset="2"/>
              </a:rPr>
              <a:t> </a:t>
            </a:r>
            <a:r>
              <a:rPr lang="en-US" sz="1800" dirty="0"/>
              <a:t>To those who do not have this doctrine, He puts no other burden on them</a:t>
            </a:r>
          </a:p>
          <a:p>
            <a:pPr>
              <a:buSzPct val="75000"/>
            </a:pPr>
            <a:r>
              <a:rPr lang="en-US" sz="1800" dirty="0"/>
              <a:t>Jesus calls out that He has a few things against the church (Jezebel and her followers)</a:t>
            </a:r>
          </a:p>
          <a:p>
            <a:pPr>
              <a:buSzPct val="75000"/>
            </a:pPr>
            <a:r>
              <a:rPr lang="en-US" sz="1800" dirty="0"/>
              <a:t>However, to the others, He puts no other burden on them</a:t>
            </a:r>
          </a:p>
          <a:p>
            <a:pPr>
              <a:buSzPct val="75000"/>
            </a:pPr>
            <a:endParaRPr lang="en-US" sz="1800" dirty="0"/>
          </a:p>
          <a:p>
            <a:pPr>
              <a:buSzPct val="75000"/>
            </a:pPr>
            <a:r>
              <a:rPr lang="en-US" sz="1800" dirty="0"/>
              <a:t>It appear that there were those who did not have this doctrine and were possibly unable to cleanse Jezebel out from the church </a:t>
            </a:r>
          </a:p>
          <a:p>
            <a:pPr lvl="1">
              <a:buSzPct val="75000"/>
            </a:pPr>
            <a:r>
              <a:rPr lang="en-US" dirty="0"/>
              <a:t>These people were pleasing to God </a:t>
            </a:r>
            <a:r>
              <a:rPr lang="en-US" dirty="0">
                <a:sym typeface="Wingdings" panose="05000000000000000000" pitchFamily="2" charset="2"/>
              </a:rPr>
              <a:t> Jesus required nothing else from them</a:t>
            </a:r>
          </a:p>
          <a:p>
            <a:pPr>
              <a:buSzPct val="75000"/>
            </a:pPr>
            <a:r>
              <a:rPr lang="en-US" sz="1800" dirty="0">
                <a:sym typeface="Wingdings" panose="05000000000000000000" pitchFamily="2" charset="2"/>
              </a:rPr>
              <a:t>Jesus was going to cleanse the church of Jezebel and her followers</a:t>
            </a:r>
          </a:p>
          <a:p>
            <a:pPr lvl="1">
              <a:buSzPct val="75000"/>
            </a:pPr>
            <a:r>
              <a:rPr lang="en-US" dirty="0">
                <a:sym typeface="Wingdings" panose="05000000000000000000" pitchFamily="2" charset="2"/>
              </a:rPr>
              <a:t>Possibly, those with the power to stop her fell under her influence</a:t>
            </a:r>
          </a:p>
          <a:p>
            <a:pPr lvl="1">
              <a:buSzPct val="75000"/>
            </a:pPr>
            <a:r>
              <a:rPr lang="en-US" dirty="0">
                <a:sym typeface="Wingdings" panose="05000000000000000000" pitchFamily="2" charset="2"/>
              </a:rPr>
              <a:t>Jesus Himself was going to cleanse the church</a:t>
            </a:r>
          </a:p>
          <a:p>
            <a:pPr lvl="2">
              <a:buSzPct val="75000"/>
            </a:pPr>
            <a:r>
              <a:rPr lang="en-US" sz="1800" dirty="0">
                <a:sym typeface="Wingdings" panose="05000000000000000000" pitchFamily="2" charset="2"/>
              </a:rPr>
              <a:t>Possibly for the sake of the ones pleasing to Him</a:t>
            </a:r>
          </a:p>
          <a:p>
            <a:pPr lvl="2">
              <a:buSzPct val="75000"/>
            </a:pPr>
            <a:r>
              <a:rPr lang="en-US" sz="1800" dirty="0">
                <a:sym typeface="Wingdings" panose="05000000000000000000" pitchFamily="2" charset="2"/>
              </a:rPr>
              <a:t>He could have removed their lampstand as He says to the church in Ephesus</a:t>
            </a:r>
          </a:p>
          <a:p>
            <a:pPr lvl="1">
              <a:buSzPct val="75000"/>
            </a:pPr>
            <a:r>
              <a:rPr lang="en-US" dirty="0">
                <a:sym typeface="Wingdings" panose="05000000000000000000" pitchFamily="2" charset="2"/>
              </a:rPr>
              <a:t>This was going to be an example for all the other churches</a:t>
            </a:r>
            <a:endParaRPr lang="en-US" dirty="0"/>
          </a:p>
        </p:txBody>
      </p:sp>
      <p:sp>
        <p:nvSpPr>
          <p:cNvPr id="4" name="Slide Number Placeholder 3"/>
          <p:cNvSpPr>
            <a:spLocks noGrp="1"/>
          </p:cNvSpPr>
          <p:nvPr>
            <p:ph type="sldNum" sz="quarter" idx="12"/>
          </p:nvPr>
        </p:nvSpPr>
        <p:spPr/>
        <p:txBody>
          <a:bodyPr/>
          <a:lstStyle/>
          <a:p>
            <a:fld id="{00000000-1234-1234-1234-123412341234}" type="slidenum">
              <a:rPr lang="en" smtClean="0"/>
              <a:pPr/>
              <a:t>12</a:t>
            </a:fld>
            <a:endParaRPr lang="en"/>
          </a:p>
        </p:txBody>
      </p:sp>
    </p:spTree>
    <p:extLst>
      <p:ext uri="{BB962C8B-B14F-4D97-AF65-F5344CB8AC3E}">
        <p14:creationId xmlns:p14="http://schemas.microsoft.com/office/powerpoint/2010/main" val="122244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4ABBD-1106-4FE4-BA00-E13944EE3C38}"/>
              </a:ext>
            </a:extLst>
          </p:cNvPr>
          <p:cNvSpPr>
            <a:spLocks noGrp="1"/>
          </p:cNvSpPr>
          <p:nvPr>
            <p:ph type="title"/>
          </p:nvPr>
        </p:nvSpPr>
        <p:spPr/>
        <p:txBody>
          <a:bodyPr>
            <a:noAutofit/>
          </a:bodyPr>
          <a:lstStyle/>
          <a:p>
            <a:r>
              <a:rPr lang="en-US" sz="3600" dirty="0"/>
              <a:t>How do we practically apply the Thyatira letter to make sure the church at Northside is pleasing to God?</a:t>
            </a:r>
          </a:p>
        </p:txBody>
      </p:sp>
      <p:sp>
        <p:nvSpPr>
          <p:cNvPr id="3" name="Content Placeholder 2">
            <a:extLst>
              <a:ext uri="{FF2B5EF4-FFF2-40B4-BE49-F238E27FC236}">
                <a16:creationId xmlns:a16="http://schemas.microsoft.com/office/drawing/2014/main" id="{D6AF8391-F1A5-43D4-BB97-105A01F09EED}"/>
              </a:ext>
            </a:extLst>
          </p:cNvPr>
          <p:cNvSpPr>
            <a:spLocks noGrp="1"/>
          </p:cNvSpPr>
          <p:nvPr>
            <p:ph idx="1"/>
          </p:nvPr>
        </p:nvSpPr>
        <p:spPr/>
        <p:txBody>
          <a:bodyPr>
            <a:normAutofit fontScale="77500" lnSpcReduction="20000"/>
          </a:bodyPr>
          <a:lstStyle/>
          <a:p>
            <a:r>
              <a:rPr lang="en-US" sz="2800" dirty="0"/>
              <a:t>If Jesus wrote the church at Northside a letter, when He says “I know your works…”, what would follow?</a:t>
            </a:r>
          </a:p>
          <a:p>
            <a:pPr lvl="1"/>
            <a:r>
              <a:rPr lang="en-US" sz="2600" dirty="0"/>
              <a:t>Would love, service, faith, and patience follow?</a:t>
            </a:r>
          </a:p>
          <a:p>
            <a:r>
              <a:rPr lang="en-US" sz="2800" dirty="0"/>
              <a:t>Must be growing</a:t>
            </a:r>
          </a:p>
          <a:p>
            <a:pPr lvl="1"/>
            <a:r>
              <a:rPr lang="en-US" sz="2600" dirty="0"/>
              <a:t>Can you teach someone the Gospel without notes (using just your Bible); what does it mean to teach someone the Gospel</a:t>
            </a:r>
          </a:p>
          <a:p>
            <a:pPr lvl="1"/>
            <a:r>
              <a:rPr lang="en-US" sz="2600" dirty="0"/>
              <a:t>Can you explain how faith and works go together </a:t>
            </a:r>
            <a:r>
              <a:rPr lang="en-US" sz="2600" dirty="0">
                <a:sym typeface="Wingdings" panose="05000000000000000000" pitchFamily="2" charset="2"/>
              </a:rPr>
              <a:t> how does Ephesians 2:8-9 fit/agree with James 2:24-26</a:t>
            </a:r>
          </a:p>
          <a:p>
            <a:pPr lvl="1"/>
            <a:r>
              <a:rPr lang="en-US" sz="2600" dirty="0"/>
              <a:t>Can you tell describe the main points or the theme of the New Testament epistles?</a:t>
            </a:r>
          </a:p>
          <a:p>
            <a:pPr lvl="1"/>
            <a:r>
              <a:rPr lang="en-US" sz="2600" dirty="0"/>
              <a:t>When was the last time you opened your Bible other than on Sunday morning or Wednesday night</a:t>
            </a:r>
          </a:p>
          <a:p>
            <a:pPr lvl="1"/>
            <a:r>
              <a:rPr lang="en-US" sz="2600" dirty="0"/>
              <a:t>Have you ever used a Bible tool to try and get a better understanding (concordance, commentary, etc.)</a:t>
            </a:r>
          </a:p>
        </p:txBody>
      </p:sp>
    </p:spTree>
    <p:extLst>
      <p:ext uri="{BB962C8B-B14F-4D97-AF65-F5344CB8AC3E}">
        <p14:creationId xmlns:p14="http://schemas.microsoft.com/office/powerpoint/2010/main" val="267126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4ABBD-1106-4FE4-BA00-E13944EE3C38}"/>
              </a:ext>
            </a:extLst>
          </p:cNvPr>
          <p:cNvSpPr>
            <a:spLocks noGrp="1"/>
          </p:cNvSpPr>
          <p:nvPr>
            <p:ph type="title"/>
          </p:nvPr>
        </p:nvSpPr>
        <p:spPr/>
        <p:txBody>
          <a:bodyPr>
            <a:noAutofit/>
          </a:bodyPr>
          <a:lstStyle/>
          <a:p>
            <a:r>
              <a:rPr lang="en-US" sz="3600" dirty="0"/>
              <a:t>How do we practically apply the Thyatira letter to make sure the church at Northside is pleasing to God?</a:t>
            </a:r>
          </a:p>
        </p:txBody>
      </p:sp>
      <p:sp>
        <p:nvSpPr>
          <p:cNvPr id="3" name="Content Placeholder 2">
            <a:extLst>
              <a:ext uri="{FF2B5EF4-FFF2-40B4-BE49-F238E27FC236}">
                <a16:creationId xmlns:a16="http://schemas.microsoft.com/office/drawing/2014/main" id="{D6AF8391-F1A5-43D4-BB97-105A01F09EED}"/>
              </a:ext>
            </a:extLst>
          </p:cNvPr>
          <p:cNvSpPr>
            <a:spLocks noGrp="1"/>
          </p:cNvSpPr>
          <p:nvPr>
            <p:ph idx="1"/>
          </p:nvPr>
        </p:nvSpPr>
        <p:spPr/>
        <p:txBody>
          <a:bodyPr>
            <a:normAutofit lnSpcReduction="10000"/>
          </a:bodyPr>
          <a:lstStyle/>
          <a:p>
            <a:r>
              <a:rPr lang="en-US" sz="2800" dirty="0"/>
              <a:t>Appearances to those around us are important</a:t>
            </a:r>
          </a:p>
          <a:p>
            <a:pPr lvl="1"/>
            <a:r>
              <a:rPr lang="en-US" sz="2600" dirty="0"/>
              <a:t>Because of our declaration to be Christians, the world will hold us to a higher standard and use any mistake as a reason not to follow Jesus</a:t>
            </a:r>
          </a:p>
          <a:p>
            <a:pPr lvl="1"/>
            <a:r>
              <a:rPr lang="en-US" sz="2600" dirty="0"/>
              <a:t>Remember I Cor 10:27-28 </a:t>
            </a:r>
          </a:p>
          <a:p>
            <a:pPr lvl="2"/>
            <a:r>
              <a:rPr lang="en-US" sz="2200" dirty="0"/>
              <a:t>Don’t eat for the sake of the unbeliever’s conscience</a:t>
            </a:r>
          </a:p>
          <a:p>
            <a:pPr lvl="1"/>
            <a:endParaRPr lang="en-US" sz="2600" dirty="0"/>
          </a:p>
          <a:p>
            <a:r>
              <a:rPr lang="en-US" sz="2800" dirty="0"/>
              <a:t>As in the Pergamos letter, we cannot let the influences of the world around us taint the way we worship God</a:t>
            </a:r>
          </a:p>
        </p:txBody>
      </p:sp>
    </p:spTree>
    <p:extLst>
      <p:ext uri="{BB962C8B-B14F-4D97-AF65-F5344CB8AC3E}">
        <p14:creationId xmlns:p14="http://schemas.microsoft.com/office/powerpoint/2010/main" val="2051340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Review</a:t>
            </a:r>
          </a:p>
        </p:txBody>
      </p:sp>
      <p:sp>
        <p:nvSpPr>
          <p:cNvPr id="14" name="Content Placeholder 13"/>
          <p:cNvSpPr>
            <a:spLocks noGrp="1"/>
          </p:cNvSpPr>
          <p:nvPr>
            <p:ph idx="1"/>
          </p:nvPr>
        </p:nvSpPr>
        <p:spPr/>
        <p:txBody>
          <a:bodyPr>
            <a:normAutofit fontScale="92500" lnSpcReduction="20000"/>
          </a:bodyPr>
          <a:lstStyle/>
          <a:p>
            <a:pPr>
              <a:buSzPct val="75000"/>
            </a:pPr>
            <a:r>
              <a:rPr lang="en-US" sz="2800" dirty="0"/>
              <a:t>Foundation – The Biblical Church</a:t>
            </a:r>
          </a:p>
          <a:p>
            <a:pPr lvl="1">
              <a:buSzPct val="75000"/>
            </a:pPr>
            <a:r>
              <a:rPr lang="en-US" sz="2800" dirty="0"/>
              <a:t>Keep the unity of the Faith</a:t>
            </a:r>
          </a:p>
          <a:p>
            <a:pPr>
              <a:buSzPct val="75000"/>
            </a:pPr>
            <a:r>
              <a:rPr lang="en-US" sz="2800" dirty="0"/>
              <a:t>Ephesus</a:t>
            </a:r>
          </a:p>
          <a:p>
            <a:pPr lvl="1">
              <a:buSzPct val="75000"/>
            </a:pPr>
            <a:r>
              <a:rPr lang="en-US" sz="2800" dirty="0"/>
              <a:t>Diligently working church, evangelism, must have love</a:t>
            </a:r>
          </a:p>
          <a:p>
            <a:pPr>
              <a:buSzPct val="75000"/>
            </a:pPr>
            <a:r>
              <a:rPr lang="en-US" sz="2800" dirty="0"/>
              <a:t>Smyrna</a:t>
            </a:r>
          </a:p>
          <a:p>
            <a:pPr lvl="1">
              <a:buSzPct val="75000"/>
            </a:pPr>
            <a:r>
              <a:rPr lang="en-US" sz="2800" dirty="0"/>
              <a:t>Be faithful until death, live for Christ, Paul’s thoughts on our rights</a:t>
            </a:r>
          </a:p>
          <a:p>
            <a:pPr>
              <a:buSzPct val="75000"/>
            </a:pPr>
            <a:r>
              <a:rPr lang="en-US" sz="3000" dirty="0"/>
              <a:t>Pergamos</a:t>
            </a:r>
          </a:p>
          <a:p>
            <a:pPr lvl="1">
              <a:buSzPct val="75000"/>
            </a:pPr>
            <a:r>
              <a:rPr lang="en-US" sz="2800" dirty="0"/>
              <a:t>Be on guard to not let the way of the world seep into our worship to God</a:t>
            </a:r>
          </a:p>
        </p:txBody>
      </p:sp>
    </p:spTree>
    <p:extLst>
      <p:ext uri="{BB962C8B-B14F-4D97-AF65-F5344CB8AC3E}">
        <p14:creationId xmlns:p14="http://schemas.microsoft.com/office/powerpoint/2010/main" val="1510351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The Letter to Thyatira</a:t>
            </a:r>
          </a:p>
        </p:txBody>
      </p:sp>
      <p:sp>
        <p:nvSpPr>
          <p:cNvPr id="3" name="Subtitle 2"/>
          <p:cNvSpPr>
            <a:spLocks noGrp="1"/>
          </p:cNvSpPr>
          <p:nvPr>
            <p:ph type="subTitle" idx="1"/>
          </p:nvPr>
        </p:nvSpPr>
        <p:spPr/>
        <p:txBody>
          <a:bodyPr/>
          <a:lstStyle/>
          <a:p>
            <a:r>
              <a:rPr lang="en-US" dirty="0"/>
              <a:t>Revelation 2:18 – 29</a:t>
            </a:r>
          </a:p>
        </p:txBody>
      </p:sp>
      <p:sp>
        <p:nvSpPr>
          <p:cNvPr id="4" name="Slide Number Placeholder 3"/>
          <p:cNvSpPr>
            <a:spLocks noGrp="1"/>
          </p:cNvSpPr>
          <p:nvPr>
            <p:ph type="sldNum" sz="quarter"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2301664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4CB2B-1F88-4BDB-AFC9-B51E9804D4ED}"/>
              </a:ext>
            </a:extLst>
          </p:cNvPr>
          <p:cNvSpPr>
            <a:spLocks noGrp="1"/>
          </p:cNvSpPr>
          <p:nvPr>
            <p:ph type="title"/>
          </p:nvPr>
        </p:nvSpPr>
        <p:spPr>
          <a:xfrm>
            <a:off x="822960" y="263527"/>
            <a:ext cx="7543800" cy="1450757"/>
          </a:xfrm>
        </p:spPr>
        <p:txBody>
          <a:bodyPr>
            <a:normAutofit/>
          </a:bodyPr>
          <a:lstStyle/>
          <a:p>
            <a:r>
              <a:rPr lang="en-US" sz="2400" b="1" dirty="0"/>
              <a:t>Consider the description of Jesus in Rev 2:18. Do you see any connection with this description and the church at Thyatira?</a:t>
            </a:r>
          </a:p>
        </p:txBody>
      </p:sp>
      <p:sp>
        <p:nvSpPr>
          <p:cNvPr id="3" name="Text Placeholder 2">
            <a:extLst>
              <a:ext uri="{FF2B5EF4-FFF2-40B4-BE49-F238E27FC236}">
                <a16:creationId xmlns:a16="http://schemas.microsoft.com/office/drawing/2014/main" id="{0AE16F38-80FF-4AC9-8BD4-FCCFD840264F}"/>
              </a:ext>
            </a:extLst>
          </p:cNvPr>
          <p:cNvSpPr>
            <a:spLocks noGrp="1"/>
          </p:cNvSpPr>
          <p:nvPr>
            <p:ph idx="1"/>
          </p:nvPr>
        </p:nvSpPr>
        <p:spPr/>
        <p:txBody>
          <a:bodyPr>
            <a:normAutofit/>
          </a:bodyPr>
          <a:lstStyle/>
          <a:p>
            <a:r>
              <a:rPr lang="en-US" sz="2400" dirty="0"/>
              <a:t>Who has eyes like a flame of fire, and His feet like fine brass</a:t>
            </a:r>
          </a:p>
          <a:p>
            <a:endParaRPr lang="en-US" sz="2400" dirty="0"/>
          </a:p>
          <a:p>
            <a:r>
              <a:rPr lang="en-US" sz="2400" dirty="0"/>
              <a:t>He sees the truth of what Jezebel teaches and will punish her, her children, and all those who commit adultery with her</a:t>
            </a:r>
          </a:p>
        </p:txBody>
      </p:sp>
      <p:sp>
        <p:nvSpPr>
          <p:cNvPr id="4" name="Slide Number Placeholder 3">
            <a:extLst>
              <a:ext uri="{FF2B5EF4-FFF2-40B4-BE49-F238E27FC236}">
                <a16:creationId xmlns:a16="http://schemas.microsoft.com/office/drawing/2014/main" id="{14C6E2B1-6FFD-4656-BEA7-7B6144124BFF}"/>
              </a:ext>
            </a:extLst>
          </p:cNvPr>
          <p:cNvSpPr>
            <a:spLocks noGrp="1"/>
          </p:cNvSpPr>
          <p:nvPr>
            <p:ph type="sldNum" sz="quarter" idx="12"/>
          </p:nvPr>
        </p:nvSpPr>
        <p:spPr/>
        <p:txBody>
          <a:bodyPr/>
          <a:lstStyle/>
          <a:p>
            <a:fld id="{00000000-1234-1234-1234-123412341234}" type="slidenum">
              <a:rPr lang="en" smtClean="0"/>
              <a:pPr/>
              <a:t>4</a:t>
            </a:fld>
            <a:endParaRPr lang="en"/>
          </a:p>
        </p:txBody>
      </p:sp>
    </p:spTree>
    <p:extLst>
      <p:ext uri="{BB962C8B-B14F-4D97-AF65-F5344CB8AC3E}">
        <p14:creationId xmlns:p14="http://schemas.microsoft.com/office/powerpoint/2010/main" val="415673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Who do we read about in Acts that is from Thyatira?</a:t>
            </a:r>
            <a:endParaRPr lang="en-US" sz="3200" b="1" dirty="0"/>
          </a:p>
        </p:txBody>
      </p:sp>
      <p:sp>
        <p:nvSpPr>
          <p:cNvPr id="3" name="Text Placeholder 2"/>
          <p:cNvSpPr>
            <a:spLocks noGrp="1"/>
          </p:cNvSpPr>
          <p:nvPr>
            <p:ph idx="1"/>
          </p:nvPr>
        </p:nvSpPr>
        <p:spPr/>
        <p:txBody>
          <a:bodyPr>
            <a:normAutofit/>
          </a:bodyPr>
          <a:lstStyle/>
          <a:p>
            <a:r>
              <a:rPr lang="en-US" sz="3200" dirty="0"/>
              <a:t>Lydia</a:t>
            </a:r>
          </a:p>
          <a:p>
            <a:pPr lvl="1"/>
            <a:r>
              <a:rPr lang="en-US" sz="2800" dirty="0"/>
              <a:t>Acts 16:14-15</a:t>
            </a:r>
          </a:p>
          <a:p>
            <a:pPr lvl="1"/>
            <a:r>
              <a:rPr lang="en-US" sz="2800" dirty="0"/>
              <a:t>Heard Paul speak outside of Philippi</a:t>
            </a:r>
          </a:p>
          <a:p>
            <a:pPr lvl="1"/>
            <a:r>
              <a:rPr lang="en-US" sz="2800" dirty="0"/>
              <a:t>Her whole household was baptized</a:t>
            </a:r>
          </a:p>
          <a:p>
            <a:r>
              <a:rPr lang="en-US" sz="3200" dirty="0"/>
              <a:t>Immediately after this, we read of the Philippian Jailer</a:t>
            </a:r>
          </a:p>
        </p:txBody>
      </p:sp>
      <p:sp>
        <p:nvSpPr>
          <p:cNvPr id="4" name="Slide Number Placeholder 3"/>
          <p:cNvSpPr>
            <a:spLocks noGrp="1"/>
          </p:cNvSpPr>
          <p:nvPr>
            <p:ph type="sldNum" sz="quarter" idx="12"/>
          </p:nvPr>
        </p:nvSpPr>
        <p:spPr/>
        <p:txBody>
          <a:bodyPr/>
          <a:lstStyle/>
          <a:p>
            <a:fld id="{00000000-1234-1234-1234-123412341234}" type="slidenum">
              <a:rPr lang="en" smtClean="0"/>
              <a:pPr/>
              <a:t>5</a:t>
            </a:fld>
            <a:endParaRPr lang="en"/>
          </a:p>
        </p:txBody>
      </p:sp>
    </p:spTree>
    <p:extLst>
      <p:ext uri="{BB962C8B-B14F-4D97-AF65-F5344CB8AC3E}">
        <p14:creationId xmlns:p14="http://schemas.microsoft.com/office/powerpoint/2010/main" val="2226180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63527"/>
            <a:ext cx="7543800" cy="1450757"/>
          </a:xfrm>
        </p:spPr>
        <p:txBody>
          <a:bodyPr>
            <a:noAutofit/>
          </a:bodyPr>
          <a:lstStyle/>
          <a:p>
            <a:r>
              <a:rPr lang="en-US" sz="3200" b="1" dirty="0"/>
              <a:t>What is positively called out for the church at Thyatira?</a:t>
            </a:r>
          </a:p>
        </p:txBody>
      </p:sp>
      <p:sp>
        <p:nvSpPr>
          <p:cNvPr id="3" name="Text Placeholder 2"/>
          <p:cNvSpPr>
            <a:spLocks noGrp="1"/>
          </p:cNvSpPr>
          <p:nvPr>
            <p:ph idx="1"/>
          </p:nvPr>
        </p:nvSpPr>
        <p:spPr/>
        <p:txBody>
          <a:bodyPr>
            <a:noAutofit/>
          </a:bodyPr>
          <a:lstStyle/>
          <a:p>
            <a:pPr>
              <a:buSzPct val="75000"/>
            </a:pPr>
            <a:r>
              <a:rPr lang="en-US" sz="1900" dirty="0"/>
              <a:t>Verse 19: Works </a:t>
            </a:r>
          </a:p>
          <a:p>
            <a:pPr lvl="1">
              <a:buSzPct val="75000"/>
            </a:pPr>
            <a:r>
              <a:rPr lang="en-US" sz="1900" dirty="0"/>
              <a:t>Love, service, faith, and patience</a:t>
            </a:r>
          </a:p>
          <a:p>
            <a:pPr>
              <a:buSzPct val="75000"/>
            </a:pPr>
            <a:endParaRPr lang="en-US" sz="1900" dirty="0"/>
          </a:p>
          <a:p>
            <a:pPr>
              <a:buSzPct val="75000"/>
            </a:pPr>
            <a:r>
              <a:rPr lang="en-US" sz="1900" dirty="0"/>
              <a:t>Notice that Jesus says “I know your works…” to all the churches</a:t>
            </a:r>
          </a:p>
          <a:p>
            <a:pPr lvl="1">
              <a:buSzPct val="75000"/>
            </a:pPr>
            <a:r>
              <a:rPr lang="en-US" sz="1900" dirty="0"/>
              <a:t>So far, the initial association with works has been positive (as is the case with Thyatira)</a:t>
            </a:r>
          </a:p>
          <a:p>
            <a:pPr lvl="1">
              <a:buSzPct val="75000"/>
            </a:pPr>
            <a:r>
              <a:rPr lang="en-US" sz="1900" dirty="0"/>
              <a:t>In the Sardis letter we will see an initial negative association to their works</a:t>
            </a:r>
          </a:p>
          <a:p>
            <a:pPr>
              <a:buSzPct val="75000"/>
            </a:pPr>
            <a:r>
              <a:rPr lang="en-US" sz="1900" dirty="0"/>
              <a:t>Jesus knows the works of all the churches</a:t>
            </a:r>
          </a:p>
          <a:p>
            <a:pPr lvl="1">
              <a:buSzPct val="75000"/>
            </a:pPr>
            <a:r>
              <a:rPr lang="en-US" sz="1900" dirty="0"/>
              <a:t>It is important that the church is doing good works</a:t>
            </a:r>
          </a:p>
          <a:p>
            <a:pPr lvl="1">
              <a:buSzPct val="75000"/>
            </a:pPr>
            <a:r>
              <a:rPr lang="en-US" sz="1900" dirty="0"/>
              <a:t>Example in Thyatira: Love, service, faith, and patience</a:t>
            </a:r>
          </a:p>
          <a:p>
            <a:pPr lvl="1">
              <a:buSzPct val="75000"/>
            </a:pPr>
            <a:r>
              <a:rPr lang="en-US" sz="1900" dirty="0"/>
              <a:t>Works are things that can be seen</a:t>
            </a:r>
          </a:p>
          <a:p>
            <a:pPr lvl="2">
              <a:buSzPct val="75000"/>
            </a:pPr>
            <a:r>
              <a:rPr lang="en-US" sz="1900" dirty="0"/>
              <a:t>Must show love, service, faith, patience by actions</a:t>
            </a:r>
          </a:p>
        </p:txBody>
      </p:sp>
      <p:sp>
        <p:nvSpPr>
          <p:cNvPr id="4" name="Slide Number Placeholder 3"/>
          <p:cNvSpPr>
            <a:spLocks noGrp="1"/>
          </p:cNvSpPr>
          <p:nvPr>
            <p:ph type="sldNum" sz="quarter"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238016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63527"/>
            <a:ext cx="7543800" cy="1450757"/>
          </a:xfrm>
        </p:spPr>
        <p:txBody>
          <a:bodyPr>
            <a:noAutofit/>
          </a:bodyPr>
          <a:lstStyle/>
          <a:p>
            <a:r>
              <a:rPr lang="en-US" sz="3200" b="1" dirty="0"/>
              <a:t>What is positively called out for the church at Thyatira?</a:t>
            </a:r>
          </a:p>
        </p:txBody>
      </p:sp>
      <p:sp>
        <p:nvSpPr>
          <p:cNvPr id="3" name="Text Placeholder 2"/>
          <p:cNvSpPr>
            <a:spLocks noGrp="1"/>
          </p:cNvSpPr>
          <p:nvPr>
            <p:ph idx="1"/>
          </p:nvPr>
        </p:nvSpPr>
        <p:spPr/>
        <p:txBody>
          <a:bodyPr>
            <a:noAutofit/>
          </a:bodyPr>
          <a:lstStyle/>
          <a:p>
            <a:pPr>
              <a:buSzPct val="75000"/>
            </a:pPr>
            <a:r>
              <a:rPr lang="en-US" sz="2800" dirty="0"/>
              <a:t>What does it mean when it says service? Is this an example of the church taking care of the worldly needs of the poor in the community?</a:t>
            </a:r>
          </a:p>
          <a:p>
            <a:pPr lvl="1">
              <a:buSzPct val="75000"/>
            </a:pPr>
            <a:endParaRPr lang="en-US" sz="2400" dirty="0"/>
          </a:p>
          <a:p>
            <a:pPr lvl="1">
              <a:buSzPct val="75000"/>
            </a:pPr>
            <a:endParaRPr lang="en-US" sz="2400" dirty="0"/>
          </a:p>
          <a:p>
            <a:pPr lvl="1">
              <a:buSzPct val="75000"/>
            </a:pPr>
            <a:r>
              <a:rPr lang="en-US" sz="2400" dirty="0"/>
              <a:t>Ministry</a:t>
            </a:r>
          </a:p>
          <a:p>
            <a:pPr lvl="2">
              <a:buSzPct val="75000"/>
            </a:pPr>
            <a:r>
              <a:rPr lang="en-US" sz="2000" dirty="0"/>
              <a:t>Doesn’t specify how the word is being used</a:t>
            </a:r>
          </a:p>
          <a:p>
            <a:pPr lvl="2">
              <a:buSzPct val="75000"/>
            </a:pPr>
            <a:r>
              <a:rPr lang="en-US" sz="2000" dirty="0"/>
              <a:t>Must be in agreement with the rest of the scriptures</a:t>
            </a:r>
          </a:p>
          <a:p>
            <a:pPr lvl="2">
              <a:buSzPct val="75000"/>
            </a:pPr>
            <a:r>
              <a:rPr lang="en-US" sz="2000" dirty="0"/>
              <a:t>Either the ministry of the word</a:t>
            </a:r>
          </a:p>
          <a:p>
            <a:pPr lvl="2">
              <a:buSzPct val="75000"/>
            </a:pPr>
            <a:r>
              <a:rPr lang="en-US" sz="2000" dirty="0"/>
              <a:t>Or the ministering to the needs of the poor saints</a:t>
            </a:r>
          </a:p>
        </p:txBody>
      </p:sp>
      <p:sp>
        <p:nvSpPr>
          <p:cNvPr id="4" name="Slide Number Placeholder 3"/>
          <p:cNvSpPr>
            <a:spLocks noGrp="1"/>
          </p:cNvSpPr>
          <p:nvPr>
            <p:ph type="sldNum" sz="quarter" idx="12"/>
          </p:nvPr>
        </p:nvSpPr>
        <p:spPr/>
        <p:txBody>
          <a:bodyPr/>
          <a:lstStyle/>
          <a:p>
            <a:fld id="{00000000-1234-1234-1234-123412341234}" type="slidenum">
              <a:rPr lang="en" smtClean="0"/>
              <a:pPr/>
              <a:t>7</a:t>
            </a:fld>
            <a:endParaRPr lang="en"/>
          </a:p>
        </p:txBody>
      </p:sp>
    </p:spTree>
    <p:extLst>
      <p:ext uri="{BB962C8B-B14F-4D97-AF65-F5344CB8AC3E}">
        <p14:creationId xmlns:p14="http://schemas.microsoft.com/office/powerpoint/2010/main" val="150602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What does the last is more than the first mean in regards to their works?</a:t>
            </a:r>
          </a:p>
        </p:txBody>
      </p:sp>
      <p:sp>
        <p:nvSpPr>
          <p:cNvPr id="3" name="Text Placeholder 2"/>
          <p:cNvSpPr>
            <a:spLocks noGrp="1"/>
          </p:cNvSpPr>
          <p:nvPr>
            <p:ph idx="1"/>
          </p:nvPr>
        </p:nvSpPr>
        <p:spPr/>
        <p:txBody>
          <a:bodyPr>
            <a:noAutofit/>
          </a:bodyPr>
          <a:lstStyle/>
          <a:p>
            <a:pPr>
              <a:buSzPct val="75000"/>
            </a:pPr>
            <a:r>
              <a:rPr lang="en-US" dirty="0"/>
              <a:t>Their works (love, service, faith, patience) are in greater quantity or quality now than they had previously been</a:t>
            </a:r>
          </a:p>
          <a:p>
            <a:pPr>
              <a:buSzPct val="75000"/>
            </a:pPr>
            <a:r>
              <a:rPr lang="en-US" dirty="0"/>
              <a:t>They continued to grow in their service to God</a:t>
            </a:r>
          </a:p>
          <a:p>
            <a:pPr lvl="1">
              <a:buSzPct val="75000"/>
            </a:pPr>
            <a:r>
              <a:rPr lang="en-US" sz="2000" dirty="0"/>
              <a:t>II Peter 3:18 – Grow in the grace and knowledge of our Lord…</a:t>
            </a:r>
          </a:p>
          <a:p>
            <a:pPr lvl="1">
              <a:buSzPct val="75000"/>
            </a:pPr>
            <a:r>
              <a:rPr lang="en-US" sz="2000" dirty="0"/>
              <a:t>Hebrews 5:12-6:1 – move beyond the elementary teachings about Christ</a:t>
            </a:r>
          </a:p>
          <a:p>
            <a:pPr lvl="1">
              <a:buSzPct val="75000"/>
            </a:pPr>
            <a:r>
              <a:rPr lang="en-US" sz="2000" dirty="0"/>
              <a:t>I Peter 2:2-3 – desire the pure milk of the word, that you may grow thereby</a:t>
            </a:r>
          </a:p>
          <a:p>
            <a:pPr lvl="1">
              <a:buSzPct val="75000"/>
            </a:pPr>
            <a:r>
              <a:rPr lang="en-US" sz="2000" dirty="0"/>
              <a:t>I Corinthians 15:58 – abounding in the work of the Lord </a:t>
            </a:r>
          </a:p>
          <a:p>
            <a:pPr lvl="1">
              <a:buSzPct val="75000"/>
            </a:pPr>
            <a:r>
              <a:rPr lang="en-US" sz="2000" dirty="0"/>
              <a:t>Philippians 1:9 – that your love may abound still more and more in knowledge and discernment </a:t>
            </a:r>
          </a:p>
          <a:p>
            <a:pPr lvl="1">
              <a:buSzPct val="75000"/>
            </a:pPr>
            <a:r>
              <a:rPr lang="en-US" sz="2000" dirty="0"/>
              <a:t>I Thessalonians 3:12 – may the Lord make you increase and abound in love to one another and to all</a:t>
            </a:r>
          </a:p>
        </p:txBody>
      </p:sp>
      <p:sp>
        <p:nvSpPr>
          <p:cNvPr id="4" name="Slide Number Placeholder 3"/>
          <p:cNvSpPr>
            <a:spLocks noGrp="1"/>
          </p:cNvSpPr>
          <p:nvPr>
            <p:ph type="sldNum" sz="quarter" idx="12"/>
          </p:nvPr>
        </p:nvSpPr>
        <p:spPr/>
        <p:txBody>
          <a:bodyPr/>
          <a:lstStyle/>
          <a:p>
            <a:fld id="{00000000-1234-1234-1234-123412341234}" type="slidenum">
              <a:rPr lang="en" smtClean="0"/>
              <a:pPr/>
              <a:t>8</a:t>
            </a:fld>
            <a:endParaRPr lang="en"/>
          </a:p>
        </p:txBody>
      </p:sp>
    </p:spTree>
    <p:extLst>
      <p:ext uri="{BB962C8B-B14F-4D97-AF65-F5344CB8AC3E}">
        <p14:creationId xmlns:p14="http://schemas.microsoft.com/office/powerpoint/2010/main" val="231693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What does Jesus have against the church at Thyatira?</a:t>
            </a:r>
          </a:p>
        </p:txBody>
      </p:sp>
      <p:sp>
        <p:nvSpPr>
          <p:cNvPr id="3" name="Text Placeholder 2"/>
          <p:cNvSpPr>
            <a:spLocks noGrp="1"/>
          </p:cNvSpPr>
          <p:nvPr>
            <p:ph idx="1"/>
          </p:nvPr>
        </p:nvSpPr>
        <p:spPr/>
        <p:txBody>
          <a:bodyPr>
            <a:normAutofit/>
          </a:bodyPr>
          <a:lstStyle/>
          <a:p>
            <a:pPr>
              <a:buSzPct val="75000"/>
            </a:pPr>
            <a:r>
              <a:rPr lang="en-US" sz="2800" dirty="0"/>
              <a:t>Vs. 20: They allow Jezebel, who calls herself a prophetess, to teach and beguile His servants</a:t>
            </a:r>
          </a:p>
          <a:p>
            <a:pPr lvl="1">
              <a:buSzPct val="75000"/>
            </a:pPr>
            <a:r>
              <a:rPr lang="en-US" sz="2400" dirty="0"/>
              <a:t>To commit sexual immorality</a:t>
            </a:r>
          </a:p>
          <a:p>
            <a:pPr lvl="1">
              <a:buSzPct val="75000"/>
            </a:pPr>
            <a:r>
              <a:rPr lang="en-US" sz="2400" dirty="0"/>
              <a:t>To eat things sacrificed to idols</a:t>
            </a:r>
          </a:p>
          <a:p>
            <a:pPr lvl="1">
              <a:buSzPct val="75000"/>
            </a:pPr>
            <a:endParaRPr lang="en-US" sz="2400" dirty="0"/>
          </a:p>
          <a:p>
            <a:pPr lvl="1">
              <a:buSzPct val="75000"/>
            </a:pPr>
            <a:r>
              <a:rPr lang="en-US" sz="2400" dirty="0"/>
              <a:t>Same problems as those in Pergamos</a:t>
            </a:r>
          </a:p>
        </p:txBody>
      </p:sp>
      <p:sp>
        <p:nvSpPr>
          <p:cNvPr id="4" name="Slide Number Placeholder 3"/>
          <p:cNvSpPr>
            <a:spLocks noGrp="1"/>
          </p:cNvSpPr>
          <p:nvPr>
            <p:ph type="sldNum" sz="quarter" idx="12"/>
          </p:nvPr>
        </p:nvSpPr>
        <p:spPr/>
        <p:txBody>
          <a:bodyPr/>
          <a:lstStyle/>
          <a:p>
            <a:fld id="{00000000-1234-1234-1234-123412341234}" type="slidenum">
              <a:rPr lang="en" smtClean="0"/>
              <a:pPr/>
              <a:t>9</a:t>
            </a:fld>
            <a:endParaRPr lang="en"/>
          </a:p>
        </p:txBody>
      </p:sp>
    </p:spTree>
    <p:extLst>
      <p:ext uri="{BB962C8B-B14F-4D97-AF65-F5344CB8AC3E}">
        <p14:creationId xmlns:p14="http://schemas.microsoft.com/office/powerpoint/2010/main" val="117163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83</TotalTime>
  <Words>1248</Words>
  <Application>Microsoft Office PowerPoint</Application>
  <PresentationFormat>On-screen Show (4:3)</PresentationFormat>
  <Paragraphs>113</Paragraphs>
  <Slides>14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Calibri</vt:lpstr>
      <vt:lpstr>Calibri Light</vt:lpstr>
      <vt:lpstr>Retrospect</vt:lpstr>
      <vt:lpstr>Letters to the Seven Churches in Asia</vt:lpstr>
      <vt:lpstr>Review</vt:lpstr>
      <vt:lpstr>The Letter to Thyatira</vt:lpstr>
      <vt:lpstr>Consider the description of Jesus in Rev 2:18. Do you see any connection with this description and the church at Thyatira?</vt:lpstr>
      <vt:lpstr>Who do we read about in Acts that is from Thyatira?</vt:lpstr>
      <vt:lpstr>What is positively called out for the church at Thyatira?</vt:lpstr>
      <vt:lpstr>What is positively called out for the church at Thyatira?</vt:lpstr>
      <vt:lpstr>What does the last is more than the first mean in regards to their works?</vt:lpstr>
      <vt:lpstr>What does Jesus have against the church at Thyatira?</vt:lpstr>
      <vt:lpstr>This is the second church to be condemned for sexual immorality and eating foods sacrificed to idols. What’s going on? Isn’t it true that food sacrificed to idols means nothing (I Cor 8:4)?</vt:lpstr>
      <vt:lpstr>What did Jesus allow for Jezebel? What was He going to do after that?</vt:lpstr>
      <vt:lpstr>What is the direction to those who don’t follow Jezebel? </vt:lpstr>
      <vt:lpstr>How do we practically apply the Thyatira letter to make sure the church at Northside is pleasing to God?</vt:lpstr>
      <vt:lpstr>How do we practically apply the Thyatira letter to make sure the church at Northside is pleasing to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Letters to the Seven Churches in Asia</dc:title>
  <dc:creator>Willis, Shawn M Lt Col USAF USAFA DF/DFP</dc:creator>
  <cp:lastModifiedBy>Willis, Shawn M Lt Col USAF USAFA DF/DFP</cp:lastModifiedBy>
  <cp:revision>14</cp:revision>
  <dcterms:created xsi:type="dcterms:W3CDTF">2021-02-17T04:46:39Z</dcterms:created>
  <dcterms:modified xsi:type="dcterms:W3CDTF">2021-02-23T05:14:34Z</dcterms:modified>
</cp:coreProperties>
</file>