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8" r:id="rId2"/>
    <p:sldId id="278" r:id="rId3"/>
    <p:sldId id="277" r:id="rId4"/>
    <p:sldId id="286" r:id="rId5"/>
    <p:sldId id="281" r:id="rId6"/>
    <p:sldId id="287" r:id="rId7"/>
    <p:sldId id="282" r:id="rId8"/>
    <p:sldId id="283" r:id="rId9"/>
    <p:sldId id="284" r:id="rId10"/>
    <p:sldId id="288" r:id="rId11"/>
    <p:sldId id="285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88FC5-9FEE-460C-B49F-B381E0D464E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9EB68-3891-4AB8-8A3D-AAEA58B9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4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60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5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97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2714" y="445201"/>
            <a:ext cx="7798575" cy="641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12650" y="2554167"/>
            <a:ext cx="5469600" cy="15464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6884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556175" y="959167"/>
            <a:ext cx="6616800" cy="9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556175" y="1838428"/>
            <a:ext cx="6616800" cy="40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 dirty="0"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7" name="Google Shape;27;p5"/>
          <p:cNvCxnSpPr/>
          <p:nvPr/>
        </p:nvCxnSpPr>
        <p:spPr>
          <a:xfrm>
            <a:off x="1664750" y="1809500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13535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912025" y="2822333"/>
            <a:ext cx="5802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912025" y="4193135"/>
            <a:ext cx="5802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899350" y="54645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783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5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4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2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1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9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4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4ED888B-AB69-4161-8C19-D5EEEBC13DC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3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88B-AB69-4161-8C19-D5EEEBC13DC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ED888B-AB69-4161-8C19-D5EEEBC13DC2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360578F-976D-4030-924B-F0A09DA9085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4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892168"/>
          </a:xfrm>
          <a:prstGeom prst="rect">
            <a:avLst/>
          </a:prstGeom>
        </p:spPr>
        <p:txBody>
          <a:bodyPr spcFirstLastPara="1" vert="horz" lIns="91425" tIns="91425" rIns="91425" bIns="91425" rtlCol="0" anchorCtr="0">
            <a:normAutofit/>
          </a:bodyPr>
          <a:lstStyle/>
          <a:p>
            <a:r>
              <a:rPr lang="en-US" sz="7200"/>
              <a:t>Letters to the Seven Churches in Asia</a:t>
            </a:r>
            <a:endParaRPr lang="en-US" sz="72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9E4A902-8B49-4728-8541-D1E681242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5225240"/>
            <a:ext cx="75438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Revelation 2 – 3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9121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8A7E-5499-4F5D-B6C6-EFACE995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What were they told to do and what is the consequence if they don’t?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01CFD-E4D7-499F-B118-B314BCAF3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</a:pPr>
            <a:r>
              <a:rPr lang="en-US" sz="2800" dirty="0"/>
              <a:t>Verse 16 </a:t>
            </a:r>
            <a:r>
              <a:rPr lang="en-US" sz="2800" dirty="0">
                <a:sym typeface="Wingdings" panose="05000000000000000000" pitchFamily="2" charset="2"/>
              </a:rPr>
              <a:t> Repent, or else I…will fight against them with the sword of My mouth</a:t>
            </a:r>
          </a:p>
          <a:p>
            <a:pPr>
              <a:buSzPct val="75000"/>
            </a:pPr>
            <a:r>
              <a:rPr lang="en-US" sz="2800" dirty="0">
                <a:sym typeface="Wingdings" panose="05000000000000000000" pitchFamily="2" charset="2"/>
              </a:rPr>
              <a:t>Jesus becomes the adversary to the ones holding to the doctrines of Balaam and of the Nicolaitans</a:t>
            </a:r>
          </a:p>
          <a:p>
            <a:pPr>
              <a:buSzPct val="75000"/>
            </a:pPr>
            <a:r>
              <a:rPr lang="en-US" sz="2800" dirty="0">
                <a:sym typeface="Wingdings" panose="05000000000000000000" pitchFamily="2" charset="2"/>
              </a:rPr>
              <a:t>Punishment is toward those who are doing evil, but the rebuke is to the church</a:t>
            </a:r>
          </a:p>
          <a:p>
            <a:pPr lvl="1">
              <a:buSzPct val="75000"/>
            </a:pPr>
            <a:r>
              <a:rPr lang="en-US" sz="2800" dirty="0">
                <a:sym typeface="Wingdings" panose="05000000000000000000" pitchFamily="2" charset="2"/>
              </a:rPr>
              <a:t>The church must strive for all to be pleasing to God 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5F305-A324-4DC8-8740-A5AA25B0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04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63527"/>
            <a:ext cx="7543800" cy="1450757"/>
          </a:xfrm>
        </p:spPr>
        <p:txBody>
          <a:bodyPr>
            <a:normAutofit/>
          </a:bodyPr>
          <a:lstStyle/>
          <a:p>
            <a:r>
              <a:rPr lang="en-US" sz="2400" b="1" dirty="0"/>
              <a:t>How do we practically apply the </a:t>
            </a:r>
            <a:r>
              <a:rPr lang="en-US" sz="2400" b="1" dirty="0" err="1"/>
              <a:t>Pergamos</a:t>
            </a:r>
            <a:r>
              <a:rPr lang="en-US" sz="2400" b="1" dirty="0"/>
              <a:t> letter to make sure the church at Northside is pleasing to God?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</a:pPr>
            <a:r>
              <a:rPr lang="en-US" sz="1800" dirty="0"/>
              <a:t>We must be faithful even if we find ourselves in an evil place, government, society, set of laws, etc.</a:t>
            </a:r>
          </a:p>
          <a:p>
            <a:pPr lvl="1">
              <a:buSzPct val="75000"/>
            </a:pPr>
            <a:r>
              <a:rPr lang="en-US" dirty="0"/>
              <a:t>Example: Lot in Sodom – Gen 19:9 </a:t>
            </a:r>
            <a:r>
              <a:rPr lang="en-US" dirty="0">
                <a:sym typeface="Wingdings" panose="05000000000000000000" pitchFamily="2" charset="2"/>
              </a:rPr>
              <a:t> Lot known to be righteous</a:t>
            </a:r>
            <a:endParaRPr lang="en-US" dirty="0"/>
          </a:p>
          <a:p>
            <a:pPr lvl="1">
              <a:buSzPct val="75000"/>
            </a:pPr>
            <a:r>
              <a:rPr lang="en-US" dirty="0"/>
              <a:t>We cannot compromise our obedience to God</a:t>
            </a:r>
          </a:p>
          <a:p>
            <a:pPr lvl="1">
              <a:buSzPct val="75000"/>
            </a:pPr>
            <a:r>
              <a:rPr lang="en-US" dirty="0"/>
              <a:t>We can be there, but it might be a tough life as a Christian </a:t>
            </a:r>
          </a:p>
          <a:p>
            <a:pPr lvl="1">
              <a:buSzPct val="75000"/>
            </a:pPr>
            <a:r>
              <a:rPr lang="en-US" dirty="0"/>
              <a:t>Keep in mind Rom 13:1-7, II Pet 2:13-17 – be subject to authority</a:t>
            </a:r>
          </a:p>
          <a:p>
            <a:pPr>
              <a:buSzPct val="75000"/>
            </a:pPr>
            <a:r>
              <a:rPr lang="en-US" sz="1800" dirty="0"/>
              <a:t>Cannot be taken in by the lusts and sins around us</a:t>
            </a:r>
          </a:p>
          <a:p>
            <a:pPr lvl="1">
              <a:buSzPct val="75000"/>
            </a:pPr>
            <a:r>
              <a:rPr lang="en-US" dirty="0"/>
              <a:t>Must be on guard because there is ample opportunity to do evil around us (Jn 15:19, 17:14-16, I Cor 5:9-10, Romans 12:2)</a:t>
            </a:r>
          </a:p>
          <a:p>
            <a:pPr lvl="1">
              <a:buSzPct val="75000"/>
            </a:pPr>
            <a:r>
              <a:rPr lang="en-US" dirty="0"/>
              <a:t>Surround ourselves with good – I Cor 15:33 </a:t>
            </a:r>
            <a:r>
              <a:rPr lang="en-US" dirty="0">
                <a:sym typeface="Wingdings" panose="05000000000000000000" pitchFamily="2" charset="2"/>
              </a:rPr>
              <a:t> evil company corrupts good morals</a:t>
            </a:r>
          </a:p>
          <a:p>
            <a:pPr lvl="1">
              <a:buSzPct val="75000"/>
            </a:pPr>
            <a:r>
              <a:rPr lang="en-US" dirty="0">
                <a:sym typeface="Wingdings" panose="05000000000000000000" pitchFamily="2" charset="2"/>
              </a:rPr>
              <a:t>Immerse yourself in the word of God – I Tim 4:13-16  take heed to yourself and to the doctrine. Continue in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062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How do we practically apply the </a:t>
            </a:r>
            <a:r>
              <a:rPr lang="en-US" sz="2400" b="1" dirty="0" err="1"/>
              <a:t>Pergamos</a:t>
            </a:r>
            <a:r>
              <a:rPr lang="en-US" sz="2400" b="1" dirty="0"/>
              <a:t> letter to make sure the church at Northside is pleasing to God?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</a:pPr>
            <a:r>
              <a:rPr lang="en-US" dirty="0"/>
              <a:t>We can deny God by our actions and associations, and our lack of love for others</a:t>
            </a:r>
          </a:p>
          <a:p>
            <a:pPr lvl="1">
              <a:buSzPct val="75000"/>
            </a:pPr>
            <a:r>
              <a:rPr lang="en-US" sz="2000" dirty="0"/>
              <a:t>Must maintain a good influence and represent Jesus</a:t>
            </a:r>
          </a:p>
          <a:p>
            <a:pPr lvl="1">
              <a:buSzPct val="75000"/>
            </a:pPr>
            <a:r>
              <a:rPr lang="en-US" sz="2000" dirty="0"/>
              <a:t>What type of people do your co-workers know you as</a:t>
            </a:r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r>
              <a:rPr lang="en-US" dirty="0"/>
              <a:t>We must look out for one another</a:t>
            </a:r>
          </a:p>
          <a:p>
            <a:pPr lvl="1">
              <a:buSzPct val="75000"/>
            </a:pPr>
            <a:r>
              <a:rPr lang="en-US" sz="2000" dirty="0"/>
              <a:t>James 5:19-20 </a:t>
            </a:r>
            <a:r>
              <a:rPr lang="en-US" sz="2000" dirty="0">
                <a:sym typeface="Wingdings" panose="05000000000000000000" pitchFamily="2" charset="2"/>
              </a:rPr>
              <a:t> he who turns a sinner from the error of his ways, saves a soul from death</a:t>
            </a:r>
          </a:p>
          <a:p>
            <a:pPr lvl="1">
              <a:buSzPct val="75000"/>
            </a:pPr>
            <a:r>
              <a:rPr lang="en-US" sz="2000" dirty="0">
                <a:sym typeface="Wingdings" panose="05000000000000000000" pitchFamily="2" charset="2"/>
              </a:rPr>
              <a:t>I Peter 4:7  love will cover a multitude of sins</a:t>
            </a:r>
            <a:endParaRPr lang="en-US" sz="2000" dirty="0"/>
          </a:p>
          <a:p>
            <a:pPr lvl="1">
              <a:buSzPct val="75000"/>
            </a:pPr>
            <a:r>
              <a:rPr lang="en-US" sz="2000" dirty="0"/>
              <a:t>Example of Randy asking how you are doing spiritually</a:t>
            </a:r>
          </a:p>
          <a:p>
            <a:pPr lvl="1">
              <a:buSzPct val="75000"/>
            </a:pPr>
            <a:r>
              <a:rPr lang="en-US" sz="2000" dirty="0"/>
              <a:t>We must know each other in order to know if someone is struggling</a:t>
            </a:r>
          </a:p>
          <a:p>
            <a:pPr>
              <a:buSzPct val="75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244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</a:pPr>
            <a:r>
              <a:rPr lang="en-US" sz="2800" dirty="0"/>
              <a:t>Foundation – The Biblical Church</a:t>
            </a:r>
          </a:p>
          <a:p>
            <a:pPr lvl="1">
              <a:buSzPct val="75000"/>
            </a:pPr>
            <a:r>
              <a:rPr lang="en-US" sz="2800" dirty="0"/>
              <a:t>Keep the unity of the Faith</a:t>
            </a:r>
          </a:p>
          <a:p>
            <a:pPr>
              <a:buSzPct val="75000"/>
            </a:pPr>
            <a:r>
              <a:rPr lang="en-US" sz="2800" dirty="0"/>
              <a:t>Ephesus</a:t>
            </a:r>
          </a:p>
          <a:p>
            <a:pPr lvl="1">
              <a:buSzPct val="75000"/>
            </a:pPr>
            <a:r>
              <a:rPr lang="en-US" sz="2800" dirty="0"/>
              <a:t>Diligently working church, evangelism, must have love</a:t>
            </a:r>
          </a:p>
          <a:p>
            <a:pPr>
              <a:buSzPct val="75000"/>
            </a:pPr>
            <a:r>
              <a:rPr lang="en-US" sz="2800" dirty="0"/>
              <a:t>Smyrna</a:t>
            </a:r>
          </a:p>
          <a:p>
            <a:pPr lvl="1">
              <a:buSzPct val="75000"/>
            </a:pPr>
            <a:r>
              <a:rPr lang="en-US" sz="2800" dirty="0"/>
              <a:t>Be faithful until death, live for Christ, Paul’s thoughts on our rights</a:t>
            </a:r>
          </a:p>
        </p:txBody>
      </p:sp>
    </p:spTree>
    <p:extLst>
      <p:ext uri="{BB962C8B-B14F-4D97-AF65-F5344CB8AC3E}">
        <p14:creationId xmlns:p14="http://schemas.microsoft.com/office/powerpoint/2010/main" val="151035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The Letter to </a:t>
            </a:r>
            <a:r>
              <a:rPr lang="en-US" sz="4400" dirty="0" err="1"/>
              <a:t>Pergamos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Revelation 2:12 – 17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166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CB2B-1F88-4BDB-AFC9-B51E9804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63527"/>
            <a:ext cx="7543800" cy="1450757"/>
          </a:xfrm>
        </p:spPr>
        <p:txBody>
          <a:bodyPr>
            <a:normAutofit/>
          </a:bodyPr>
          <a:lstStyle/>
          <a:p>
            <a:r>
              <a:rPr lang="en-US" sz="2400" b="1" dirty="0"/>
              <a:t>Consider the description of Jesus in Rev 2:12. Do you see any connection with this description and the church at Pergamos?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16F38-80FF-4AC9-8BD4-FCCFD8402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</a:pPr>
            <a:r>
              <a:rPr lang="en-US" sz="1600" dirty="0"/>
              <a:t>He who has the sharp two-edged sword</a:t>
            </a:r>
          </a:p>
          <a:p>
            <a:pPr>
              <a:buSzPct val="75000"/>
            </a:pPr>
            <a:r>
              <a:rPr lang="en-US" sz="1600" dirty="0"/>
              <a:t>Hebrews 4:12 – the Word of God is alive and active. Sharper than double-edged sword</a:t>
            </a:r>
          </a:p>
          <a:p>
            <a:pPr>
              <a:buSzPct val="75000"/>
            </a:pPr>
            <a:r>
              <a:rPr lang="en-US" sz="1600" dirty="0"/>
              <a:t>Ephesians 6:17 – the sword of the Spirit which is the word of God</a:t>
            </a:r>
          </a:p>
          <a:p>
            <a:pPr>
              <a:buSzPct val="75000"/>
            </a:pPr>
            <a:r>
              <a:rPr lang="en-US" sz="1600" dirty="0"/>
              <a:t>Maybe 2 </a:t>
            </a:r>
            <a:r>
              <a:rPr lang="en-US" sz="1600" dirty="0" err="1"/>
              <a:t>Thess</a:t>
            </a:r>
            <a:r>
              <a:rPr lang="en-US" sz="1600" dirty="0"/>
              <a:t> 2:8 – The Lord will slay with the breath of His mouth</a:t>
            </a:r>
          </a:p>
          <a:p>
            <a:pPr lvl="1">
              <a:buSzPct val="75000"/>
            </a:pPr>
            <a:r>
              <a:rPr lang="en-US" sz="1600" dirty="0"/>
              <a:t>Since in Rev 1:16 the two-edged sword went out of His mouth and in Rev 2:16 it is called the sword of My mouth</a:t>
            </a:r>
          </a:p>
          <a:p>
            <a:pPr>
              <a:buSzPct val="75000"/>
            </a:pPr>
            <a:r>
              <a:rPr lang="en-US" sz="1600" dirty="0"/>
              <a:t>The word of the Lord is binding (doctrine)</a:t>
            </a:r>
          </a:p>
          <a:p>
            <a:pPr lvl="1">
              <a:buSzPct val="75000"/>
            </a:pPr>
            <a:r>
              <a:rPr lang="en-US" sz="1600" dirty="0"/>
              <a:t>The word of the Lord establishes what is right</a:t>
            </a:r>
          </a:p>
          <a:p>
            <a:pPr lvl="1">
              <a:buSzPct val="75000"/>
            </a:pPr>
            <a:r>
              <a:rPr lang="en-US" sz="1600" dirty="0"/>
              <a:t>The word of the Lord is what we are judged by</a:t>
            </a:r>
          </a:p>
          <a:p>
            <a:pPr>
              <a:buSzPct val="75000"/>
            </a:pPr>
            <a:r>
              <a:rPr lang="en-US" sz="1600" dirty="0"/>
              <a:t>Some of them were following the doctrine of Balaam and the Nicolaitans</a:t>
            </a:r>
          </a:p>
          <a:p>
            <a:pPr lvl="1">
              <a:buSzPct val="75000"/>
            </a:pPr>
            <a:r>
              <a:rPr lang="en-US" sz="1600" dirty="0"/>
              <a:t>They were not keeping themselves pure to the Lord’s instruction and because of that were subject to the destruction caused by His word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6E2B1-6FFD-4656-BEA7-7B614412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673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What do you think </a:t>
            </a:r>
            <a:r>
              <a:rPr lang="en-US" sz="3200" b="1" dirty="0" err="1"/>
              <a:t>Pergamos</a:t>
            </a:r>
            <a:r>
              <a:rPr lang="en-US" sz="3200" b="1" dirty="0"/>
              <a:t> was like with regards to Christians? Why do you think this?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</a:pPr>
            <a:r>
              <a:rPr lang="en-US" sz="3200" dirty="0"/>
              <a:t>Names used to describe Pergamos (vs. 13)</a:t>
            </a:r>
          </a:p>
          <a:p>
            <a:pPr lvl="1">
              <a:buSzPct val="75000"/>
            </a:pPr>
            <a:r>
              <a:rPr lang="en-US" sz="2800" dirty="0"/>
              <a:t>“I know…where you dwell, where Satan’s throne is.”</a:t>
            </a:r>
          </a:p>
          <a:p>
            <a:pPr lvl="1">
              <a:buSzPct val="75000"/>
            </a:pPr>
            <a:r>
              <a:rPr lang="en-US" sz="2800" dirty="0"/>
              <a:t>“Where Satan dwells”</a:t>
            </a:r>
          </a:p>
          <a:p>
            <a:pPr lvl="1">
              <a:buSzPct val="75000"/>
            </a:pPr>
            <a:endParaRPr lang="en-US" sz="2800" dirty="0"/>
          </a:p>
          <a:p>
            <a:pPr>
              <a:buSzPct val="75000"/>
            </a:pPr>
            <a:r>
              <a:rPr lang="en-US" sz="3200" dirty="0"/>
              <a:t>Actions against Christians (vs. 13)</a:t>
            </a:r>
          </a:p>
          <a:p>
            <a:pPr lvl="1">
              <a:buSzPct val="75000"/>
            </a:pPr>
            <a:r>
              <a:rPr lang="en-US" sz="2800" dirty="0"/>
              <a:t>“</a:t>
            </a:r>
            <a:r>
              <a:rPr lang="en-US" sz="2800" dirty="0" err="1"/>
              <a:t>Anitpas</a:t>
            </a:r>
            <a:r>
              <a:rPr lang="en-US" sz="2800" dirty="0"/>
              <a:t> was my faithful martyr, who was killed among you”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61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63527"/>
            <a:ext cx="7543800" cy="1450757"/>
          </a:xfrm>
        </p:spPr>
        <p:txBody>
          <a:bodyPr>
            <a:noAutofit/>
          </a:bodyPr>
          <a:lstStyle/>
          <a:p>
            <a:r>
              <a:rPr lang="en-US" sz="3200" b="1" dirty="0"/>
              <a:t>What do you think </a:t>
            </a:r>
            <a:r>
              <a:rPr lang="en-US" sz="3200" b="1" dirty="0" err="1"/>
              <a:t>Pergamos</a:t>
            </a:r>
            <a:r>
              <a:rPr lang="en-US" sz="3200" b="1" dirty="0"/>
              <a:t> was like with regards to Christians? Why do you think this?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</a:pPr>
            <a:r>
              <a:rPr lang="en-US" sz="3200" dirty="0"/>
              <a:t>Antipas was my faithful martyr</a:t>
            </a:r>
          </a:p>
          <a:p>
            <a:pPr lvl="1">
              <a:buSzPct val="75000"/>
            </a:pPr>
            <a:r>
              <a:rPr lang="en-US" sz="2800" dirty="0"/>
              <a:t>Persecution of Christians to the point of death</a:t>
            </a:r>
          </a:p>
          <a:p>
            <a:pPr>
              <a:buSzPct val="75000"/>
            </a:pPr>
            <a:endParaRPr lang="en-US" sz="3200" dirty="0"/>
          </a:p>
          <a:p>
            <a:pPr>
              <a:buSzPct val="75000"/>
            </a:pPr>
            <a:r>
              <a:rPr lang="en-US" sz="3200" dirty="0"/>
              <a:t>Satan’s throne, where Satan dwells</a:t>
            </a:r>
          </a:p>
          <a:p>
            <a:pPr lvl="1">
              <a:buSzPct val="75000"/>
            </a:pPr>
            <a:r>
              <a:rPr lang="en-US" sz="2800" dirty="0"/>
              <a:t>Evil in persecutions, idolatry, sexual immorality (vs. 13-14)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01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What positive actions were the Christians at </a:t>
            </a:r>
            <a:r>
              <a:rPr lang="en-US" sz="2800" b="1" dirty="0" err="1"/>
              <a:t>Pergamos</a:t>
            </a:r>
            <a:r>
              <a:rPr lang="en-US" sz="2800" b="1" dirty="0"/>
              <a:t> known for, despite being persecuted?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75000"/>
            </a:pPr>
            <a:r>
              <a:rPr lang="en-US" sz="1800" dirty="0"/>
              <a:t>Jesus knows their works (which are good) and where they dwell (which is evil)</a:t>
            </a:r>
          </a:p>
          <a:p>
            <a:pPr lvl="1">
              <a:buSzPct val="75000"/>
            </a:pPr>
            <a:r>
              <a:rPr lang="en-US" dirty="0"/>
              <a:t>To be known by God in this manner is special</a:t>
            </a:r>
          </a:p>
          <a:p>
            <a:pPr lvl="1">
              <a:buSzPct val="75000"/>
            </a:pPr>
            <a:r>
              <a:rPr lang="en-US" dirty="0"/>
              <a:t>I Cor 8:3 – if anyone loves God, this one is known by Him</a:t>
            </a:r>
          </a:p>
          <a:p>
            <a:pPr lvl="1">
              <a:buSzPct val="75000"/>
            </a:pPr>
            <a:r>
              <a:rPr lang="en-US" dirty="0"/>
              <a:t>II Tim 2:19 – the Lord knows those who are His</a:t>
            </a:r>
          </a:p>
          <a:p>
            <a:pPr lvl="1">
              <a:buSzPct val="75000"/>
            </a:pPr>
            <a:r>
              <a:rPr lang="en-US" dirty="0"/>
              <a:t>Gal 4:9 – now that you come to know God, or rather be known by God</a:t>
            </a:r>
          </a:p>
          <a:p>
            <a:pPr lvl="1">
              <a:buSzPct val="75000"/>
            </a:pPr>
            <a:r>
              <a:rPr lang="en-US" dirty="0"/>
              <a:t>Jn 10:14, 27 – I know them, and they follow Me</a:t>
            </a:r>
          </a:p>
          <a:p>
            <a:pPr>
              <a:buSzPct val="75000"/>
            </a:pPr>
            <a:r>
              <a:rPr lang="en-US" sz="1800" dirty="0"/>
              <a:t>You hold fast to My name </a:t>
            </a:r>
          </a:p>
          <a:p>
            <a:pPr lvl="1">
              <a:buSzPct val="75000"/>
            </a:pPr>
            <a:r>
              <a:rPr lang="en-US" dirty="0"/>
              <a:t>Firm in their devotion despite the evil around them</a:t>
            </a:r>
          </a:p>
          <a:p>
            <a:pPr lvl="1">
              <a:buSzPct val="75000"/>
            </a:pPr>
            <a:r>
              <a:rPr lang="en-US" dirty="0"/>
              <a:t>Being in the world, but not of the world – Jn 15:19, 17:14-16, I Cor 5:9-10, Romans 12:2</a:t>
            </a:r>
          </a:p>
          <a:p>
            <a:pPr>
              <a:buSzPct val="75000"/>
            </a:pPr>
            <a:r>
              <a:rPr lang="en-US" sz="1800" dirty="0"/>
              <a:t>Did not deny my faith </a:t>
            </a:r>
          </a:p>
          <a:p>
            <a:pPr lvl="1">
              <a:buSzPct val="75000"/>
            </a:pPr>
            <a:r>
              <a:rPr lang="en-US" dirty="0"/>
              <a:t>Maintained sound doctrine despite persecution</a:t>
            </a:r>
          </a:p>
          <a:p>
            <a:pPr lvl="1">
              <a:buSzPct val="75000"/>
            </a:pPr>
            <a:r>
              <a:rPr lang="en-US" dirty="0"/>
              <a:t>Matt 10:33, Mark 8:38, I Jn 2:22-23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602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Describe the doctrine of Balaam. Where else do we read about the doctrine of Balaam?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75000"/>
            </a:pPr>
            <a:r>
              <a:rPr lang="en-US" sz="2400" dirty="0"/>
              <a:t>Vs. 14 – Balaam taught </a:t>
            </a:r>
            <a:r>
              <a:rPr lang="en-US" sz="2400" dirty="0" err="1"/>
              <a:t>Balak</a:t>
            </a:r>
            <a:r>
              <a:rPr lang="en-US" sz="2400" dirty="0"/>
              <a:t> to put a stumbling block in the way of God’s people</a:t>
            </a:r>
          </a:p>
          <a:p>
            <a:pPr lvl="1">
              <a:buSzPct val="75000"/>
            </a:pPr>
            <a:r>
              <a:rPr lang="en-US" sz="2400" dirty="0"/>
              <a:t>To eat things sacrificed to idols and to commit sexual immorality </a:t>
            </a:r>
          </a:p>
          <a:p>
            <a:pPr lvl="1">
              <a:buSzPct val="75000"/>
            </a:pPr>
            <a:r>
              <a:rPr lang="en-US" sz="2400" dirty="0"/>
              <a:t>Numbers 31:13-17</a:t>
            </a:r>
          </a:p>
          <a:p>
            <a:pPr lvl="2">
              <a:buSzPct val="75000"/>
            </a:pPr>
            <a:r>
              <a:rPr lang="en-US" sz="2400" dirty="0"/>
              <a:t>Result in Numbers 25:1-9 </a:t>
            </a:r>
            <a:r>
              <a:rPr lang="en-US" sz="2400" dirty="0">
                <a:sym typeface="Wingdings" panose="05000000000000000000" pitchFamily="2" charset="2"/>
              </a:rPr>
              <a:t> 24,000 died in plague</a:t>
            </a:r>
            <a:endParaRPr lang="en-US" sz="2400" dirty="0"/>
          </a:p>
          <a:p>
            <a:pPr>
              <a:buSzPct val="75000"/>
            </a:pPr>
            <a:endParaRPr lang="en-US" sz="1600" dirty="0"/>
          </a:p>
          <a:p>
            <a:pPr>
              <a:buSzPct val="75000"/>
            </a:pPr>
            <a:r>
              <a:rPr lang="en-US" sz="2400" dirty="0"/>
              <a:t>Character of Balaam</a:t>
            </a:r>
          </a:p>
          <a:p>
            <a:pPr>
              <a:buSzPct val="75000"/>
            </a:pPr>
            <a:r>
              <a:rPr lang="en-US" sz="2400" dirty="0"/>
              <a:t>II Peter 2:15 – Balaam loved the wages of unrighteousness</a:t>
            </a:r>
          </a:p>
          <a:p>
            <a:pPr lvl="1">
              <a:buSzPct val="75000"/>
            </a:pPr>
            <a:r>
              <a:rPr lang="en-US" sz="2400" dirty="0"/>
              <a:t>Jude 11 – have run greedily in the error of Balaam for profit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69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Discussed </a:t>
            </a:r>
            <a:r>
              <a:rPr lang="en-US" sz="4000" b="1" dirty="0" err="1"/>
              <a:t>Nicolaitans</a:t>
            </a:r>
            <a:r>
              <a:rPr lang="en-US" sz="4000" b="1" dirty="0"/>
              <a:t> with Ephesus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75000"/>
            </a:pPr>
            <a:r>
              <a:rPr lang="en-US" sz="1800" dirty="0"/>
              <a:t>No definitive answer</a:t>
            </a:r>
          </a:p>
          <a:p>
            <a:pPr>
              <a:buSzPct val="75000"/>
            </a:pPr>
            <a:r>
              <a:rPr lang="en-US" sz="1800" dirty="0"/>
              <a:t>Possibly get some information from Revelation 2:14-15. Possible associations with eating things sacrificed to idols and sexual immorality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SzPct val="75000"/>
            </a:pPr>
            <a:r>
              <a:rPr lang="en-US" dirty="0">
                <a:solidFill>
                  <a:schemeClr val="tx1"/>
                </a:solidFill>
              </a:rPr>
              <a:t>For consideration (</a:t>
            </a:r>
            <a:r>
              <a:rPr lang="en-US" b="1" i="1" dirty="0">
                <a:solidFill>
                  <a:schemeClr val="tx1"/>
                </a:solidFill>
              </a:rPr>
              <a:t>more than one thing to think about for these topics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2">
              <a:buSzPct val="75000"/>
            </a:pPr>
            <a:r>
              <a:rPr lang="en-US" sz="1800" dirty="0">
                <a:solidFill>
                  <a:schemeClr val="tx1"/>
                </a:solidFill>
              </a:rPr>
              <a:t>I Cor 8:1-13</a:t>
            </a:r>
          </a:p>
          <a:p>
            <a:pPr lvl="3">
              <a:buSzPct val="75000"/>
            </a:pPr>
            <a:r>
              <a:rPr lang="en-US" sz="1800" dirty="0">
                <a:solidFill>
                  <a:schemeClr val="tx1"/>
                </a:solidFill>
              </a:rPr>
              <a:t>Idol is nothing, but don’t let your liberty be a stumbling block to others</a:t>
            </a:r>
          </a:p>
          <a:p>
            <a:pPr lvl="2">
              <a:buSzPct val="75000"/>
            </a:pPr>
            <a:r>
              <a:rPr lang="en-US" sz="1800" dirty="0">
                <a:solidFill>
                  <a:schemeClr val="tx1"/>
                </a:solidFill>
              </a:rPr>
              <a:t>I Cor 10:19-32</a:t>
            </a:r>
          </a:p>
          <a:p>
            <a:pPr lvl="3">
              <a:buSzPct val="75000"/>
            </a:pPr>
            <a:r>
              <a:rPr lang="en-US" sz="1800" dirty="0">
                <a:solidFill>
                  <a:schemeClr val="tx1"/>
                </a:solidFill>
              </a:rPr>
              <a:t>Do not have fellowship with demons</a:t>
            </a:r>
          </a:p>
          <a:p>
            <a:pPr lvl="2">
              <a:buSzPct val="75000"/>
            </a:pPr>
            <a:r>
              <a:rPr lang="en-US" sz="1800" dirty="0">
                <a:solidFill>
                  <a:schemeClr val="tx1"/>
                </a:solidFill>
              </a:rPr>
              <a:t>Sexual immorality</a:t>
            </a:r>
          </a:p>
          <a:p>
            <a:pPr lvl="3">
              <a:buSzPct val="75000"/>
            </a:pPr>
            <a:r>
              <a:rPr lang="en-US" sz="1800" dirty="0">
                <a:solidFill>
                  <a:schemeClr val="tx1"/>
                </a:solidFill>
              </a:rPr>
              <a:t>Sexual immorality was part of the idolatrous worship in Ephesus</a:t>
            </a:r>
          </a:p>
          <a:p>
            <a:pPr lvl="3">
              <a:buSzPct val="75000"/>
            </a:pPr>
            <a:r>
              <a:rPr lang="en-US" sz="1800" dirty="0">
                <a:solidFill>
                  <a:schemeClr val="tx1"/>
                </a:solidFill>
              </a:rPr>
              <a:t>Work of the flesh – Gal 5:19-21</a:t>
            </a:r>
          </a:p>
          <a:p>
            <a:pPr lvl="3">
              <a:buSzPct val="75000"/>
            </a:pPr>
            <a:r>
              <a:rPr lang="en-US" sz="1800" dirty="0">
                <a:solidFill>
                  <a:schemeClr val="tx1"/>
                </a:solidFill>
              </a:rPr>
              <a:t>Balaam: Numbers 25:1-2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 people committed harlotry with the women of Moab, and bowed down to their gods, </a:t>
            </a:r>
          </a:p>
          <a:p>
            <a:pPr lvl="3">
              <a:buSzPct val="75000"/>
            </a:pP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II Pet 2:14-15 – Balaam loved the wages of unrighteousness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16331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11</TotalTime>
  <Words>1065</Words>
  <Application>Microsoft Office PowerPoint</Application>
  <PresentationFormat>On-screen Show (4:3)</PresentationFormat>
  <Paragraphs>105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Letters to the Seven Churches in Asia</vt:lpstr>
      <vt:lpstr>Review</vt:lpstr>
      <vt:lpstr>The Letter to Pergamos</vt:lpstr>
      <vt:lpstr>Consider the description of Jesus in Rev 2:12. Do you see any connection with this description and the church at Pergamos?</vt:lpstr>
      <vt:lpstr>What do you think Pergamos was like with regards to Christians? Why do you think this?</vt:lpstr>
      <vt:lpstr>What do you think Pergamos was like with regards to Christians? Why do you think this?</vt:lpstr>
      <vt:lpstr>What positive actions were the Christians at Pergamos known for, despite being persecuted?</vt:lpstr>
      <vt:lpstr>Describe the doctrine of Balaam. Where else do we read about the doctrine of Balaam?</vt:lpstr>
      <vt:lpstr>Discussed Nicolaitans with Ephesus</vt:lpstr>
      <vt:lpstr>What were they told to do and what is the consequence if they don’t?</vt:lpstr>
      <vt:lpstr>How do we practically apply the Pergamos letter to make sure the church at Northside is pleasing to God?</vt:lpstr>
      <vt:lpstr>How do we practically apply the Pergamos letter to make sure the church at Northside is pleasing to God?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Letters to the Seven Churches in Asia</dc:title>
  <dc:creator>Willis, Shawn M Lt Col USAF USAFA DF/DFP</dc:creator>
  <cp:lastModifiedBy>Willis, Shawn M Lt Col USAF USAFA DF/DFP</cp:lastModifiedBy>
  <cp:revision>2</cp:revision>
  <dcterms:created xsi:type="dcterms:W3CDTF">2021-02-17T04:46:39Z</dcterms:created>
  <dcterms:modified xsi:type="dcterms:W3CDTF">2021-02-23T03:51:45Z</dcterms:modified>
</cp:coreProperties>
</file>