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6" r:id="rId2"/>
    <p:sldId id="303" r:id="rId3"/>
    <p:sldId id="291" r:id="rId4"/>
    <p:sldId id="304" r:id="rId5"/>
  </p:sldIdLst>
  <p:sldSz cx="9144000" cy="6858000" type="screen4x3"/>
  <p:notesSz cx="68580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6" d="100"/>
          <a:sy n="66" d="100"/>
        </p:scale>
        <p:origin x="127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958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545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151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431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801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484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010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754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127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670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904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">
              <a:srgbClr val="001030"/>
            </a:gs>
            <a:gs pos="38000">
              <a:srgbClr val="002060"/>
            </a:gs>
            <a:gs pos="65000">
              <a:srgbClr val="002060"/>
            </a:gs>
            <a:gs pos="87000">
              <a:srgbClr val="001030"/>
            </a:gs>
            <a:gs pos="100000">
              <a:schemeClr val="bg1">
                <a:lumMod val="95000"/>
              </a:schemeClr>
            </a:gs>
          </a:gsLst>
          <a:lin ang="36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6F6F04-A72E-46D0-8254-54B317577A22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44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95C9E9-9A31-4B8D-994D-1D1C33D6DED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THE RESILIENT CHURCH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D5DB5EA-5B42-4FB1-9C76-71618256B42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Acts</a:t>
            </a:r>
          </a:p>
        </p:txBody>
      </p:sp>
    </p:spTree>
    <p:extLst>
      <p:ext uri="{BB962C8B-B14F-4D97-AF65-F5344CB8AC3E}">
        <p14:creationId xmlns:p14="http://schemas.microsoft.com/office/powerpoint/2010/main" val="175386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F4EBE9-3C5B-4CD7-BAA9-7A564365D6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88601"/>
            <a:ext cx="3868340" cy="823912"/>
          </a:xfrm>
        </p:spPr>
        <p:txBody>
          <a:bodyPr anchor="ctr" anchorCtr="0">
            <a:normAutofit fontScale="92500" lnSpcReduction="20000"/>
          </a:bodyPr>
          <a:lstStyle/>
          <a:p>
            <a:pPr algn="ctr"/>
            <a:r>
              <a:rPr lang="en-US" sz="3500" dirty="0">
                <a:solidFill>
                  <a:schemeClr val="bg1"/>
                </a:solidFill>
              </a:rPr>
              <a:t>EVENT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A634A8-470E-4581-9F9B-F302F43F74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18781" y="937679"/>
            <a:ext cx="6039406" cy="5546514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chemeClr val="bg1"/>
                </a:solidFill>
              </a:rPr>
              <a:t>Pentecost (2:1-40)</a:t>
            </a:r>
          </a:p>
          <a:p>
            <a:r>
              <a:rPr lang="en-US" dirty="0">
                <a:solidFill>
                  <a:schemeClr val="bg1"/>
                </a:solidFill>
              </a:rPr>
              <a:t>Arrest (4:1-21)</a:t>
            </a:r>
          </a:p>
          <a:p>
            <a:r>
              <a:rPr lang="en-US" dirty="0">
                <a:solidFill>
                  <a:schemeClr val="bg1"/>
                </a:solidFill>
              </a:rPr>
              <a:t>God’s wrath (5:1-11)</a:t>
            </a:r>
          </a:p>
          <a:p>
            <a:r>
              <a:rPr lang="en-US" dirty="0">
                <a:solidFill>
                  <a:schemeClr val="bg1"/>
                </a:solidFill>
              </a:rPr>
              <a:t>Arrest (5:17-40)</a:t>
            </a:r>
          </a:p>
          <a:p>
            <a:r>
              <a:rPr lang="en-US" dirty="0">
                <a:solidFill>
                  <a:schemeClr val="bg1"/>
                </a:solidFill>
              </a:rPr>
              <a:t>Internal neglect (6:1-6)</a:t>
            </a:r>
          </a:p>
          <a:p>
            <a:r>
              <a:rPr lang="en-US" dirty="0">
                <a:solidFill>
                  <a:schemeClr val="bg1"/>
                </a:solidFill>
              </a:rPr>
              <a:t>PERSECUTION! (6:11-8:3)</a:t>
            </a:r>
          </a:p>
          <a:p>
            <a:r>
              <a:rPr lang="en-US" dirty="0">
                <a:solidFill>
                  <a:schemeClr val="bg1"/>
                </a:solidFill>
              </a:rPr>
              <a:t>Saul’s conversion (9:1-21,23-30)</a:t>
            </a:r>
          </a:p>
          <a:p>
            <a:r>
              <a:rPr lang="en-US" dirty="0">
                <a:solidFill>
                  <a:schemeClr val="bg1"/>
                </a:solidFill>
              </a:rPr>
              <a:t>Herod kills James (12:1-23)</a:t>
            </a:r>
          </a:p>
          <a:p>
            <a:r>
              <a:rPr lang="en-US" dirty="0">
                <a:solidFill>
                  <a:schemeClr val="bg1"/>
                </a:solidFill>
              </a:rPr>
              <a:t>1</a:t>
            </a:r>
            <a:r>
              <a:rPr lang="en-US" baseline="30000" dirty="0">
                <a:solidFill>
                  <a:schemeClr val="bg1"/>
                </a:solidFill>
              </a:rPr>
              <a:t>st</a:t>
            </a:r>
            <a:r>
              <a:rPr lang="en-US" dirty="0">
                <a:solidFill>
                  <a:schemeClr val="bg1"/>
                </a:solidFill>
              </a:rPr>
              <a:t> mission persecution (13:44-47; 14:5-6)</a:t>
            </a:r>
          </a:p>
          <a:p>
            <a:r>
              <a:rPr lang="en-US" dirty="0">
                <a:solidFill>
                  <a:schemeClr val="bg1"/>
                </a:solidFill>
              </a:rPr>
              <a:t>False teachers (15:1-29)</a:t>
            </a:r>
          </a:p>
          <a:p>
            <a:r>
              <a:rPr lang="en-US" dirty="0">
                <a:solidFill>
                  <a:schemeClr val="bg1"/>
                </a:solidFill>
              </a:rPr>
              <a:t>3</a:t>
            </a:r>
            <a:r>
              <a:rPr lang="en-US" baseline="30000" dirty="0">
                <a:solidFill>
                  <a:schemeClr val="bg1"/>
                </a:solidFill>
              </a:rPr>
              <a:t>rd</a:t>
            </a:r>
            <a:r>
              <a:rPr lang="en-US" dirty="0">
                <a:solidFill>
                  <a:schemeClr val="bg1"/>
                </a:solidFill>
              </a:rPr>
              <a:t> mission (19:8,11-19)</a:t>
            </a:r>
          </a:p>
          <a:p>
            <a:r>
              <a:rPr lang="en-US" dirty="0">
                <a:solidFill>
                  <a:schemeClr val="bg1"/>
                </a:solidFill>
              </a:rPr>
              <a:t>Conclusion (21-28)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BB73778-79CC-4723-9FBD-F8A0E4A87B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057519" y="6501"/>
            <a:ext cx="3086481" cy="823912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n-US" sz="3200" dirty="0">
                <a:solidFill>
                  <a:srgbClr val="FFFF00"/>
                </a:solidFill>
              </a:rPr>
              <a:t>STATE OF CHURCH CHRISTIANS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181641D-046B-40A2-9B1D-65FF7A3AEF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51133" y="937679"/>
            <a:ext cx="2550254" cy="5546513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rgbClr val="FFFF00"/>
                </a:solidFill>
              </a:rPr>
              <a:t>2:41-47</a:t>
            </a:r>
          </a:p>
          <a:p>
            <a:r>
              <a:rPr lang="en-US" dirty="0">
                <a:solidFill>
                  <a:srgbClr val="FFFF00"/>
                </a:solidFill>
              </a:rPr>
              <a:t>4:31-35</a:t>
            </a:r>
          </a:p>
          <a:p>
            <a:r>
              <a:rPr lang="en-US" dirty="0">
                <a:solidFill>
                  <a:srgbClr val="FFFF00"/>
                </a:solidFill>
              </a:rPr>
              <a:t>5:11-16</a:t>
            </a:r>
          </a:p>
          <a:p>
            <a:r>
              <a:rPr lang="en-US" dirty="0">
                <a:solidFill>
                  <a:srgbClr val="FFFF00"/>
                </a:solidFill>
              </a:rPr>
              <a:t>5:40-42</a:t>
            </a:r>
          </a:p>
          <a:p>
            <a:r>
              <a:rPr lang="en-US" dirty="0">
                <a:solidFill>
                  <a:srgbClr val="FFFF00"/>
                </a:solidFill>
              </a:rPr>
              <a:t>6:7</a:t>
            </a:r>
          </a:p>
          <a:p>
            <a:r>
              <a:rPr lang="en-US" dirty="0">
                <a:solidFill>
                  <a:srgbClr val="FFFF00"/>
                </a:solidFill>
              </a:rPr>
              <a:t>8:4,25,40</a:t>
            </a:r>
          </a:p>
          <a:p>
            <a:r>
              <a:rPr lang="en-US" dirty="0">
                <a:solidFill>
                  <a:srgbClr val="FFFF00"/>
                </a:solidFill>
              </a:rPr>
              <a:t>9:21,31</a:t>
            </a:r>
          </a:p>
          <a:p>
            <a:r>
              <a:rPr lang="en-US" dirty="0">
                <a:solidFill>
                  <a:srgbClr val="FFFF00"/>
                </a:solidFill>
              </a:rPr>
              <a:t>12:24</a:t>
            </a:r>
          </a:p>
          <a:p>
            <a:r>
              <a:rPr lang="en-US" dirty="0">
                <a:solidFill>
                  <a:srgbClr val="FFFF00"/>
                </a:solidFill>
              </a:rPr>
              <a:t>13:49,52; 14:7</a:t>
            </a:r>
          </a:p>
          <a:p>
            <a:r>
              <a:rPr lang="en-US" dirty="0">
                <a:solidFill>
                  <a:srgbClr val="FFFF00"/>
                </a:solidFill>
              </a:rPr>
              <a:t>16:4-5</a:t>
            </a:r>
          </a:p>
          <a:p>
            <a:r>
              <a:rPr lang="en-US" dirty="0">
                <a:solidFill>
                  <a:srgbClr val="FFFF00"/>
                </a:solidFill>
              </a:rPr>
              <a:t>19:10,20</a:t>
            </a:r>
          </a:p>
          <a:p>
            <a:r>
              <a:rPr lang="en-US" dirty="0">
                <a:solidFill>
                  <a:srgbClr val="FFFF00"/>
                </a:solidFill>
              </a:rPr>
              <a:t>28:30-31</a:t>
            </a:r>
          </a:p>
        </p:txBody>
      </p:sp>
    </p:spTree>
    <p:extLst>
      <p:ext uri="{BB962C8B-B14F-4D97-AF65-F5344CB8AC3E}">
        <p14:creationId xmlns:p14="http://schemas.microsoft.com/office/powerpoint/2010/main" val="1577008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55401"/>
            <a:ext cx="7886700" cy="910001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WHAT DID THEY FACE?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065402"/>
            <a:ext cx="7886700" cy="5377343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Targeted persecution</a:t>
            </a:r>
          </a:p>
          <a:p>
            <a:r>
              <a:rPr lang="en-US" sz="3200" dirty="0">
                <a:solidFill>
                  <a:schemeClr val="bg1"/>
                </a:solidFill>
              </a:rPr>
              <a:t>Extended persecution</a:t>
            </a:r>
          </a:p>
          <a:p>
            <a:r>
              <a:rPr lang="en-US" sz="3200" dirty="0">
                <a:solidFill>
                  <a:schemeClr val="bg1"/>
                </a:solidFill>
              </a:rPr>
              <a:t>Scary potential of God’s wrath</a:t>
            </a:r>
          </a:p>
          <a:p>
            <a:r>
              <a:rPr lang="en-US" sz="3200" dirty="0">
                <a:solidFill>
                  <a:schemeClr val="bg1"/>
                </a:solidFill>
              </a:rPr>
              <a:t>Loss (property and life)</a:t>
            </a:r>
          </a:p>
          <a:p>
            <a:r>
              <a:rPr lang="en-US" sz="3200" dirty="0">
                <a:solidFill>
                  <a:schemeClr val="bg1"/>
                </a:solidFill>
              </a:rPr>
              <a:t>Fear</a:t>
            </a:r>
          </a:p>
          <a:p>
            <a:r>
              <a:rPr lang="en-US" sz="3200" dirty="0">
                <a:solidFill>
                  <a:schemeClr val="bg1"/>
                </a:solidFill>
              </a:rPr>
              <a:t>Pain</a:t>
            </a:r>
          </a:p>
          <a:p>
            <a:r>
              <a:rPr lang="en-US" sz="3200" dirty="0">
                <a:solidFill>
                  <a:schemeClr val="bg1"/>
                </a:solidFill>
              </a:rPr>
              <a:t>Uncertainty (Does God have a plan?  Is He in control?)</a:t>
            </a:r>
          </a:p>
          <a:p>
            <a:r>
              <a:rPr lang="en-US" sz="3200" dirty="0">
                <a:solidFill>
                  <a:schemeClr val="bg1"/>
                </a:solidFill>
              </a:rPr>
              <a:t>Separation</a:t>
            </a:r>
          </a:p>
        </p:txBody>
      </p:sp>
    </p:spTree>
    <p:extLst>
      <p:ext uri="{BB962C8B-B14F-4D97-AF65-F5344CB8AC3E}">
        <p14:creationId xmlns:p14="http://schemas.microsoft.com/office/powerpoint/2010/main" val="444351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55401"/>
            <a:ext cx="7886700" cy="910001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HOW WERE THEY SO RESILIENT?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065402"/>
            <a:ext cx="7886700" cy="5377343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God, who was helping them, was more powerful than any obstacle they faced</a:t>
            </a:r>
          </a:p>
          <a:p>
            <a:r>
              <a:rPr lang="en-US" sz="3200" dirty="0">
                <a:solidFill>
                  <a:schemeClr val="bg1"/>
                </a:solidFill>
              </a:rPr>
              <a:t>Their faith was more important than their stuff, approval, comfort, safety, etc.</a:t>
            </a:r>
          </a:p>
          <a:p>
            <a:r>
              <a:rPr lang="en-US" sz="3200" dirty="0">
                <a:solidFill>
                  <a:schemeClr val="bg1"/>
                </a:solidFill>
              </a:rPr>
              <a:t>Their faith was in God not the Christians who failed them or caused trouble</a:t>
            </a:r>
          </a:p>
        </p:txBody>
      </p:sp>
    </p:spTree>
    <p:extLst>
      <p:ext uri="{BB962C8B-B14F-4D97-AF65-F5344CB8AC3E}">
        <p14:creationId xmlns:p14="http://schemas.microsoft.com/office/powerpoint/2010/main" val="1340393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1146</TotalTime>
  <Words>171</Words>
  <Application>Microsoft Office PowerPoint</Application>
  <PresentationFormat>On-screen Show (4:3)</PresentationFormat>
  <Paragraphs>41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THE RESILIENT CHURCH</vt:lpstr>
      <vt:lpstr>PowerPoint Presentation</vt:lpstr>
      <vt:lpstr>WHAT DID THEY FACE?</vt:lpstr>
      <vt:lpstr>HOW WERE THEY SO RESILIENT?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CHRISTIAN RESPONSE TO DIFFICULT TIMES</dc:title>
  <dc:creator>Jared Hagan</dc:creator>
  <cp:lastModifiedBy>Derek Phipps</cp:lastModifiedBy>
  <cp:revision>45</cp:revision>
  <cp:lastPrinted>2020-11-08T08:28:51Z</cp:lastPrinted>
  <dcterms:created xsi:type="dcterms:W3CDTF">2020-06-28T07:20:46Z</dcterms:created>
  <dcterms:modified xsi:type="dcterms:W3CDTF">2020-11-22T18:26:44Z</dcterms:modified>
</cp:coreProperties>
</file>