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4"/>
  </p:notesMasterIdLst>
  <p:sldIdLst>
    <p:sldId id="256" r:id="rId3"/>
    <p:sldId id="305" r:id="rId4"/>
    <p:sldId id="283" r:id="rId5"/>
    <p:sldId id="282" r:id="rId6"/>
    <p:sldId id="299" r:id="rId7"/>
    <p:sldId id="307" r:id="rId8"/>
    <p:sldId id="294" r:id="rId9"/>
    <p:sldId id="285" r:id="rId10"/>
    <p:sldId id="273" r:id="rId11"/>
    <p:sldId id="274" r:id="rId12"/>
    <p:sldId id="275" r:id="rId13"/>
    <p:sldId id="277" r:id="rId14"/>
    <p:sldId id="296" r:id="rId15"/>
    <p:sldId id="308" r:id="rId16"/>
    <p:sldId id="263" r:id="rId17"/>
    <p:sldId id="269" r:id="rId18"/>
    <p:sldId id="334" r:id="rId19"/>
    <p:sldId id="266" r:id="rId20"/>
    <p:sldId id="284" r:id="rId21"/>
    <p:sldId id="335" r:id="rId22"/>
    <p:sldId id="336" r:id="rId23"/>
    <p:sldId id="337" r:id="rId24"/>
    <p:sldId id="338" r:id="rId25"/>
    <p:sldId id="339" r:id="rId26"/>
    <p:sldId id="340" r:id="rId27"/>
    <p:sldId id="297" r:id="rId28"/>
    <p:sldId id="302" r:id="rId29"/>
    <p:sldId id="341" r:id="rId30"/>
    <p:sldId id="311" r:id="rId31"/>
    <p:sldId id="309" r:id="rId32"/>
    <p:sldId id="306" r:id="rId33"/>
    <p:sldId id="286" r:id="rId34"/>
    <p:sldId id="333" r:id="rId35"/>
    <p:sldId id="348" r:id="rId36"/>
    <p:sldId id="349" r:id="rId37"/>
    <p:sldId id="304" r:id="rId38"/>
    <p:sldId id="342" r:id="rId39"/>
    <p:sldId id="345" r:id="rId40"/>
    <p:sldId id="346" r:id="rId41"/>
    <p:sldId id="344" r:id="rId42"/>
    <p:sldId id="34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3" d="100"/>
          <a:sy n="103" d="100"/>
        </p:scale>
        <p:origin x="138" y="2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CE38FD-0D14-43B8-A744-27619FB38A02}" type="datetimeFigureOut">
              <a:rPr lang="en-US" smtClean="0"/>
              <a:t>7/15/2020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3FEF57-D628-47D9-9888-C115F0ABEE8A}" type="slidenum">
              <a:rPr lang="en-US" smtClean="0"/>
              <a:t>‹#›</a:t>
            </a:fld>
            <a:endParaRPr lang="en-US"/>
          </a:p>
        </p:txBody>
      </p:sp>
    </p:spTree>
    <p:extLst>
      <p:ext uri="{BB962C8B-B14F-4D97-AF65-F5344CB8AC3E}">
        <p14:creationId xmlns:p14="http://schemas.microsoft.com/office/powerpoint/2010/main" val="2352200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B2B21E-873B-4052-900D-E7A0C2250CB1}" type="slidenum">
              <a:rPr lang="en-US" smtClean="0"/>
              <a:t>4</a:t>
            </a:fld>
            <a:endParaRPr lang="en-US"/>
          </a:p>
        </p:txBody>
      </p:sp>
    </p:spTree>
    <p:extLst>
      <p:ext uri="{BB962C8B-B14F-4D97-AF65-F5344CB8AC3E}">
        <p14:creationId xmlns:p14="http://schemas.microsoft.com/office/powerpoint/2010/main" val="703218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prayer of the son of Nebuchadnezzar</a:t>
            </a:r>
            <a:r>
              <a:rPr lang="en-US" baseline="0" dirty="0"/>
              <a:t> who was in prison for bad behavior before becoming king himself.  Guess who else was in prison at that time.  </a:t>
            </a:r>
            <a:r>
              <a:rPr lang="en-US" baseline="0" dirty="0" err="1"/>
              <a:t>Jehoichin</a:t>
            </a:r>
            <a:r>
              <a:rPr lang="en-US" baseline="0" dirty="0"/>
              <a:t>.  Once this son was freed he changed his name to </a:t>
            </a:r>
            <a:r>
              <a:rPr lang="en-US" baseline="0" dirty="0" err="1"/>
              <a:t>Amel-Marduk</a:t>
            </a:r>
            <a:r>
              <a:rPr lang="en-US" baseline="0" dirty="0"/>
              <a:t> (in the Bible he is called Evil-</a:t>
            </a:r>
            <a:r>
              <a:rPr lang="en-US" baseline="0" dirty="0" err="1"/>
              <a:t>Merodach</a:t>
            </a:r>
            <a:r>
              <a:rPr lang="en-US" baseline="0" dirty="0"/>
              <a:t>) and once he becomes king he sets </a:t>
            </a:r>
            <a:r>
              <a:rPr lang="en-US" baseline="0" dirty="0" err="1"/>
              <a:t>Jehoichin</a:t>
            </a:r>
            <a:r>
              <a:rPr lang="en-US" baseline="0" dirty="0"/>
              <a:t> free (II Kings 25:27).  The Berlin museum has record of “</a:t>
            </a:r>
            <a:r>
              <a:rPr lang="en-US" baseline="0" dirty="0" err="1"/>
              <a:t>Yaukin</a:t>
            </a:r>
            <a:r>
              <a:rPr lang="en-US" baseline="0" dirty="0"/>
              <a:t> king of Judah” receiving allowance (see II Kings 25:30).</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040B7-82C6-4FFC-B8B9-73DF2514F1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86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Mentions </a:t>
            </a:r>
            <a:r>
              <a:rPr lang="en-US" dirty="0" err="1"/>
              <a:t>Nabonidus</a:t>
            </a:r>
            <a:r>
              <a:rPr lang="en-US" dirty="0"/>
              <a:t> and his son Belshazzar.  Until 1854, Daniel was the only ancient record of Belshazzar and many thought he was an imagined person.  </a:t>
            </a:r>
            <a:r>
              <a:rPr lang="en-US" dirty="0" err="1"/>
              <a:t>Nabonidus</a:t>
            </a:r>
            <a:r>
              <a:rPr lang="en-US" dirty="0"/>
              <a:t> was king but was frequently away and so his son became co-king in his absence.  This also explains why Daniel stated that Belshazzar was king (Dan. 5:1) and why Daniel was made third in the kingdom (Dan. 5:29 – there were two kings, so third was next best) and also how Cyrus could capture the king (</a:t>
            </a:r>
            <a:r>
              <a:rPr lang="en-US" dirty="0" err="1"/>
              <a:t>Nabonidus</a:t>
            </a:r>
            <a:r>
              <a:rPr lang="en-US" dirty="0"/>
              <a:t>) when Daniel records that the king (Belshazzar) was killed (Dan. 5:30).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040B7-82C6-4FFC-B8B9-73DF2514F1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1121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Bronze</a:t>
            </a:r>
            <a:r>
              <a:rPr lang="en-US" baseline="0" dirty="0"/>
              <a:t> bust of Caesar Augustus (Lk. 2:1) – Caesar when Jesus was born</a:t>
            </a:r>
            <a:endParaRPr lang="en-US" dirty="0"/>
          </a:p>
        </p:txBody>
      </p:sp>
      <p:sp>
        <p:nvSpPr>
          <p:cNvPr id="4" name="Slide Number Placeholder 3"/>
          <p:cNvSpPr>
            <a:spLocks noGrp="1"/>
          </p:cNvSpPr>
          <p:nvPr>
            <p:ph type="sldNum" sz="quarter" idx="10"/>
          </p:nvPr>
        </p:nvSpPr>
        <p:spPr/>
        <p:txBody>
          <a:bodyPr/>
          <a:lstStyle/>
          <a:p>
            <a:fld id="{251E06F0-4E2B-4F4C-B543-99E23C5FD75A}" type="slidenum">
              <a:rPr lang="en-US" smtClean="0"/>
              <a:t>20</a:t>
            </a:fld>
            <a:endParaRPr lang="en-US"/>
          </a:p>
        </p:txBody>
      </p:sp>
    </p:spTree>
    <p:extLst>
      <p:ext uri="{BB962C8B-B14F-4D97-AF65-F5344CB8AC3E}">
        <p14:creationId xmlns:p14="http://schemas.microsoft.com/office/powerpoint/2010/main" val="2627763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Caesar </a:t>
            </a:r>
            <a:r>
              <a:rPr lang="en-US" dirty="0" err="1"/>
              <a:t>Tibirius</a:t>
            </a:r>
            <a:r>
              <a:rPr lang="en-US" baseline="0" dirty="0"/>
              <a:t> (Lk. 3:1) – reigns during Jesus’ life</a:t>
            </a:r>
            <a:endParaRPr lang="en-US" dirty="0"/>
          </a:p>
        </p:txBody>
      </p:sp>
      <p:sp>
        <p:nvSpPr>
          <p:cNvPr id="4" name="Slide Number Placeholder 3"/>
          <p:cNvSpPr>
            <a:spLocks noGrp="1"/>
          </p:cNvSpPr>
          <p:nvPr>
            <p:ph type="sldNum" sz="quarter" idx="10"/>
          </p:nvPr>
        </p:nvSpPr>
        <p:spPr/>
        <p:txBody>
          <a:bodyPr/>
          <a:lstStyle/>
          <a:p>
            <a:fld id="{251E06F0-4E2B-4F4C-B543-99E23C5FD75A}" type="slidenum">
              <a:rPr lang="en-US" smtClean="0"/>
              <a:t>21</a:t>
            </a:fld>
            <a:endParaRPr lang="en-US"/>
          </a:p>
        </p:txBody>
      </p:sp>
    </p:spTree>
    <p:extLst>
      <p:ext uri="{BB962C8B-B14F-4D97-AF65-F5344CB8AC3E}">
        <p14:creationId xmlns:p14="http://schemas.microsoft.com/office/powerpoint/2010/main" val="1515210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Claudius being</a:t>
            </a:r>
            <a:r>
              <a:rPr lang="en-US" baseline="0" dirty="0"/>
              <a:t> crowned by two </a:t>
            </a:r>
            <a:r>
              <a:rPr lang="en-US" baseline="0" dirty="0" err="1"/>
              <a:t>Herods</a:t>
            </a:r>
            <a:r>
              <a:rPr lang="en-US" baseline="0" dirty="0"/>
              <a:t>.  One of whom is Herod Agrippa, who had James put to death before meeting his demise in </a:t>
            </a:r>
            <a:r>
              <a:rPr lang="en-US" baseline="0" dirty="0" err="1"/>
              <a:t>Ceasarea</a:t>
            </a:r>
            <a:r>
              <a:rPr lang="en-US" baseline="0" dirty="0"/>
              <a:t> (Acts 12)</a:t>
            </a:r>
            <a:endParaRPr lang="en-US" dirty="0"/>
          </a:p>
        </p:txBody>
      </p:sp>
      <p:sp>
        <p:nvSpPr>
          <p:cNvPr id="4" name="Slide Number Placeholder 3"/>
          <p:cNvSpPr>
            <a:spLocks noGrp="1"/>
          </p:cNvSpPr>
          <p:nvPr>
            <p:ph type="sldNum" sz="quarter" idx="10"/>
          </p:nvPr>
        </p:nvSpPr>
        <p:spPr/>
        <p:txBody>
          <a:bodyPr/>
          <a:lstStyle/>
          <a:p>
            <a:fld id="{251E06F0-4E2B-4F4C-B543-99E23C5FD75A}" type="slidenum">
              <a:rPr lang="en-US" smtClean="0"/>
              <a:t>22</a:t>
            </a:fld>
            <a:endParaRPr lang="en-US"/>
          </a:p>
        </p:txBody>
      </p:sp>
    </p:spTree>
    <p:extLst>
      <p:ext uri="{BB962C8B-B14F-4D97-AF65-F5344CB8AC3E}">
        <p14:creationId xmlns:p14="http://schemas.microsoft.com/office/powerpoint/2010/main" val="3098389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Herod the Great</a:t>
            </a:r>
          </a:p>
        </p:txBody>
      </p:sp>
      <p:sp>
        <p:nvSpPr>
          <p:cNvPr id="4" name="Slide Number Placeholder 3"/>
          <p:cNvSpPr>
            <a:spLocks noGrp="1"/>
          </p:cNvSpPr>
          <p:nvPr>
            <p:ph type="sldNum" sz="quarter" idx="10"/>
          </p:nvPr>
        </p:nvSpPr>
        <p:spPr/>
        <p:txBody>
          <a:bodyPr/>
          <a:lstStyle/>
          <a:p>
            <a:fld id="{251E06F0-4E2B-4F4C-B543-99E23C5FD75A}" type="slidenum">
              <a:rPr lang="en-US" smtClean="0"/>
              <a:t>23</a:t>
            </a:fld>
            <a:endParaRPr lang="en-US"/>
          </a:p>
        </p:txBody>
      </p:sp>
    </p:spTree>
    <p:extLst>
      <p:ext uri="{BB962C8B-B14F-4D97-AF65-F5344CB8AC3E}">
        <p14:creationId xmlns:p14="http://schemas.microsoft.com/office/powerpoint/2010/main" val="4211277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Pontius Pilate</a:t>
            </a:r>
          </a:p>
        </p:txBody>
      </p:sp>
      <p:sp>
        <p:nvSpPr>
          <p:cNvPr id="4" name="Slide Number Placeholder 3"/>
          <p:cNvSpPr>
            <a:spLocks noGrp="1"/>
          </p:cNvSpPr>
          <p:nvPr>
            <p:ph type="sldNum" sz="quarter" idx="10"/>
          </p:nvPr>
        </p:nvSpPr>
        <p:spPr/>
        <p:txBody>
          <a:bodyPr/>
          <a:lstStyle/>
          <a:p>
            <a:fld id="{251E06F0-4E2B-4F4C-B543-99E23C5FD75A}" type="slidenum">
              <a:rPr lang="en-US" smtClean="0"/>
              <a:t>24</a:t>
            </a:fld>
            <a:endParaRPr lang="en-US"/>
          </a:p>
        </p:txBody>
      </p:sp>
    </p:spTree>
    <p:extLst>
      <p:ext uri="{BB962C8B-B14F-4D97-AF65-F5344CB8AC3E}">
        <p14:creationId xmlns:p14="http://schemas.microsoft.com/office/powerpoint/2010/main" val="1722082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Philip the tetrarch</a:t>
            </a:r>
            <a:r>
              <a:rPr lang="en-US" baseline="0" dirty="0"/>
              <a:t> (Mt. 14:3; Mk. 6:17; Lk. 3:1) – Caesarea Philippi (is named after him.  His wife marries Herod which leads to John the Baptist’s death.</a:t>
            </a:r>
            <a:endParaRPr lang="en-US" dirty="0"/>
          </a:p>
        </p:txBody>
      </p:sp>
      <p:sp>
        <p:nvSpPr>
          <p:cNvPr id="4" name="Slide Number Placeholder 3"/>
          <p:cNvSpPr>
            <a:spLocks noGrp="1"/>
          </p:cNvSpPr>
          <p:nvPr>
            <p:ph type="sldNum" sz="quarter" idx="10"/>
          </p:nvPr>
        </p:nvSpPr>
        <p:spPr/>
        <p:txBody>
          <a:bodyPr/>
          <a:lstStyle/>
          <a:p>
            <a:fld id="{251E06F0-4E2B-4F4C-B543-99E23C5FD75A}" type="slidenum">
              <a:rPr lang="en-US" smtClean="0"/>
              <a:t>25</a:t>
            </a:fld>
            <a:endParaRPr lang="en-US"/>
          </a:p>
        </p:txBody>
      </p:sp>
    </p:spTree>
    <p:extLst>
      <p:ext uri="{BB962C8B-B14F-4D97-AF65-F5344CB8AC3E}">
        <p14:creationId xmlns:p14="http://schemas.microsoft.com/office/powerpoint/2010/main" val="2438984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Faded</a:t>
            </a:r>
            <a:r>
              <a:rPr lang="en-US" baseline="0" dirty="0"/>
              <a:t> inscription details the tribute that Hezekiah paid to Sennacherib, King of Assyria.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B2B21E-873B-4052-900D-E7A0C2250C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5062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head from a human headed bull statue.  This was</a:t>
            </a:r>
            <a:r>
              <a:rPr lang="en-US" baseline="0" dirty="0"/>
              <a:t> found in the palace of Esarhaddon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B2B21E-873B-4052-900D-E7A0C2250C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56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Exploits of Shalmaneser III, king of Assyria (not specifically mentioned in the Bible)</a:t>
            </a:r>
          </a:p>
        </p:txBody>
      </p:sp>
      <p:sp>
        <p:nvSpPr>
          <p:cNvPr id="4" name="Slide Number Placeholder 3"/>
          <p:cNvSpPr>
            <a:spLocks noGrp="1"/>
          </p:cNvSpPr>
          <p:nvPr>
            <p:ph type="sldNum" sz="quarter" idx="5"/>
          </p:nvPr>
        </p:nvSpPr>
        <p:spPr/>
        <p:txBody>
          <a:bodyPr/>
          <a:lstStyle/>
          <a:p>
            <a:fld id="{1B3FEF57-D628-47D9-9888-C115F0ABEE8A}" type="slidenum">
              <a:rPr lang="en-US" smtClean="0"/>
              <a:t>5</a:t>
            </a:fld>
            <a:endParaRPr lang="en-US"/>
          </a:p>
        </p:txBody>
      </p:sp>
    </p:spTree>
    <p:extLst>
      <p:ext uri="{BB962C8B-B14F-4D97-AF65-F5344CB8AC3E}">
        <p14:creationId xmlns:p14="http://schemas.microsoft.com/office/powerpoint/2010/main" val="494763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details the events</a:t>
            </a:r>
            <a:r>
              <a:rPr lang="en-US" baseline="0" dirty="0"/>
              <a:t> of II Kings 24:8-17 and Nebuchadnezzar’s conquering of Jerusalem (“The city of Judah”).  It has detailed dates added to it to help us better date the events of the Bible.  Jehoiachin is taken captive, his uncle </a:t>
            </a:r>
            <a:r>
              <a:rPr lang="en-US" baseline="0" dirty="0" err="1"/>
              <a:t>Mattaniah</a:t>
            </a:r>
            <a:r>
              <a:rPr lang="en-US" baseline="0" dirty="0"/>
              <a:t> is put on the throne after his name is changed to Zedekiah.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040B7-82C6-4FFC-B8B9-73DF2514F1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6087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Cyrus cylinder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B00D79-745F-4C2D-94B9-C6B28AB94E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36737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have covered so far are just artifacts from the British museum that specifically relate to names and events of the Bible.  There are other museums.  But there is more than that too.  There are historical writings.  Ancient, non-biblical texts.</a:t>
            </a:r>
          </a:p>
        </p:txBody>
      </p:sp>
      <p:sp>
        <p:nvSpPr>
          <p:cNvPr id="4" name="Slide Number Placeholder 3"/>
          <p:cNvSpPr>
            <a:spLocks noGrp="1"/>
          </p:cNvSpPr>
          <p:nvPr>
            <p:ph type="sldNum" sz="quarter" idx="5"/>
          </p:nvPr>
        </p:nvSpPr>
        <p:spPr/>
        <p:txBody>
          <a:bodyPr/>
          <a:lstStyle/>
          <a:p>
            <a:fld id="{1B3FEF57-D628-47D9-9888-C115F0ABEE8A}" type="slidenum">
              <a:rPr lang="en-US" smtClean="0"/>
              <a:t>37</a:t>
            </a:fld>
            <a:endParaRPr lang="en-US"/>
          </a:p>
        </p:txBody>
      </p:sp>
    </p:spTree>
    <p:extLst>
      <p:ext uri="{BB962C8B-B14F-4D97-AF65-F5344CB8AC3E}">
        <p14:creationId xmlns:p14="http://schemas.microsoft.com/office/powerpoint/2010/main" val="30850944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particular section (and only this section) are frequently doubted by scholars.  This isn’t because there are any manuscripts of Josephus that have survived which lack this section.  But there is another historian who says that Josephus was not a Christian. </a:t>
            </a:r>
          </a:p>
        </p:txBody>
      </p:sp>
      <p:sp>
        <p:nvSpPr>
          <p:cNvPr id="4" name="Slide Number Placeholder 3"/>
          <p:cNvSpPr>
            <a:spLocks noGrp="1"/>
          </p:cNvSpPr>
          <p:nvPr>
            <p:ph type="sldNum" sz="quarter" idx="5"/>
          </p:nvPr>
        </p:nvSpPr>
        <p:spPr/>
        <p:txBody>
          <a:bodyPr/>
          <a:lstStyle/>
          <a:p>
            <a:fld id="{1B3FEF57-D628-47D9-9888-C115F0ABEE8A}" type="slidenum">
              <a:rPr lang="en-US" smtClean="0"/>
              <a:t>38</a:t>
            </a:fld>
            <a:endParaRPr lang="en-US"/>
          </a:p>
        </p:txBody>
      </p:sp>
    </p:spTree>
    <p:extLst>
      <p:ext uri="{BB962C8B-B14F-4D97-AF65-F5344CB8AC3E}">
        <p14:creationId xmlns:p14="http://schemas.microsoft.com/office/powerpoint/2010/main" val="2517012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particular section (and only this section) are frequently doubted by scholars.  This isn’t because there are any manuscripts of Josephus that have survived which lack this section.  But there is another historian who says that Josephus was not a Christian. </a:t>
            </a:r>
          </a:p>
        </p:txBody>
      </p:sp>
      <p:sp>
        <p:nvSpPr>
          <p:cNvPr id="4" name="Slide Number Placeholder 3"/>
          <p:cNvSpPr>
            <a:spLocks noGrp="1"/>
          </p:cNvSpPr>
          <p:nvPr>
            <p:ph type="sldNum" sz="quarter" idx="5"/>
          </p:nvPr>
        </p:nvSpPr>
        <p:spPr/>
        <p:txBody>
          <a:bodyPr/>
          <a:lstStyle/>
          <a:p>
            <a:fld id="{1B3FEF57-D628-47D9-9888-C115F0ABEE8A}" type="slidenum">
              <a:rPr lang="en-US" smtClean="0"/>
              <a:t>39</a:t>
            </a:fld>
            <a:endParaRPr lang="en-US"/>
          </a:p>
        </p:txBody>
      </p:sp>
    </p:spTree>
    <p:extLst>
      <p:ext uri="{BB962C8B-B14F-4D97-AF65-F5344CB8AC3E}">
        <p14:creationId xmlns:p14="http://schemas.microsoft.com/office/powerpoint/2010/main" val="2517012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particular section (and only this section) are frequently doubted by scholars.  This isn’t because there are any manuscripts of Josephus that have survived which lack this section.  But there is another historian who says that Josephus was not a Christian. </a:t>
            </a:r>
          </a:p>
        </p:txBody>
      </p:sp>
      <p:sp>
        <p:nvSpPr>
          <p:cNvPr id="4" name="Slide Number Placeholder 3"/>
          <p:cNvSpPr>
            <a:spLocks noGrp="1"/>
          </p:cNvSpPr>
          <p:nvPr>
            <p:ph type="sldNum" sz="quarter" idx="5"/>
          </p:nvPr>
        </p:nvSpPr>
        <p:spPr/>
        <p:txBody>
          <a:bodyPr/>
          <a:lstStyle/>
          <a:p>
            <a:fld id="{1B3FEF57-D628-47D9-9888-C115F0ABEE8A}" type="slidenum">
              <a:rPr lang="en-US" smtClean="0"/>
              <a:t>40</a:t>
            </a:fld>
            <a:endParaRPr lang="en-US"/>
          </a:p>
        </p:txBody>
      </p:sp>
    </p:spTree>
    <p:extLst>
      <p:ext uri="{BB962C8B-B14F-4D97-AF65-F5344CB8AC3E}">
        <p14:creationId xmlns:p14="http://schemas.microsoft.com/office/powerpoint/2010/main" val="25170123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particular section (and only this section) are frequently doubted by scholars.  This isn’t because there are any manuscripts of Josephus that have survived which lack this section.  But there is another historian who says that Josephus was not a Christian. </a:t>
            </a:r>
          </a:p>
        </p:txBody>
      </p:sp>
      <p:sp>
        <p:nvSpPr>
          <p:cNvPr id="4" name="Slide Number Placeholder 3"/>
          <p:cNvSpPr>
            <a:spLocks noGrp="1"/>
          </p:cNvSpPr>
          <p:nvPr>
            <p:ph type="sldNum" sz="quarter" idx="5"/>
          </p:nvPr>
        </p:nvSpPr>
        <p:spPr/>
        <p:txBody>
          <a:bodyPr/>
          <a:lstStyle/>
          <a:p>
            <a:fld id="{1B3FEF57-D628-47D9-9888-C115F0ABEE8A}" type="slidenum">
              <a:rPr lang="en-US" smtClean="0"/>
              <a:t>41</a:t>
            </a:fld>
            <a:endParaRPr lang="en-US"/>
          </a:p>
        </p:txBody>
      </p:sp>
    </p:spTree>
    <p:extLst>
      <p:ext uri="{BB962C8B-B14F-4D97-AF65-F5344CB8AC3E}">
        <p14:creationId xmlns:p14="http://schemas.microsoft.com/office/powerpoint/2010/main" val="2517012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the black obelisk</a:t>
            </a:r>
          </a:p>
        </p:txBody>
      </p:sp>
      <p:sp>
        <p:nvSpPr>
          <p:cNvPr id="4" name="Slide Number Placeholder 3"/>
          <p:cNvSpPr>
            <a:spLocks noGrp="1"/>
          </p:cNvSpPr>
          <p:nvPr>
            <p:ph type="sldNum" sz="quarter" idx="5"/>
          </p:nvPr>
        </p:nvSpPr>
        <p:spPr/>
        <p:txBody>
          <a:bodyPr/>
          <a:lstStyle/>
          <a:p>
            <a:fld id="{1B3FEF57-D628-47D9-9888-C115F0ABEE8A}" type="slidenum">
              <a:rPr lang="en-US" smtClean="0"/>
              <a:t>7</a:t>
            </a:fld>
            <a:endParaRPr lang="en-US"/>
          </a:p>
        </p:txBody>
      </p:sp>
    </p:spTree>
    <p:extLst>
      <p:ext uri="{BB962C8B-B14F-4D97-AF65-F5344CB8AC3E}">
        <p14:creationId xmlns:p14="http://schemas.microsoft.com/office/powerpoint/2010/main" val="3542542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a:t>
            </a:r>
            <a:r>
              <a:rPr lang="en-US" baseline="0" dirty="0"/>
              <a:t> part of the “Stele of Three kings”.  This depicts </a:t>
            </a:r>
            <a:r>
              <a:rPr lang="en-US" baseline="0" dirty="0" err="1"/>
              <a:t>Shalmaneser</a:t>
            </a:r>
            <a:r>
              <a:rPr lang="en-US" baseline="0" dirty="0"/>
              <a:t> III.  In his records, Ahab is </a:t>
            </a:r>
            <a:r>
              <a:rPr lang="en-US" baseline="0" dirty="0" err="1"/>
              <a:t>menioned</a:t>
            </a:r>
            <a:r>
              <a:rPr lang="en-US" baseline="0" dirty="0"/>
              <a:t>, besides Jehu, </a:t>
            </a:r>
            <a:r>
              <a:rPr lang="en-US" baseline="0" dirty="0" err="1"/>
              <a:t>Omri</a:t>
            </a:r>
            <a:r>
              <a:rPr lang="en-US" baseline="0" dirty="0"/>
              <a:t>, Ben-</a:t>
            </a:r>
            <a:r>
              <a:rPr lang="en-US" baseline="0" dirty="0" err="1"/>
              <a:t>Hadad</a:t>
            </a:r>
            <a:r>
              <a:rPr lang="en-US" baseline="0" dirty="0"/>
              <a:t> and </a:t>
            </a:r>
            <a:r>
              <a:rPr lang="en-US" baseline="0" dirty="0" err="1"/>
              <a:t>Hazael</a:t>
            </a:r>
            <a:r>
              <a:rPr lang="en-US" baseline="0" dirty="0"/>
              <a:t>, Ahab is also </a:t>
            </a:r>
            <a:r>
              <a:rPr lang="en-US" baseline="0" dirty="0" err="1"/>
              <a:t>menioned</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B2B21E-873B-4052-900D-E7A0C2250C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8353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head from a human headed bull statue.  This was</a:t>
            </a:r>
            <a:r>
              <a:rPr lang="en-US" baseline="0" dirty="0"/>
              <a:t> found in the palace of Esarhaddon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B2B21E-873B-4052-900D-E7A0C2250C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56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Faded</a:t>
            </a:r>
            <a:r>
              <a:rPr lang="en-US" baseline="0" dirty="0"/>
              <a:t> inscription details the tribute that Hezekiah paid to Sennacherib, King of Assyria.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B2B21E-873B-4052-900D-E7A0C2250C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5062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Cyrus cylinder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B00D79-745F-4C2D-94B9-C6B28AB94E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3673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(and a few other depictions like it)</a:t>
            </a:r>
            <a:r>
              <a:rPr lang="en-US" baseline="0" dirty="0"/>
              <a:t> are of Ashurbanipal, grandson of Sennacherib.  His name in Aramaic is </a:t>
            </a:r>
            <a:r>
              <a:rPr lang="en-US" baseline="0" dirty="0" err="1"/>
              <a:t>Osnapper</a:t>
            </a:r>
            <a:r>
              <a:rPr lang="en-US" baseline="0" dirty="0"/>
              <a:t>.  He is mentioned in Ezra 4:10 (NIV gives his </a:t>
            </a:r>
            <a:r>
              <a:rPr lang="en-US" baseline="0" dirty="0" err="1"/>
              <a:t>orignal</a:t>
            </a:r>
            <a:r>
              <a:rPr lang="en-US" baseline="0" dirty="0"/>
              <a:t> name) and is the king who released </a:t>
            </a:r>
            <a:r>
              <a:rPr lang="en-US" baseline="0" dirty="0" err="1"/>
              <a:t>Manassah</a:t>
            </a:r>
            <a:r>
              <a:rPr lang="en-US" baseline="0" dirty="0"/>
              <a:t> from his exile after he turned to God (II Chron. 33:10-13).</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040B7-82C6-4FFC-B8B9-73DF2514F1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5383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Mentions</a:t>
            </a:r>
            <a:r>
              <a:rPr lang="en-US" baseline="0" dirty="0"/>
              <a:t> man from </a:t>
            </a:r>
            <a:r>
              <a:rPr lang="en-US" dirty="0"/>
              <a:t>Jeremiah 39:3. This tablet was deciphered in 2007 so it is a fairly recent find.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040B7-82C6-4FFC-B8B9-73DF2514F1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1916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5624F-4FB0-4FAC-860C-E430D719D9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12DC10-1F7F-4540-BD09-2920CEA771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E4351-5C2F-40D7-8B92-9975BA8EA449}"/>
              </a:ext>
            </a:extLst>
          </p:cNvPr>
          <p:cNvSpPr>
            <a:spLocks noGrp="1"/>
          </p:cNvSpPr>
          <p:nvPr>
            <p:ph type="dt" sz="half" idx="10"/>
          </p:nvPr>
        </p:nvSpPr>
        <p:spPr/>
        <p:txBody>
          <a:bodyPr/>
          <a:lstStyle/>
          <a:p>
            <a:fld id="{082912C4-C002-476B-BB70-06AE2FFCCB38}" type="datetimeFigureOut">
              <a:rPr lang="en-US" smtClean="0"/>
              <a:t>7/15/2020</a:t>
            </a:fld>
            <a:endParaRPr lang="en-US"/>
          </a:p>
        </p:txBody>
      </p:sp>
      <p:sp>
        <p:nvSpPr>
          <p:cNvPr id="5" name="Footer Placeholder 4">
            <a:extLst>
              <a:ext uri="{FF2B5EF4-FFF2-40B4-BE49-F238E27FC236}">
                <a16:creationId xmlns:a16="http://schemas.microsoft.com/office/drawing/2014/main" id="{7FA1E225-0F72-47F1-B8E2-03C8D9D8AF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678A4-FF3E-4786-AF05-9909E6DC7F32}"/>
              </a:ext>
            </a:extLst>
          </p:cNvPr>
          <p:cNvSpPr>
            <a:spLocks noGrp="1"/>
          </p:cNvSpPr>
          <p:nvPr>
            <p:ph type="sldNum" sz="quarter" idx="12"/>
          </p:nvPr>
        </p:nvSpPr>
        <p:spPr/>
        <p:txBody>
          <a:bodyPr/>
          <a:lstStyle/>
          <a:p>
            <a:fld id="{8A07B28C-CE0E-4EA3-979A-A7F206D8AE42}" type="slidenum">
              <a:rPr lang="en-US" smtClean="0"/>
              <a:t>‹#›</a:t>
            </a:fld>
            <a:endParaRPr lang="en-US"/>
          </a:p>
        </p:txBody>
      </p:sp>
    </p:spTree>
    <p:extLst>
      <p:ext uri="{BB962C8B-B14F-4D97-AF65-F5344CB8AC3E}">
        <p14:creationId xmlns:p14="http://schemas.microsoft.com/office/powerpoint/2010/main" val="3174650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B8B25-71C9-4C36-95C0-C959B09777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3B0929-57D1-4975-B397-D65122CF81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94B8DC-9F97-486F-8A1E-DC11826A335C}"/>
              </a:ext>
            </a:extLst>
          </p:cNvPr>
          <p:cNvSpPr>
            <a:spLocks noGrp="1"/>
          </p:cNvSpPr>
          <p:nvPr>
            <p:ph type="dt" sz="half" idx="10"/>
          </p:nvPr>
        </p:nvSpPr>
        <p:spPr/>
        <p:txBody>
          <a:bodyPr/>
          <a:lstStyle/>
          <a:p>
            <a:fld id="{082912C4-C002-476B-BB70-06AE2FFCCB38}" type="datetimeFigureOut">
              <a:rPr lang="en-US" smtClean="0"/>
              <a:t>7/15/2020</a:t>
            </a:fld>
            <a:endParaRPr lang="en-US"/>
          </a:p>
        </p:txBody>
      </p:sp>
      <p:sp>
        <p:nvSpPr>
          <p:cNvPr id="5" name="Footer Placeholder 4">
            <a:extLst>
              <a:ext uri="{FF2B5EF4-FFF2-40B4-BE49-F238E27FC236}">
                <a16:creationId xmlns:a16="http://schemas.microsoft.com/office/drawing/2014/main" id="{2CEC5AC6-9756-4E65-A22D-7FD7EA4047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FDC990-E26C-4907-BFA4-5B3FCE5B5DD2}"/>
              </a:ext>
            </a:extLst>
          </p:cNvPr>
          <p:cNvSpPr>
            <a:spLocks noGrp="1"/>
          </p:cNvSpPr>
          <p:nvPr>
            <p:ph type="sldNum" sz="quarter" idx="12"/>
          </p:nvPr>
        </p:nvSpPr>
        <p:spPr/>
        <p:txBody>
          <a:bodyPr/>
          <a:lstStyle/>
          <a:p>
            <a:fld id="{8A07B28C-CE0E-4EA3-979A-A7F206D8AE42}" type="slidenum">
              <a:rPr lang="en-US" smtClean="0"/>
              <a:t>‹#›</a:t>
            </a:fld>
            <a:endParaRPr lang="en-US"/>
          </a:p>
        </p:txBody>
      </p:sp>
    </p:spTree>
    <p:extLst>
      <p:ext uri="{BB962C8B-B14F-4D97-AF65-F5344CB8AC3E}">
        <p14:creationId xmlns:p14="http://schemas.microsoft.com/office/powerpoint/2010/main" val="2180968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907CB8-5334-4007-B278-6A9966334C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120FDE-931C-4AF4-B973-F63CCAD9F8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F749D2-D500-4CFD-B5AE-A36348748E02}"/>
              </a:ext>
            </a:extLst>
          </p:cNvPr>
          <p:cNvSpPr>
            <a:spLocks noGrp="1"/>
          </p:cNvSpPr>
          <p:nvPr>
            <p:ph type="dt" sz="half" idx="10"/>
          </p:nvPr>
        </p:nvSpPr>
        <p:spPr/>
        <p:txBody>
          <a:bodyPr/>
          <a:lstStyle/>
          <a:p>
            <a:fld id="{082912C4-C002-476B-BB70-06AE2FFCCB38}" type="datetimeFigureOut">
              <a:rPr lang="en-US" smtClean="0"/>
              <a:t>7/15/2020</a:t>
            </a:fld>
            <a:endParaRPr lang="en-US"/>
          </a:p>
        </p:txBody>
      </p:sp>
      <p:sp>
        <p:nvSpPr>
          <p:cNvPr id="5" name="Footer Placeholder 4">
            <a:extLst>
              <a:ext uri="{FF2B5EF4-FFF2-40B4-BE49-F238E27FC236}">
                <a16:creationId xmlns:a16="http://schemas.microsoft.com/office/drawing/2014/main" id="{2BE6F905-5219-48EB-8B49-2ADCBD50B7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B2AE7B-E70A-4DDE-91E7-C5C341C929F5}"/>
              </a:ext>
            </a:extLst>
          </p:cNvPr>
          <p:cNvSpPr>
            <a:spLocks noGrp="1"/>
          </p:cNvSpPr>
          <p:nvPr>
            <p:ph type="sldNum" sz="quarter" idx="12"/>
          </p:nvPr>
        </p:nvSpPr>
        <p:spPr/>
        <p:txBody>
          <a:bodyPr/>
          <a:lstStyle/>
          <a:p>
            <a:fld id="{8A07B28C-CE0E-4EA3-979A-A7F206D8AE42}" type="slidenum">
              <a:rPr lang="en-US" smtClean="0"/>
              <a:t>‹#›</a:t>
            </a:fld>
            <a:endParaRPr lang="en-US"/>
          </a:p>
        </p:txBody>
      </p:sp>
    </p:spTree>
    <p:extLst>
      <p:ext uri="{BB962C8B-B14F-4D97-AF65-F5344CB8AC3E}">
        <p14:creationId xmlns:p14="http://schemas.microsoft.com/office/powerpoint/2010/main" val="306941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B3D12AC-8AC0-4D84-B754-0C9EADFC626E}" type="datetimeFigureOut">
              <a:rPr lang="en-US" smtClean="0"/>
              <a:t>7/15/2020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1000714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3D12AC-8AC0-4D84-B754-0C9EADFC626E}" type="datetimeFigureOut">
              <a:rPr lang="en-US" smtClean="0"/>
              <a:t>7/15/2020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3601199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3D12AC-8AC0-4D84-B754-0C9EADFC626E}" type="datetimeFigureOut">
              <a:rPr lang="en-US" smtClean="0"/>
              <a:t>7/15/2020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3161396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3D12AC-8AC0-4D84-B754-0C9EADFC626E}" type="datetimeFigureOut">
              <a:rPr lang="en-US" smtClean="0"/>
              <a:t>7/15/2020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536793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3D12AC-8AC0-4D84-B754-0C9EADFC626E}" type="datetimeFigureOut">
              <a:rPr lang="en-US" smtClean="0"/>
              <a:t>7/15/2020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2641452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3D12AC-8AC0-4D84-B754-0C9EADFC626E}" type="datetimeFigureOut">
              <a:rPr lang="en-US" smtClean="0"/>
              <a:t>7/15/2020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4100994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3D12AC-8AC0-4D84-B754-0C9EADFC626E}" type="datetimeFigureOut">
              <a:rPr lang="en-US" smtClean="0"/>
              <a:t>7/15/2020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8603780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3D12AC-8AC0-4D84-B754-0C9EADFC626E}" type="datetimeFigureOut">
              <a:rPr lang="en-US" smtClean="0"/>
              <a:t>7/15/2020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753000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21EB7-51D3-4CD1-8DA8-5F5D9AB75E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47716B-A1BC-434D-B25B-1F7A983516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020858-7197-40E0-BFD6-C8B257B1F2E3}"/>
              </a:ext>
            </a:extLst>
          </p:cNvPr>
          <p:cNvSpPr>
            <a:spLocks noGrp="1"/>
          </p:cNvSpPr>
          <p:nvPr>
            <p:ph type="dt" sz="half" idx="10"/>
          </p:nvPr>
        </p:nvSpPr>
        <p:spPr/>
        <p:txBody>
          <a:bodyPr/>
          <a:lstStyle/>
          <a:p>
            <a:fld id="{082912C4-C002-476B-BB70-06AE2FFCCB38}" type="datetimeFigureOut">
              <a:rPr lang="en-US" smtClean="0"/>
              <a:t>7/15/2020</a:t>
            </a:fld>
            <a:endParaRPr lang="en-US"/>
          </a:p>
        </p:txBody>
      </p:sp>
      <p:sp>
        <p:nvSpPr>
          <p:cNvPr id="5" name="Footer Placeholder 4">
            <a:extLst>
              <a:ext uri="{FF2B5EF4-FFF2-40B4-BE49-F238E27FC236}">
                <a16:creationId xmlns:a16="http://schemas.microsoft.com/office/drawing/2014/main" id="{9C1D86ED-D8A1-442A-8DCB-9178605F48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AB1C3-FF97-4672-85B7-5451BE6E2871}"/>
              </a:ext>
            </a:extLst>
          </p:cNvPr>
          <p:cNvSpPr>
            <a:spLocks noGrp="1"/>
          </p:cNvSpPr>
          <p:nvPr>
            <p:ph type="sldNum" sz="quarter" idx="12"/>
          </p:nvPr>
        </p:nvSpPr>
        <p:spPr/>
        <p:txBody>
          <a:bodyPr/>
          <a:lstStyle/>
          <a:p>
            <a:fld id="{8A07B28C-CE0E-4EA3-979A-A7F206D8AE42}" type="slidenum">
              <a:rPr lang="en-US" smtClean="0"/>
              <a:t>‹#›</a:t>
            </a:fld>
            <a:endParaRPr lang="en-US"/>
          </a:p>
        </p:txBody>
      </p:sp>
    </p:spTree>
    <p:extLst>
      <p:ext uri="{BB962C8B-B14F-4D97-AF65-F5344CB8AC3E}">
        <p14:creationId xmlns:p14="http://schemas.microsoft.com/office/powerpoint/2010/main" val="2276880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3D12AC-8AC0-4D84-B754-0C9EADFC626E}" type="datetimeFigureOut">
              <a:rPr lang="en-US" smtClean="0"/>
              <a:t>7/15/2020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15864935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3D12AC-8AC0-4D84-B754-0C9EADFC626E}" type="datetimeFigureOut">
              <a:rPr lang="en-US" smtClean="0"/>
              <a:t>7/15/2020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43545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3D12AC-8AC0-4D84-B754-0C9EADFC626E}" type="datetimeFigureOut">
              <a:rPr lang="en-US" smtClean="0"/>
              <a:t>7/15/2020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2531302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827FF-247B-46C2-9BE5-64CF8AF499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3E2A24-CC8C-40EB-B49C-3D374E0336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CF766C-1749-4730-B505-A4C5134F4DC6}"/>
              </a:ext>
            </a:extLst>
          </p:cNvPr>
          <p:cNvSpPr>
            <a:spLocks noGrp="1"/>
          </p:cNvSpPr>
          <p:nvPr>
            <p:ph type="dt" sz="half" idx="10"/>
          </p:nvPr>
        </p:nvSpPr>
        <p:spPr/>
        <p:txBody>
          <a:bodyPr/>
          <a:lstStyle/>
          <a:p>
            <a:fld id="{082912C4-C002-476B-BB70-06AE2FFCCB38}" type="datetimeFigureOut">
              <a:rPr lang="en-US" smtClean="0"/>
              <a:t>7/15/2020</a:t>
            </a:fld>
            <a:endParaRPr lang="en-US"/>
          </a:p>
        </p:txBody>
      </p:sp>
      <p:sp>
        <p:nvSpPr>
          <p:cNvPr id="5" name="Footer Placeholder 4">
            <a:extLst>
              <a:ext uri="{FF2B5EF4-FFF2-40B4-BE49-F238E27FC236}">
                <a16:creationId xmlns:a16="http://schemas.microsoft.com/office/drawing/2014/main" id="{E4E90D2B-B51B-4CBF-B288-1391191690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DCE2E5-8692-42BD-A7BF-1020C05F1EB3}"/>
              </a:ext>
            </a:extLst>
          </p:cNvPr>
          <p:cNvSpPr>
            <a:spLocks noGrp="1"/>
          </p:cNvSpPr>
          <p:nvPr>
            <p:ph type="sldNum" sz="quarter" idx="12"/>
          </p:nvPr>
        </p:nvSpPr>
        <p:spPr/>
        <p:txBody>
          <a:bodyPr/>
          <a:lstStyle/>
          <a:p>
            <a:fld id="{8A07B28C-CE0E-4EA3-979A-A7F206D8AE42}" type="slidenum">
              <a:rPr lang="en-US" smtClean="0"/>
              <a:t>‹#›</a:t>
            </a:fld>
            <a:endParaRPr lang="en-US"/>
          </a:p>
        </p:txBody>
      </p:sp>
    </p:spTree>
    <p:extLst>
      <p:ext uri="{BB962C8B-B14F-4D97-AF65-F5344CB8AC3E}">
        <p14:creationId xmlns:p14="http://schemas.microsoft.com/office/powerpoint/2010/main" val="3674997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32F89-317F-4A35-A8F2-0A3AEDAC3D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8466B8-FAFC-4765-9E4A-7CE04BF0D9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F881B6-5693-4E4E-A7AD-D6C599C91B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D3A503-4A4F-4230-94A8-6F8821D23411}"/>
              </a:ext>
            </a:extLst>
          </p:cNvPr>
          <p:cNvSpPr>
            <a:spLocks noGrp="1"/>
          </p:cNvSpPr>
          <p:nvPr>
            <p:ph type="dt" sz="half" idx="10"/>
          </p:nvPr>
        </p:nvSpPr>
        <p:spPr/>
        <p:txBody>
          <a:bodyPr/>
          <a:lstStyle/>
          <a:p>
            <a:fld id="{082912C4-C002-476B-BB70-06AE2FFCCB38}" type="datetimeFigureOut">
              <a:rPr lang="en-US" smtClean="0"/>
              <a:t>7/15/2020</a:t>
            </a:fld>
            <a:endParaRPr lang="en-US"/>
          </a:p>
        </p:txBody>
      </p:sp>
      <p:sp>
        <p:nvSpPr>
          <p:cNvPr id="6" name="Footer Placeholder 5">
            <a:extLst>
              <a:ext uri="{FF2B5EF4-FFF2-40B4-BE49-F238E27FC236}">
                <a16:creationId xmlns:a16="http://schemas.microsoft.com/office/drawing/2014/main" id="{DD985D3D-BBE2-41F8-8634-D633A6B636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12F907-C4C9-44FD-95CD-9AC98AE6585A}"/>
              </a:ext>
            </a:extLst>
          </p:cNvPr>
          <p:cNvSpPr>
            <a:spLocks noGrp="1"/>
          </p:cNvSpPr>
          <p:nvPr>
            <p:ph type="sldNum" sz="quarter" idx="12"/>
          </p:nvPr>
        </p:nvSpPr>
        <p:spPr/>
        <p:txBody>
          <a:bodyPr/>
          <a:lstStyle/>
          <a:p>
            <a:fld id="{8A07B28C-CE0E-4EA3-979A-A7F206D8AE42}" type="slidenum">
              <a:rPr lang="en-US" smtClean="0"/>
              <a:t>‹#›</a:t>
            </a:fld>
            <a:endParaRPr lang="en-US"/>
          </a:p>
        </p:txBody>
      </p:sp>
    </p:spTree>
    <p:extLst>
      <p:ext uri="{BB962C8B-B14F-4D97-AF65-F5344CB8AC3E}">
        <p14:creationId xmlns:p14="http://schemas.microsoft.com/office/powerpoint/2010/main" val="3495036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6D8C5-EC1C-497C-8141-948F7E0671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4EA3B2-7E91-44B9-9A44-07C5693C14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F6D83A-AD9D-4832-A018-19FDF7CECC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03F5-17E9-490A-8F6A-B857E78575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172388-4B86-43F8-BBAD-E4A5231C91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45E4E1-C7C5-4C6B-BBC5-64D7CC18C78C}"/>
              </a:ext>
            </a:extLst>
          </p:cNvPr>
          <p:cNvSpPr>
            <a:spLocks noGrp="1"/>
          </p:cNvSpPr>
          <p:nvPr>
            <p:ph type="dt" sz="half" idx="10"/>
          </p:nvPr>
        </p:nvSpPr>
        <p:spPr/>
        <p:txBody>
          <a:bodyPr/>
          <a:lstStyle/>
          <a:p>
            <a:fld id="{082912C4-C002-476B-BB70-06AE2FFCCB38}" type="datetimeFigureOut">
              <a:rPr lang="en-US" smtClean="0"/>
              <a:t>7/15/2020</a:t>
            </a:fld>
            <a:endParaRPr lang="en-US"/>
          </a:p>
        </p:txBody>
      </p:sp>
      <p:sp>
        <p:nvSpPr>
          <p:cNvPr id="8" name="Footer Placeholder 7">
            <a:extLst>
              <a:ext uri="{FF2B5EF4-FFF2-40B4-BE49-F238E27FC236}">
                <a16:creationId xmlns:a16="http://schemas.microsoft.com/office/drawing/2014/main" id="{5E01B38A-54D3-44C6-9E38-53E5C236F3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652789-0A42-404B-BB57-639B66E0920E}"/>
              </a:ext>
            </a:extLst>
          </p:cNvPr>
          <p:cNvSpPr>
            <a:spLocks noGrp="1"/>
          </p:cNvSpPr>
          <p:nvPr>
            <p:ph type="sldNum" sz="quarter" idx="12"/>
          </p:nvPr>
        </p:nvSpPr>
        <p:spPr/>
        <p:txBody>
          <a:bodyPr/>
          <a:lstStyle/>
          <a:p>
            <a:fld id="{8A07B28C-CE0E-4EA3-979A-A7F206D8AE42}" type="slidenum">
              <a:rPr lang="en-US" smtClean="0"/>
              <a:t>‹#›</a:t>
            </a:fld>
            <a:endParaRPr lang="en-US"/>
          </a:p>
        </p:txBody>
      </p:sp>
    </p:spTree>
    <p:extLst>
      <p:ext uri="{BB962C8B-B14F-4D97-AF65-F5344CB8AC3E}">
        <p14:creationId xmlns:p14="http://schemas.microsoft.com/office/powerpoint/2010/main" val="196432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F8EB-2C52-4848-AC18-EA1660B8D6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180687-8F4A-4A68-BECB-9D47C7A9903D}"/>
              </a:ext>
            </a:extLst>
          </p:cNvPr>
          <p:cNvSpPr>
            <a:spLocks noGrp="1"/>
          </p:cNvSpPr>
          <p:nvPr>
            <p:ph type="dt" sz="half" idx="10"/>
          </p:nvPr>
        </p:nvSpPr>
        <p:spPr/>
        <p:txBody>
          <a:bodyPr/>
          <a:lstStyle/>
          <a:p>
            <a:fld id="{082912C4-C002-476B-BB70-06AE2FFCCB38}" type="datetimeFigureOut">
              <a:rPr lang="en-US" smtClean="0"/>
              <a:t>7/15/2020</a:t>
            </a:fld>
            <a:endParaRPr lang="en-US"/>
          </a:p>
        </p:txBody>
      </p:sp>
      <p:sp>
        <p:nvSpPr>
          <p:cNvPr id="4" name="Footer Placeholder 3">
            <a:extLst>
              <a:ext uri="{FF2B5EF4-FFF2-40B4-BE49-F238E27FC236}">
                <a16:creationId xmlns:a16="http://schemas.microsoft.com/office/drawing/2014/main" id="{D44E8601-E13E-4407-A5DF-B96C85156B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BEACAD-9890-4E8A-B500-D61E29738D69}"/>
              </a:ext>
            </a:extLst>
          </p:cNvPr>
          <p:cNvSpPr>
            <a:spLocks noGrp="1"/>
          </p:cNvSpPr>
          <p:nvPr>
            <p:ph type="sldNum" sz="quarter" idx="12"/>
          </p:nvPr>
        </p:nvSpPr>
        <p:spPr/>
        <p:txBody>
          <a:bodyPr/>
          <a:lstStyle/>
          <a:p>
            <a:fld id="{8A07B28C-CE0E-4EA3-979A-A7F206D8AE42}" type="slidenum">
              <a:rPr lang="en-US" smtClean="0"/>
              <a:t>‹#›</a:t>
            </a:fld>
            <a:endParaRPr lang="en-US"/>
          </a:p>
        </p:txBody>
      </p:sp>
    </p:spTree>
    <p:extLst>
      <p:ext uri="{BB962C8B-B14F-4D97-AF65-F5344CB8AC3E}">
        <p14:creationId xmlns:p14="http://schemas.microsoft.com/office/powerpoint/2010/main" val="2765371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8F2FA3-6759-41BB-B07B-261EDBA20FDE}"/>
              </a:ext>
            </a:extLst>
          </p:cNvPr>
          <p:cNvSpPr>
            <a:spLocks noGrp="1"/>
          </p:cNvSpPr>
          <p:nvPr>
            <p:ph type="dt" sz="half" idx="10"/>
          </p:nvPr>
        </p:nvSpPr>
        <p:spPr/>
        <p:txBody>
          <a:bodyPr/>
          <a:lstStyle/>
          <a:p>
            <a:fld id="{082912C4-C002-476B-BB70-06AE2FFCCB38}" type="datetimeFigureOut">
              <a:rPr lang="en-US" smtClean="0"/>
              <a:t>7/15/2020</a:t>
            </a:fld>
            <a:endParaRPr lang="en-US"/>
          </a:p>
        </p:txBody>
      </p:sp>
      <p:sp>
        <p:nvSpPr>
          <p:cNvPr id="3" name="Footer Placeholder 2">
            <a:extLst>
              <a:ext uri="{FF2B5EF4-FFF2-40B4-BE49-F238E27FC236}">
                <a16:creationId xmlns:a16="http://schemas.microsoft.com/office/drawing/2014/main" id="{E44F18B7-A44D-4B4B-8CCA-EA7A552E87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3A94D5-868E-47F5-861B-A430D1FC7D04}"/>
              </a:ext>
            </a:extLst>
          </p:cNvPr>
          <p:cNvSpPr>
            <a:spLocks noGrp="1"/>
          </p:cNvSpPr>
          <p:nvPr>
            <p:ph type="sldNum" sz="quarter" idx="12"/>
          </p:nvPr>
        </p:nvSpPr>
        <p:spPr/>
        <p:txBody>
          <a:bodyPr/>
          <a:lstStyle/>
          <a:p>
            <a:fld id="{8A07B28C-CE0E-4EA3-979A-A7F206D8AE42}" type="slidenum">
              <a:rPr lang="en-US" smtClean="0"/>
              <a:t>‹#›</a:t>
            </a:fld>
            <a:endParaRPr lang="en-US"/>
          </a:p>
        </p:txBody>
      </p:sp>
    </p:spTree>
    <p:extLst>
      <p:ext uri="{BB962C8B-B14F-4D97-AF65-F5344CB8AC3E}">
        <p14:creationId xmlns:p14="http://schemas.microsoft.com/office/powerpoint/2010/main" val="3014658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528D0-2882-4BB3-A821-43944CFCC4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52371C-98E9-4EDE-A49A-7EEE45617E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6AA0A0-7443-4831-BA42-027A11FA5B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E1B010-A63A-4C18-BC80-0D9077CC920B}"/>
              </a:ext>
            </a:extLst>
          </p:cNvPr>
          <p:cNvSpPr>
            <a:spLocks noGrp="1"/>
          </p:cNvSpPr>
          <p:nvPr>
            <p:ph type="dt" sz="half" idx="10"/>
          </p:nvPr>
        </p:nvSpPr>
        <p:spPr/>
        <p:txBody>
          <a:bodyPr/>
          <a:lstStyle/>
          <a:p>
            <a:fld id="{082912C4-C002-476B-BB70-06AE2FFCCB38}" type="datetimeFigureOut">
              <a:rPr lang="en-US" smtClean="0"/>
              <a:t>7/15/2020</a:t>
            </a:fld>
            <a:endParaRPr lang="en-US"/>
          </a:p>
        </p:txBody>
      </p:sp>
      <p:sp>
        <p:nvSpPr>
          <p:cNvPr id="6" name="Footer Placeholder 5">
            <a:extLst>
              <a:ext uri="{FF2B5EF4-FFF2-40B4-BE49-F238E27FC236}">
                <a16:creationId xmlns:a16="http://schemas.microsoft.com/office/drawing/2014/main" id="{5C246610-2FB6-49C3-A4AE-49A31D722D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F35FC5-9C01-4D91-ADC7-19DD16CAC039}"/>
              </a:ext>
            </a:extLst>
          </p:cNvPr>
          <p:cNvSpPr>
            <a:spLocks noGrp="1"/>
          </p:cNvSpPr>
          <p:nvPr>
            <p:ph type="sldNum" sz="quarter" idx="12"/>
          </p:nvPr>
        </p:nvSpPr>
        <p:spPr/>
        <p:txBody>
          <a:bodyPr/>
          <a:lstStyle/>
          <a:p>
            <a:fld id="{8A07B28C-CE0E-4EA3-979A-A7F206D8AE42}" type="slidenum">
              <a:rPr lang="en-US" smtClean="0"/>
              <a:t>‹#›</a:t>
            </a:fld>
            <a:endParaRPr lang="en-US"/>
          </a:p>
        </p:txBody>
      </p:sp>
    </p:spTree>
    <p:extLst>
      <p:ext uri="{BB962C8B-B14F-4D97-AF65-F5344CB8AC3E}">
        <p14:creationId xmlns:p14="http://schemas.microsoft.com/office/powerpoint/2010/main" val="385742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1527B-6E29-43E2-A005-9F82526BFA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E0098F-63F7-48B4-BAC9-D0495E1FC1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D5A07F-4261-43C8-9EDB-640F7DDE2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991682-6F1D-4903-AD05-60495259E72E}"/>
              </a:ext>
            </a:extLst>
          </p:cNvPr>
          <p:cNvSpPr>
            <a:spLocks noGrp="1"/>
          </p:cNvSpPr>
          <p:nvPr>
            <p:ph type="dt" sz="half" idx="10"/>
          </p:nvPr>
        </p:nvSpPr>
        <p:spPr/>
        <p:txBody>
          <a:bodyPr/>
          <a:lstStyle/>
          <a:p>
            <a:fld id="{082912C4-C002-476B-BB70-06AE2FFCCB38}" type="datetimeFigureOut">
              <a:rPr lang="en-US" smtClean="0"/>
              <a:t>7/15/2020</a:t>
            </a:fld>
            <a:endParaRPr lang="en-US"/>
          </a:p>
        </p:txBody>
      </p:sp>
      <p:sp>
        <p:nvSpPr>
          <p:cNvPr id="6" name="Footer Placeholder 5">
            <a:extLst>
              <a:ext uri="{FF2B5EF4-FFF2-40B4-BE49-F238E27FC236}">
                <a16:creationId xmlns:a16="http://schemas.microsoft.com/office/drawing/2014/main" id="{7C2DB114-95F1-47E4-B4D2-DE6EE580B6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A5523E-1B40-40ED-8DDF-78BD821FBB61}"/>
              </a:ext>
            </a:extLst>
          </p:cNvPr>
          <p:cNvSpPr>
            <a:spLocks noGrp="1"/>
          </p:cNvSpPr>
          <p:nvPr>
            <p:ph type="sldNum" sz="quarter" idx="12"/>
          </p:nvPr>
        </p:nvSpPr>
        <p:spPr/>
        <p:txBody>
          <a:bodyPr/>
          <a:lstStyle/>
          <a:p>
            <a:fld id="{8A07B28C-CE0E-4EA3-979A-A7F206D8AE42}" type="slidenum">
              <a:rPr lang="en-US" smtClean="0"/>
              <a:t>‹#›</a:t>
            </a:fld>
            <a:endParaRPr lang="en-US"/>
          </a:p>
        </p:txBody>
      </p:sp>
    </p:spTree>
    <p:extLst>
      <p:ext uri="{BB962C8B-B14F-4D97-AF65-F5344CB8AC3E}">
        <p14:creationId xmlns:p14="http://schemas.microsoft.com/office/powerpoint/2010/main" val="292685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C80517-74CD-43B5-B9E8-A867947B77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E633D1-4089-4562-AEF8-6E0AD00076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C62FDE-3B07-4DF5-AB2E-E3412B20E1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2912C4-C002-476B-BB70-06AE2FFCCB38}" type="datetimeFigureOut">
              <a:rPr lang="en-US" smtClean="0"/>
              <a:t>7/15/2020</a:t>
            </a:fld>
            <a:endParaRPr lang="en-US"/>
          </a:p>
        </p:txBody>
      </p:sp>
      <p:sp>
        <p:nvSpPr>
          <p:cNvPr id="5" name="Footer Placeholder 4">
            <a:extLst>
              <a:ext uri="{FF2B5EF4-FFF2-40B4-BE49-F238E27FC236}">
                <a16:creationId xmlns:a16="http://schemas.microsoft.com/office/drawing/2014/main" id="{4653CCE2-4477-42A1-AB3C-D4CC1E296C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9ACB14-8851-4AE0-809A-23501B5F5A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07B28C-CE0E-4EA3-979A-A7F206D8AE42}" type="slidenum">
              <a:rPr lang="en-US" smtClean="0"/>
              <a:t>‹#›</a:t>
            </a:fld>
            <a:endParaRPr lang="en-US"/>
          </a:p>
        </p:txBody>
      </p:sp>
    </p:spTree>
    <p:extLst>
      <p:ext uri="{BB962C8B-B14F-4D97-AF65-F5344CB8AC3E}">
        <p14:creationId xmlns:p14="http://schemas.microsoft.com/office/powerpoint/2010/main" val="4271939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3D12AC-8AC0-4D84-B754-0C9EADFC626E}" type="datetimeFigureOut">
              <a:rPr lang="en-US" smtClean="0"/>
              <a:t>7/15/2020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BB2634-475F-4E05-BC96-D96F5A7CF7CA}" type="slidenum">
              <a:rPr lang="en-US" smtClean="0"/>
              <a:t>‹#›</a:t>
            </a:fld>
            <a:endParaRPr lang="en-US"/>
          </a:p>
        </p:txBody>
      </p:sp>
    </p:spTree>
    <p:extLst>
      <p:ext uri="{BB962C8B-B14F-4D97-AF65-F5344CB8AC3E}">
        <p14:creationId xmlns:p14="http://schemas.microsoft.com/office/powerpoint/2010/main" val="2797755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416D-3851-4C68-92E9-F82B1054D22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110570A-7737-4190-BA6F-E36A91A950A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69506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ared\Pictures\2015 Pictures\2015-09-30\20150930_502 a zoom crop (small).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71976" y="113257"/>
            <a:ext cx="5032774" cy="451053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F0ABCF1-F11B-4EC2-B410-62E284CCC84E}"/>
              </a:ext>
            </a:extLst>
          </p:cNvPr>
          <p:cNvSpPr txBox="1">
            <a:spLocks/>
          </p:cNvSpPr>
          <p:nvPr/>
        </p:nvSpPr>
        <p:spPr>
          <a:xfrm>
            <a:off x="441649" y="4623794"/>
            <a:ext cx="7293429" cy="1922248"/>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600" dirty="0">
                <a:solidFill>
                  <a:schemeClr val="bg1"/>
                </a:solidFill>
              </a:rPr>
              <a:t>“In the year that the commander came to Ashdod, when </a:t>
            </a:r>
            <a:r>
              <a:rPr lang="en-US" sz="3500" b="1" dirty="0">
                <a:solidFill>
                  <a:schemeClr val="bg1"/>
                </a:solidFill>
              </a:rPr>
              <a:t>Sargon</a:t>
            </a:r>
            <a:r>
              <a:rPr lang="en-US" sz="2600" dirty="0">
                <a:solidFill>
                  <a:schemeClr val="bg1"/>
                </a:solidFill>
              </a:rPr>
              <a:t> the king of Assyria sent him and he fought against Ashdod and captured it,”</a:t>
            </a:r>
          </a:p>
          <a:p>
            <a:pPr marL="0" indent="0" algn="ctr">
              <a:buFont typeface="Arial" panose="020B0604020202020204" pitchFamily="34" charset="0"/>
              <a:buNone/>
            </a:pPr>
            <a:r>
              <a:rPr lang="en-US" sz="2600" dirty="0">
                <a:solidFill>
                  <a:schemeClr val="bg1"/>
                </a:solidFill>
              </a:rPr>
              <a:t>Isaiah 20:1</a:t>
            </a:r>
          </a:p>
        </p:txBody>
      </p:sp>
    </p:spTree>
    <p:extLst>
      <p:ext uri="{BB962C8B-B14F-4D97-AF65-F5344CB8AC3E}">
        <p14:creationId xmlns:p14="http://schemas.microsoft.com/office/powerpoint/2010/main" val="3613372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ared\Pictures\Bible in British Museum\DSC02259 a (small).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74645"/>
            <a:ext cx="455710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70397" y="501464"/>
            <a:ext cx="4141968" cy="923330"/>
          </a:xfrm>
          <a:prstGeom prst="rect">
            <a:avLst/>
          </a:prstGeom>
          <a:noFill/>
        </p:spPr>
        <p:txBody>
          <a:bodyPr wrap="none" rtlCol="0">
            <a:spAutoFit/>
          </a:bodyPr>
          <a:lstStyle/>
          <a:p>
            <a:pPr algn="ctr"/>
            <a:r>
              <a:rPr lang="en-US" dirty="0">
                <a:solidFill>
                  <a:prstClr val="white"/>
                </a:solidFill>
                <a:latin typeface="Arial Black"/>
              </a:rPr>
              <a:t>From the Palace of Esarhaddon</a:t>
            </a:r>
          </a:p>
          <a:p>
            <a:pPr algn="ctr"/>
            <a:endParaRPr lang="en-US" dirty="0">
              <a:solidFill>
                <a:prstClr val="white"/>
              </a:solidFill>
              <a:latin typeface="Arial Black"/>
            </a:endParaRPr>
          </a:p>
          <a:p>
            <a:pPr algn="ctr"/>
            <a:r>
              <a:rPr lang="en-US" dirty="0">
                <a:solidFill>
                  <a:prstClr val="white"/>
                </a:solidFill>
                <a:latin typeface="Arial Black"/>
              </a:rPr>
              <a:t>II Kings 19:36-37</a:t>
            </a:r>
          </a:p>
        </p:txBody>
      </p:sp>
      <p:sp>
        <p:nvSpPr>
          <p:cNvPr id="4" name="TextBox 3"/>
          <p:cNvSpPr txBox="1"/>
          <p:nvPr/>
        </p:nvSpPr>
        <p:spPr>
          <a:xfrm>
            <a:off x="4721290" y="1912776"/>
            <a:ext cx="4191000" cy="4648200"/>
          </a:xfrm>
          <a:prstGeom prst="rect">
            <a:avLst/>
          </a:prstGeom>
          <a:noFill/>
        </p:spPr>
        <p:txBody>
          <a:bodyPr wrap="square" rtlCol="0">
            <a:normAutofit/>
          </a:bodyPr>
          <a:lstStyle/>
          <a:p>
            <a:r>
              <a:rPr lang="en-US" sz="2000" dirty="0">
                <a:solidFill>
                  <a:prstClr val="white"/>
                </a:solidFill>
                <a:latin typeface="Arial Black"/>
              </a:rPr>
              <a:t>36      So Sennacherib king of Assyria departed and returned home, and lived at Nineveh.</a:t>
            </a:r>
          </a:p>
          <a:p>
            <a:r>
              <a:rPr lang="en-US" sz="2000" dirty="0">
                <a:solidFill>
                  <a:prstClr val="white"/>
                </a:solidFill>
                <a:latin typeface="Arial Black"/>
              </a:rPr>
              <a:t>37      It came about as he was worshiping in the house of </a:t>
            </a:r>
            <a:r>
              <a:rPr lang="en-US" sz="2000" dirty="0" err="1">
                <a:solidFill>
                  <a:prstClr val="white"/>
                </a:solidFill>
                <a:latin typeface="Arial Black"/>
              </a:rPr>
              <a:t>Nisroch</a:t>
            </a:r>
            <a:r>
              <a:rPr lang="en-US" sz="2000" dirty="0">
                <a:solidFill>
                  <a:prstClr val="white"/>
                </a:solidFill>
                <a:latin typeface="Arial Black"/>
              </a:rPr>
              <a:t> his god, that </a:t>
            </a:r>
            <a:r>
              <a:rPr lang="en-US" sz="2000" dirty="0" err="1">
                <a:solidFill>
                  <a:prstClr val="white"/>
                </a:solidFill>
                <a:latin typeface="Arial Black"/>
              </a:rPr>
              <a:t>Adrammelech</a:t>
            </a:r>
            <a:r>
              <a:rPr lang="en-US" sz="2000" dirty="0">
                <a:solidFill>
                  <a:prstClr val="white"/>
                </a:solidFill>
                <a:latin typeface="Arial Black"/>
              </a:rPr>
              <a:t> and </a:t>
            </a:r>
            <a:r>
              <a:rPr lang="en-US" sz="2000" dirty="0" err="1">
                <a:solidFill>
                  <a:prstClr val="white"/>
                </a:solidFill>
                <a:latin typeface="Arial Black"/>
              </a:rPr>
              <a:t>Sharezer</a:t>
            </a:r>
            <a:r>
              <a:rPr lang="en-US" sz="2000" dirty="0">
                <a:solidFill>
                  <a:prstClr val="white"/>
                </a:solidFill>
                <a:latin typeface="Arial Black"/>
              </a:rPr>
              <a:t> killed him with the sword; and they escaped into the land of Ararat. And </a:t>
            </a:r>
            <a:r>
              <a:rPr lang="en-US" sz="2800" dirty="0">
                <a:solidFill>
                  <a:prstClr val="white"/>
                </a:solidFill>
                <a:latin typeface="Arial Black"/>
              </a:rPr>
              <a:t>Esarhaddon</a:t>
            </a:r>
            <a:r>
              <a:rPr lang="en-US" sz="2000" dirty="0">
                <a:solidFill>
                  <a:prstClr val="white"/>
                </a:solidFill>
                <a:latin typeface="Arial Black"/>
              </a:rPr>
              <a:t> his son became king in his place.</a:t>
            </a:r>
          </a:p>
        </p:txBody>
      </p:sp>
    </p:spTree>
    <p:extLst>
      <p:ext uri="{BB962C8B-B14F-4D97-AF65-F5344CB8AC3E}">
        <p14:creationId xmlns:p14="http://schemas.microsoft.com/office/powerpoint/2010/main" val="1647059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ared\Pictures\2015 Pictures\2015-09-30\20150930_515 a (small).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22987" y="0"/>
            <a:ext cx="7918580" cy="527954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69B27F87-4B44-40C6-AE1E-9CFECC15F2CC}"/>
              </a:ext>
            </a:extLst>
          </p:cNvPr>
          <p:cNvSpPr>
            <a:spLocks noGrp="1"/>
          </p:cNvSpPr>
          <p:nvPr>
            <p:ph type="title"/>
          </p:nvPr>
        </p:nvSpPr>
        <p:spPr>
          <a:xfrm>
            <a:off x="217714" y="5378483"/>
            <a:ext cx="8394441" cy="1152946"/>
          </a:xfrm>
        </p:spPr>
        <p:txBody>
          <a:bodyPr>
            <a:normAutofit/>
          </a:bodyPr>
          <a:lstStyle/>
          <a:p>
            <a:r>
              <a:rPr lang="en-US" sz="3200" dirty="0">
                <a:solidFill>
                  <a:schemeClr val="bg1"/>
                </a:solidFill>
              </a:rPr>
              <a:t>Mentions Hezekiah</a:t>
            </a:r>
            <a:br>
              <a:rPr lang="en-US" sz="3200" dirty="0">
                <a:solidFill>
                  <a:schemeClr val="bg1"/>
                </a:solidFill>
              </a:rPr>
            </a:br>
            <a:r>
              <a:rPr lang="en-US" sz="3200" dirty="0">
                <a:solidFill>
                  <a:schemeClr val="bg1"/>
                </a:solidFill>
              </a:rPr>
              <a:t>(II Kings 18:13) </a:t>
            </a:r>
          </a:p>
        </p:txBody>
      </p:sp>
    </p:spTree>
    <p:extLst>
      <p:ext uri="{BB962C8B-B14F-4D97-AF65-F5344CB8AC3E}">
        <p14:creationId xmlns:p14="http://schemas.microsoft.com/office/powerpoint/2010/main" val="1896955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4572000" cy="6858000"/>
          </a:xfrm>
        </p:spPr>
      </p:pic>
      <p:sp>
        <p:nvSpPr>
          <p:cNvPr id="3" name="Content Placeholder 2">
            <a:extLst>
              <a:ext uri="{FF2B5EF4-FFF2-40B4-BE49-F238E27FC236}">
                <a16:creationId xmlns:a16="http://schemas.microsoft.com/office/drawing/2014/main" id="{A8124E1A-AFF1-4662-9EC2-640BA02FD524}"/>
              </a:ext>
            </a:extLst>
          </p:cNvPr>
          <p:cNvSpPr txBox="1">
            <a:spLocks/>
          </p:cNvSpPr>
          <p:nvPr/>
        </p:nvSpPr>
        <p:spPr>
          <a:xfrm>
            <a:off x="4572000" y="195943"/>
            <a:ext cx="5187820"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en-US" sz="1800" dirty="0">
              <a:solidFill>
                <a:schemeClr val="bg1"/>
              </a:solidFill>
            </a:endParaRPr>
          </a:p>
          <a:p>
            <a:pPr marL="0" indent="0" algn="ctr">
              <a:buFont typeface="Arial" panose="020B0604020202020204" pitchFamily="34" charset="0"/>
              <a:buNone/>
            </a:pPr>
            <a:r>
              <a:rPr lang="en-US" sz="2000" dirty="0">
                <a:solidFill>
                  <a:schemeClr val="bg1"/>
                </a:solidFill>
              </a:rPr>
              <a:t>TAYLOR PRISM</a:t>
            </a:r>
          </a:p>
          <a:p>
            <a:pPr marL="0" indent="0" algn="ctr">
              <a:buFont typeface="Arial" panose="020B0604020202020204" pitchFamily="34" charset="0"/>
              <a:buNone/>
            </a:pPr>
            <a:endParaRPr lang="en-US" sz="1200" dirty="0">
              <a:solidFill>
                <a:schemeClr val="bg1"/>
              </a:solidFill>
            </a:endParaRPr>
          </a:p>
          <a:p>
            <a:r>
              <a:rPr lang="en-US" sz="2800" dirty="0">
                <a:solidFill>
                  <a:schemeClr val="bg1"/>
                </a:solidFill>
              </a:rPr>
              <a:t>Mentions </a:t>
            </a:r>
            <a:r>
              <a:rPr lang="en-US" sz="2800" dirty="0" err="1">
                <a:solidFill>
                  <a:schemeClr val="bg1"/>
                </a:solidFill>
              </a:rPr>
              <a:t>Merodach-Baladan</a:t>
            </a:r>
            <a:r>
              <a:rPr lang="en-US" sz="2800" dirty="0">
                <a:solidFill>
                  <a:schemeClr val="bg1"/>
                </a:solidFill>
              </a:rPr>
              <a:t>, king of Babylon (Is. 39:1) </a:t>
            </a:r>
          </a:p>
          <a:p>
            <a:r>
              <a:rPr lang="en-US" sz="2800" dirty="0">
                <a:solidFill>
                  <a:schemeClr val="bg1"/>
                </a:solidFill>
              </a:rPr>
              <a:t>Mentions Hezekiah </a:t>
            </a:r>
          </a:p>
          <a:p>
            <a:r>
              <a:rPr lang="en-US" sz="2800" dirty="0">
                <a:solidFill>
                  <a:schemeClr val="bg1"/>
                </a:solidFill>
              </a:rPr>
              <a:t>Mentions Sennacherib (II Kings 18:14-16)</a:t>
            </a:r>
          </a:p>
        </p:txBody>
      </p:sp>
    </p:spTree>
    <p:extLst>
      <p:ext uri="{BB962C8B-B14F-4D97-AF65-F5344CB8AC3E}">
        <p14:creationId xmlns:p14="http://schemas.microsoft.com/office/powerpoint/2010/main" val="111834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334" y="144008"/>
            <a:ext cx="8767666" cy="1908725"/>
          </a:xfrm>
        </p:spPr>
        <p:txBody>
          <a:bodyPr>
            <a:normAutofit/>
          </a:bodyPr>
          <a:lstStyle/>
          <a:p>
            <a:r>
              <a:rPr lang="en-US" sz="3800" dirty="0">
                <a:solidFill>
                  <a:schemeClr val="bg1"/>
                </a:solidFill>
                <a:latin typeface="Arial" panose="020B0604020202020204" pitchFamily="34" charset="0"/>
                <a:cs typeface="Arial" panose="020B0604020202020204" pitchFamily="34" charset="0"/>
              </a:rPr>
              <a:t>If Hezekiah and Sennacherib are real…</a:t>
            </a:r>
            <a:br>
              <a:rPr lang="en-US" sz="3800" dirty="0">
                <a:solidFill>
                  <a:schemeClr val="bg1"/>
                </a:solidFill>
                <a:latin typeface="Arial" panose="020B0604020202020204" pitchFamily="34" charset="0"/>
                <a:cs typeface="Arial" panose="020B0604020202020204" pitchFamily="34" charset="0"/>
              </a:rPr>
            </a:br>
            <a:r>
              <a:rPr lang="en-US" sz="3800" dirty="0">
                <a:solidFill>
                  <a:schemeClr val="bg1"/>
                </a:solidFill>
                <a:latin typeface="Arial" panose="020B0604020202020204" pitchFamily="34" charset="0"/>
                <a:cs typeface="Arial" panose="020B0604020202020204" pitchFamily="34" charset="0"/>
              </a:rPr>
              <a:t>then what about Isaiah?</a:t>
            </a:r>
          </a:p>
        </p:txBody>
      </p:sp>
      <p:sp>
        <p:nvSpPr>
          <p:cNvPr id="3" name="Content Placeholder 2"/>
          <p:cNvSpPr>
            <a:spLocks noGrp="1"/>
          </p:cNvSpPr>
          <p:nvPr>
            <p:ph idx="1"/>
          </p:nvPr>
        </p:nvSpPr>
        <p:spPr>
          <a:xfrm>
            <a:off x="376334" y="2453951"/>
            <a:ext cx="8767666" cy="3672213"/>
          </a:xfrm>
        </p:spPr>
        <p:txBody>
          <a:bodyPr>
            <a:normAutofit/>
          </a:bodyPr>
          <a:lstStyle/>
          <a:p>
            <a:pPr marL="0" indent="0">
              <a:buNone/>
            </a:pPr>
            <a:r>
              <a:rPr lang="en-US" dirty="0">
                <a:solidFill>
                  <a:schemeClr val="bg1"/>
                </a:solidFill>
                <a:latin typeface="Arial" panose="020B0604020202020204" pitchFamily="34" charset="0"/>
                <a:cs typeface="Arial" panose="020B0604020202020204" pitchFamily="34" charset="0"/>
              </a:rPr>
              <a:t>Then Isaiah the son of </a:t>
            </a:r>
            <a:r>
              <a:rPr lang="en-US" dirty="0" err="1">
                <a:solidFill>
                  <a:schemeClr val="bg1"/>
                </a:solidFill>
                <a:latin typeface="Arial" panose="020B0604020202020204" pitchFamily="34" charset="0"/>
                <a:cs typeface="Arial" panose="020B0604020202020204" pitchFamily="34" charset="0"/>
              </a:rPr>
              <a:t>Amoz</a:t>
            </a:r>
            <a:r>
              <a:rPr lang="en-US" dirty="0">
                <a:solidFill>
                  <a:schemeClr val="bg1"/>
                </a:solidFill>
                <a:latin typeface="Arial" panose="020B0604020202020204" pitchFamily="34" charset="0"/>
                <a:cs typeface="Arial" panose="020B0604020202020204" pitchFamily="34" charset="0"/>
              </a:rPr>
              <a:t> sent to Hezekiah saying, “Thus says the LORD, the God of Israel, ‘Because you have prayed to Me about Sennacherib king of Assyria, I have heard you.’</a:t>
            </a:r>
          </a:p>
          <a:p>
            <a:pPr marL="0" indent="0">
              <a:buNone/>
            </a:pPr>
            <a:endParaRPr lang="en-US" dirty="0">
              <a:solidFill>
                <a:schemeClr val="bg1"/>
              </a:solidFill>
              <a:latin typeface="Arial" panose="020B0604020202020204" pitchFamily="34" charset="0"/>
              <a:cs typeface="Arial" panose="020B0604020202020204" pitchFamily="34" charset="0"/>
            </a:endParaRPr>
          </a:p>
          <a:p>
            <a:pPr marL="0" indent="0">
              <a:buNone/>
            </a:pPr>
            <a:r>
              <a:rPr lang="en-US" dirty="0">
                <a:solidFill>
                  <a:schemeClr val="bg1"/>
                </a:solidFill>
                <a:latin typeface="Arial" panose="020B0604020202020204" pitchFamily="34" charset="0"/>
                <a:cs typeface="Arial" panose="020B0604020202020204" pitchFamily="34" charset="0"/>
              </a:rPr>
              <a:t>II Kings 19:20</a:t>
            </a:r>
          </a:p>
        </p:txBody>
      </p:sp>
    </p:spTree>
    <p:extLst>
      <p:ext uri="{BB962C8B-B14F-4D97-AF65-F5344CB8AC3E}">
        <p14:creationId xmlns:p14="http://schemas.microsoft.com/office/powerpoint/2010/main" val="476478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red\Pictures\2015 Pictures\2015-09-30\20150930_818 a.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67004"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72104" y="676469"/>
            <a:ext cx="3733800" cy="369332"/>
          </a:xfrm>
          <a:prstGeom prst="rect">
            <a:avLst/>
          </a:prstGeom>
          <a:solidFill>
            <a:schemeClr val="bg1"/>
          </a:solidFill>
        </p:spPr>
        <p:txBody>
          <a:bodyPr wrap="square" rtlCol="0">
            <a:spAutoFit/>
          </a:bodyPr>
          <a:lstStyle/>
          <a:p>
            <a:pPr algn="ctr"/>
            <a:r>
              <a:rPr lang="en-US" dirty="0">
                <a:solidFill>
                  <a:prstClr val="black"/>
                </a:solidFill>
                <a:latin typeface="Arial Black"/>
              </a:rPr>
              <a:t>THE CYRUS CYLINDER</a:t>
            </a:r>
          </a:p>
        </p:txBody>
      </p:sp>
      <p:sp>
        <p:nvSpPr>
          <p:cNvPr id="4" name="TextBox 3"/>
          <p:cNvSpPr txBox="1"/>
          <p:nvPr/>
        </p:nvSpPr>
        <p:spPr>
          <a:xfrm>
            <a:off x="367004" y="5365102"/>
            <a:ext cx="9144000" cy="1111898"/>
          </a:xfrm>
          <a:prstGeom prst="rect">
            <a:avLst/>
          </a:prstGeom>
          <a:solidFill>
            <a:schemeClr val="bg1"/>
          </a:solidFill>
        </p:spPr>
        <p:txBody>
          <a:bodyPr wrap="square" rtlCol="0">
            <a:spAutoFit/>
          </a:bodyPr>
          <a:lstStyle/>
          <a:p>
            <a:pPr algn="ctr"/>
            <a:r>
              <a:rPr lang="en-US" sz="2800" dirty="0">
                <a:solidFill>
                  <a:prstClr val="black"/>
                </a:solidFill>
                <a:latin typeface="Arial Black"/>
              </a:rPr>
              <a:t>Cyrus</a:t>
            </a:r>
            <a:r>
              <a:rPr lang="en-US" dirty="0">
                <a:solidFill>
                  <a:prstClr val="black"/>
                </a:solidFill>
                <a:latin typeface="Arial Black"/>
              </a:rPr>
              <a:t> </a:t>
            </a:r>
          </a:p>
          <a:p>
            <a:pPr algn="ctr"/>
            <a:r>
              <a:rPr lang="en-US" dirty="0">
                <a:solidFill>
                  <a:prstClr val="black"/>
                </a:solidFill>
                <a:latin typeface="Arial Black"/>
              </a:rPr>
              <a:t>Predicted by Isaiah (Is. 44:28)</a:t>
            </a:r>
          </a:p>
          <a:p>
            <a:pPr algn="ctr"/>
            <a:r>
              <a:rPr lang="en-US" dirty="0">
                <a:solidFill>
                  <a:prstClr val="black"/>
                </a:solidFill>
                <a:latin typeface="Arial Black"/>
              </a:rPr>
              <a:t>Named several times in the Bible (Dan. 6:28; etc.)  </a:t>
            </a:r>
          </a:p>
        </p:txBody>
      </p:sp>
    </p:spTree>
    <p:extLst>
      <p:ext uri="{BB962C8B-B14F-4D97-AF65-F5344CB8AC3E}">
        <p14:creationId xmlns:p14="http://schemas.microsoft.com/office/powerpoint/2010/main" val="1760397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ared\Pictures\2015 Pictures\2015-09-30\20150930_937 a.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912774" y="0"/>
            <a:ext cx="3937519" cy="59062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5C94382-EEF6-499D-9187-0D439DCB90AC}"/>
              </a:ext>
            </a:extLst>
          </p:cNvPr>
          <p:cNvSpPr txBox="1"/>
          <p:nvPr/>
        </p:nvSpPr>
        <p:spPr>
          <a:xfrm>
            <a:off x="578496" y="6064897"/>
            <a:ext cx="6606074" cy="461665"/>
          </a:xfrm>
          <a:prstGeom prst="rect">
            <a:avLst/>
          </a:prstGeom>
          <a:noFill/>
        </p:spPr>
        <p:txBody>
          <a:bodyPr wrap="square" rtlCol="0">
            <a:spAutoFit/>
          </a:bodyPr>
          <a:lstStyle/>
          <a:p>
            <a:pPr algn="ctr"/>
            <a:r>
              <a:rPr lang="en-US" sz="2400" dirty="0" err="1">
                <a:solidFill>
                  <a:schemeClr val="bg1"/>
                </a:solidFill>
              </a:rPr>
              <a:t>Asherbanipal</a:t>
            </a:r>
            <a:r>
              <a:rPr lang="en-US" sz="2400" dirty="0">
                <a:solidFill>
                  <a:schemeClr val="bg1"/>
                </a:solidFill>
              </a:rPr>
              <a:t> / </a:t>
            </a:r>
            <a:r>
              <a:rPr lang="en-US" sz="2400" dirty="0" err="1">
                <a:solidFill>
                  <a:schemeClr val="bg1"/>
                </a:solidFill>
              </a:rPr>
              <a:t>Osnapper</a:t>
            </a:r>
            <a:r>
              <a:rPr lang="en-US" sz="2400" dirty="0">
                <a:solidFill>
                  <a:schemeClr val="bg1"/>
                </a:solidFill>
              </a:rPr>
              <a:t> (Ezra 4:10)</a:t>
            </a:r>
          </a:p>
        </p:txBody>
      </p:sp>
    </p:spTree>
    <p:extLst>
      <p:ext uri="{BB962C8B-B14F-4D97-AF65-F5344CB8AC3E}">
        <p14:creationId xmlns:p14="http://schemas.microsoft.com/office/powerpoint/2010/main" val="2010836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ared\Pictures\2015 Pictures\2015-09-30\20150930_892 a nebo-sarsekim.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19907"/>
            <a:ext cx="9144000" cy="57712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5791200"/>
            <a:ext cx="9144000" cy="830997"/>
          </a:xfrm>
          <a:prstGeom prst="rect">
            <a:avLst/>
          </a:prstGeom>
          <a:solidFill>
            <a:schemeClr val="bg1"/>
          </a:solidFill>
        </p:spPr>
        <p:txBody>
          <a:bodyPr wrap="square" rtlCol="0">
            <a:spAutoFit/>
          </a:bodyPr>
          <a:lstStyle/>
          <a:p>
            <a:pPr algn="ctr"/>
            <a:r>
              <a:rPr lang="en-US" sz="2400" dirty="0">
                <a:solidFill>
                  <a:prstClr val="black"/>
                </a:solidFill>
                <a:latin typeface="Arial Black"/>
              </a:rPr>
              <a:t>Mentions Nebuchadnezzar’s officer, </a:t>
            </a:r>
            <a:r>
              <a:rPr lang="en-US" sz="2400" dirty="0" err="1">
                <a:solidFill>
                  <a:prstClr val="black"/>
                </a:solidFill>
                <a:latin typeface="Arial Black"/>
              </a:rPr>
              <a:t>Nabu-sar-sekim</a:t>
            </a:r>
            <a:r>
              <a:rPr lang="en-US" sz="2400" dirty="0">
                <a:solidFill>
                  <a:prstClr val="black"/>
                </a:solidFill>
                <a:latin typeface="Arial Black"/>
              </a:rPr>
              <a:t>.</a:t>
            </a:r>
          </a:p>
          <a:p>
            <a:pPr algn="ctr"/>
            <a:r>
              <a:rPr lang="en-US" sz="2400" dirty="0">
                <a:solidFill>
                  <a:prstClr val="black"/>
                </a:solidFill>
                <a:latin typeface="Arial Black"/>
              </a:rPr>
              <a:t>Jeremiah 39:3</a:t>
            </a:r>
          </a:p>
        </p:txBody>
      </p:sp>
    </p:spTree>
    <p:extLst>
      <p:ext uri="{BB962C8B-B14F-4D97-AF65-F5344CB8AC3E}">
        <p14:creationId xmlns:p14="http://schemas.microsoft.com/office/powerpoint/2010/main" val="485934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ared\Pictures\2015 Pictures\2015-09-30\20150930_889 a.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05126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30898" y="399661"/>
            <a:ext cx="7924800" cy="381000"/>
          </a:xfrm>
          <a:prstGeom prst="rect">
            <a:avLst/>
          </a:prstGeom>
          <a:solidFill>
            <a:schemeClr val="bg1"/>
          </a:solidFill>
        </p:spPr>
        <p:txBody>
          <a:bodyPr wrap="square" rtlCol="0">
            <a:spAutoFit/>
          </a:bodyPr>
          <a:lstStyle/>
          <a:p>
            <a:pPr algn="ctr"/>
            <a:r>
              <a:rPr lang="en-US" dirty="0">
                <a:solidFill>
                  <a:prstClr val="black"/>
                </a:solidFill>
                <a:latin typeface="Arial Black"/>
              </a:rPr>
              <a:t>Prayer of the imprisoned son of Nebuchadnezzar.</a:t>
            </a:r>
          </a:p>
        </p:txBody>
      </p:sp>
      <p:sp>
        <p:nvSpPr>
          <p:cNvPr id="3" name="TextBox 2"/>
          <p:cNvSpPr txBox="1"/>
          <p:nvPr/>
        </p:nvSpPr>
        <p:spPr>
          <a:xfrm>
            <a:off x="0" y="5335555"/>
            <a:ext cx="9051266" cy="461665"/>
          </a:xfrm>
          <a:prstGeom prst="rect">
            <a:avLst/>
          </a:prstGeom>
          <a:solidFill>
            <a:schemeClr val="bg1"/>
          </a:solidFill>
        </p:spPr>
        <p:txBody>
          <a:bodyPr wrap="square" rtlCol="0">
            <a:spAutoFit/>
          </a:bodyPr>
          <a:lstStyle/>
          <a:p>
            <a:pPr algn="ctr"/>
            <a:r>
              <a:rPr lang="en-US" sz="2400" dirty="0" err="1">
                <a:solidFill>
                  <a:prstClr val="black"/>
                </a:solidFill>
                <a:latin typeface="Arial Black"/>
              </a:rPr>
              <a:t>Amel-Markuk</a:t>
            </a:r>
            <a:r>
              <a:rPr lang="en-US" sz="2400" dirty="0">
                <a:solidFill>
                  <a:prstClr val="black"/>
                </a:solidFill>
                <a:latin typeface="Arial Black"/>
              </a:rPr>
              <a:t> / Evil </a:t>
            </a:r>
            <a:r>
              <a:rPr lang="en-US" sz="2400" dirty="0" err="1">
                <a:solidFill>
                  <a:prstClr val="black"/>
                </a:solidFill>
                <a:latin typeface="Arial Black"/>
              </a:rPr>
              <a:t>Mordach</a:t>
            </a:r>
            <a:r>
              <a:rPr lang="en-US" sz="2400" dirty="0">
                <a:solidFill>
                  <a:prstClr val="black"/>
                </a:solidFill>
                <a:latin typeface="Arial Black"/>
              </a:rPr>
              <a:t> (II Kings 25:27)</a:t>
            </a:r>
          </a:p>
        </p:txBody>
      </p:sp>
    </p:spTree>
    <p:extLst>
      <p:ext uri="{BB962C8B-B14F-4D97-AF65-F5344CB8AC3E}">
        <p14:creationId xmlns:p14="http://schemas.microsoft.com/office/powerpoint/2010/main" val="2379206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red\Pictures\2015 Pictures\2015-09-30\20150930_882 a (Nabonidus and Belshazzar).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7712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47700" y="0"/>
            <a:ext cx="7848600" cy="646331"/>
          </a:xfrm>
          <a:prstGeom prst="rect">
            <a:avLst/>
          </a:prstGeom>
          <a:solidFill>
            <a:schemeClr val="bg1"/>
          </a:solidFill>
        </p:spPr>
        <p:txBody>
          <a:bodyPr wrap="square" rtlCol="0">
            <a:spAutoFit/>
          </a:bodyPr>
          <a:lstStyle/>
          <a:p>
            <a:pPr algn="ctr"/>
            <a:r>
              <a:rPr lang="en-US" sz="3600" dirty="0">
                <a:solidFill>
                  <a:prstClr val="black"/>
                </a:solidFill>
                <a:latin typeface="Arial Black"/>
              </a:rPr>
              <a:t>THE NABONIDUS CYLINDER</a:t>
            </a:r>
          </a:p>
        </p:txBody>
      </p:sp>
      <p:sp>
        <p:nvSpPr>
          <p:cNvPr id="3" name="TextBox 2">
            <a:extLst>
              <a:ext uri="{FF2B5EF4-FFF2-40B4-BE49-F238E27FC236}">
                <a16:creationId xmlns:a16="http://schemas.microsoft.com/office/drawing/2014/main" id="{D69DF2AD-1B69-468F-B137-EAC0BC8936A6}"/>
              </a:ext>
            </a:extLst>
          </p:cNvPr>
          <p:cNvSpPr txBox="1"/>
          <p:nvPr/>
        </p:nvSpPr>
        <p:spPr>
          <a:xfrm>
            <a:off x="0" y="5771293"/>
            <a:ext cx="9144000" cy="646331"/>
          </a:xfrm>
          <a:prstGeom prst="rect">
            <a:avLst/>
          </a:prstGeom>
          <a:solidFill>
            <a:schemeClr val="bg1"/>
          </a:solidFill>
        </p:spPr>
        <p:txBody>
          <a:bodyPr wrap="square" rtlCol="0">
            <a:spAutoFit/>
          </a:bodyPr>
          <a:lstStyle/>
          <a:p>
            <a:pPr algn="ctr"/>
            <a:r>
              <a:rPr lang="en-US" sz="3600" dirty="0"/>
              <a:t>Belshazzar (Dan. 5:1)</a:t>
            </a:r>
          </a:p>
        </p:txBody>
      </p:sp>
    </p:spTree>
    <p:extLst>
      <p:ext uri="{BB962C8B-B14F-4D97-AF65-F5344CB8AC3E}">
        <p14:creationId xmlns:p14="http://schemas.microsoft.com/office/powerpoint/2010/main" val="2492919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8C053-B171-48A4-959E-60D5CE29F293}"/>
              </a:ext>
            </a:extLst>
          </p:cNvPr>
          <p:cNvSpPr>
            <a:spLocks noGrp="1"/>
          </p:cNvSpPr>
          <p:nvPr>
            <p:ph type="ctrTitle"/>
          </p:nvPr>
        </p:nvSpPr>
        <p:spPr>
          <a:xfrm>
            <a:off x="214604" y="2693987"/>
            <a:ext cx="10363200" cy="1470025"/>
          </a:xfrm>
        </p:spPr>
        <p:txBody>
          <a:bodyPr/>
          <a:lstStyle/>
          <a:p>
            <a:r>
              <a:rPr lang="en-US" dirty="0">
                <a:solidFill>
                  <a:schemeClr val="bg1"/>
                </a:solidFill>
              </a:rPr>
              <a:t>IS THE BIBLICAL WITNESS WORTH BELIEVING?</a:t>
            </a:r>
          </a:p>
        </p:txBody>
      </p:sp>
    </p:spTree>
    <p:extLst>
      <p:ext uri="{BB962C8B-B14F-4D97-AF65-F5344CB8AC3E}">
        <p14:creationId xmlns:p14="http://schemas.microsoft.com/office/powerpoint/2010/main" val="1357475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red\Pictures\2015 Pictures\2015-09-30\20150930_1065 a Ceasar Augustus.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221604" y="0"/>
            <a:ext cx="548159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5715000"/>
            <a:ext cx="8153399" cy="923330"/>
          </a:xfrm>
          <a:prstGeom prst="rect">
            <a:avLst/>
          </a:prstGeom>
          <a:solidFill>
            <a:schemeClr val="bg1"/>
          </a:solidFill>
        </p:spPr>
        <p:txBody>
          <a:bodyPr wrap="square" rtlCol="0">
            <a:spAutoFit/>
          </a:bodyPr>
          <a:lstStyle/>
          <a:p>
            <a:pPr algn="ctr"/>
            <a:r>
              <a:rPr lang="en-US" dirty="0"/>
              <a:t>“Now in those days a decree went out from Caesar Augustus, that a census be taken of all the inhabited earth.” </a:t>
            </a:r>
          </a:p>
          <a:p>
            <a:pPr algn="ctr"/>
            <a:r>
              <a:rPr lang="en-US" dirty="0"/>
              <a:t>Lk. 2:1</a:t>
            </a:r>
          </a:p>
        </p:txBody>
      </p:sp>
    </p:spTree>
    <p:extLst>
      <p:ext uri="{BB962C8B-B14F-4D97-AF65-F5344CB8AC3E}">
        <p14:creationId xmlns:p14="http://schemas.microsoft.com/office/powerpoint/2010/main" val="2265150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red\Pictures\2015 Pictures\2015-09-30\20150930_1076 a Tiberius.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82258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2380" y="4724400"/>
            <a:ext cx="7924800" cy="1754326"/>
          </a:xfrm>
          <a:prstGeom prst="rect">
            <a:avLst/>
          </a:prstGeom>
          <a:solidFill>
            <a:schemeClr val="bg1"/>
          </a:solidFill>
        </p:spPr>
        <p:txBody>
          <a:bodyPr wrap="square" rtlCol="0">
            <a:spAutoFit/>
          </a:bodyPr>
          <a:lstStyle/>
          <a:p>
            <a:pPr algn="ctr"/>
            <a:r>
              <a:rPr lang="en-US" dirty="0"/>
              <a:t>Now in the fifteenth year of the reign of Tiberius Caesar, when Pontius Pilate was governor of Judea, and Herod was tetrarch of Galilee, and his brother Philip was tetrarch of the region of Ituraea and </a:t>
            </a:r>
            <a:r>
              <a:rPr lang="en-US" dirty="0" err="1"/>
              <a:t>Trachonitis</a:t>
            </a:r>
            <a:r>
              <a:rPr lang="en-US" dirty="0"/>
              <a:t>, and </a:t>
            </a:r>
            <a:r>
              <a:rPr lang="en-US" dirty="0" err="1"/>
              <a:t>Lysanias</a:t>
            </a:r>
            <a:r>
              <a:rPr lang="en-US" dirty="0"/>
              <a:t> was tetrarch of Abilene, </a:t>
            </a:r>
          </a:p>
          <a:p>
            <a:pPr algn="ctr"/>
            <a:r>
              <a:rPr lang="en-US" dirty="0"/>
              <a:t>Luke 3:1</a:t>
            </a:r>
          </a:p>
        </p:txBody>
      </p:sp>
    </p:spTree>
    <p:extLst>
      <p:ext uri="{BB962C8B-B14F-4D97-AF65-F5344CB8AC3E}">
        <p14:creationId xmlns:p14="http://schemas.microsoft.com/office/powerpoint/2010/main" val="2573163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red\Pictures\2015 Pictures\2015-09-30\20150930_1095 crop (Claudius and Herod Agrippa).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5077" y="75633"/>
            <a:ext cx="9144000" cy="62961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977" y="5571600"/>
            <a:ext cx="8458200" cy="800219"/>
          </a:xfrm>
          <a:prstGeom prst="rect">
            <a:avLst/>
          </a:prstGeom>
          <a:solidFill>
            <a:schemeClr val="bg1"/>
          </a:solidFill>
        </p:spPr>
        <p:txBody>
          <a:bodyPr wrap="square" rtlCol="0">
            <a:spAutoFit/>
          </a:bodyPr>
          <a:lstStyle/>
          <a:p>
            <a:r>
              <a:rPr lang="en-US" sz="2300" dirty="0"/>
              <a:t>Caesar Claudius (Acts 11:28; 18:2)</a:t>
            </a:r>
          </a:p>
          <a:p>
            <a:r>
              <a:rPr lang="en-US" sz="2300" dirty="0"/>
              <a:t>Herod Agrippa (Acts 12 – only referred to as Herod)</a:t>
            </a:r>
          </a:p>
        </p:txBody>
      </p:sp>
    </p:spTree>
    <p:extLst>
      <p:ext uri="{BB962C8B-B14F-4D97-AF65-F5344CB8AC3E}">
        <p14:creationId xmlns:p14="http://schemas.microsoft.com/office/powerpoint/2010/main" val="3629747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red\Pictures\2015 Pictures\2015-09-30\20150930_1096 Herod the great.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822298" cy="67632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76600" y="5315434"/>
            <a:ext cx="3657600" cy="954107"/>
          </a:xfrm>
          <a:prstGeom prst="rect">
            <a:avLst/>
          </a:prstGeom>
          <a:solidFill>
            <a:schemeClr val="bg1"/>
          </a:solidFill>
        </p:spPr>
        <p:txBody>
          <a:bodyPr wrap="square" rtlCol="0">
            <a:spAutoFit/>
          </a:bodyPr>
          <a:lstStyle/>
          <a:p>
            <a:pPr algn="ctr"/>
            <a:r>
              <a:rPr lang="en-US" sz="2800" dirty="0"/>
              <a:t>Herod the Great</a:t>
            </a:r>
          </a:p>
          <a:p>
            <a:pPr algn="ctr"/>
            <a:r>
              <a:rPr lang="en-US" sz="2800" dirty="0"/>
              <a:t>(Mt. 2:1; etc.)</a:t>
            </a:r>
          </a:p>
        </p:txBody>
      </p:sp>
    </p:spTree>
    <p:extLst>
      <p:ext uri="{BB962C8B-B14F-4D97-AF65-F5344CB8AC3E}">
        <p14:creationId xmlns:p14="http://schemas.microsoft.com/office/powerpoint/2010/main" val="4292741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ared\Pictures\2015 Pictures\2015-09-30\20150930_1096 Pontius Pilate.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10145852" cy="67488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88025" y="5224802"/>
            <a:ext cx="3581400" cy="954107"/>
          </a:xfrm>
          <a:prstGeom prst="rect">
            <a:avLst/>
          </a:prstGeom>
          <a:solidFill>
            <a:schemeClr val="bg1"/>
          </a:solidFill>
        </p:spPr>
        <p:txBody>
          <a:bodyPr wrap="square" rtlCol="0">
            <a:spAutoFit/>
          </a:bodyPr>
          <a:lstStyle/>
          <a:p>
            <a:pPr algn="ctr"/>
            <a:r>
              <a:rPr lang="en-US" sz="2800" dirty="0"/>
              <a:t>Pontius Pilate</a:t>
            </a:r>
          </a:p>
          <a:p>
            <a:pPr algn="ctr"/>
            <a:r>
              <a:rPr lang="en-US" sz="2800" dirty="0"/>
              <a:t>(Mt. 27:2; etc.)</a:t>
            </a:r>
          </a:p>
        </p:txBody>
      </p:sp>
    </p:spTree>
    <p:extLst>
      <p:ext uri="{BB962C8B-B14F-4D97-AF65-F5344CB8AC3E}">
        <p14:creationId xmlns:p14="http://schemas.microsoft.com/office/powerpoint/2010/main" val="31976623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red\Pictures\2015 Pictures\2015-09-30\20150930_1096 Philip the Tetrarch.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 y="0"/>
            <a:ext cx="940525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18084" y="5685401"/>
            <a:ext cx="6172200" cy="954107"/>
          </a:xfrm>
          <a:prstGeom prst="rect">
            <a:avLst/>
          </a:prstGeom>
          <a:solidFill>
            <a:schemeClr val="bg1"/>
          </a:solidFill>
        </p:spPr>
        <p:txBody>
          <a:bodyPr wrap="square" rtlCol="0">
            <a:spAutoFit/>
          </a:bodyPr>
          <a:lstStyle/>
          <a:p>
            <a:pPr algn="ctr"/>
            <a:r>
              <a:rPr lang="en-US" sz="2800" dirty="0"/>
              <a:t>Philip the Tetrarch </a:t>
            </a:r>
          </a:p>
          <a:p>
            <a:pPr algn="ctr"/>
            <a:r>
              <a:rPr lang="en-US" sz="2800" dirty="0"/>
              <a:t>(Mt. 14:3; Mk. 6:17; Lk. 3:1)</a:t>
            </a:r>
          </a:p>
        </p:txBody>
      </p:sp>
    </p:spTree>
    <p:extLst>
      <p:ext uri="{BB962C8B-B14F-4D97-AF65-F5344CB8AC3E}">
        <p14:creationId xmlns:p14="http://schemas.microsoft.com/office/powerpoint/2010/main" val="33445644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416D-3851-4C68-92E9-F82B1054D222}"/>
              </a:ext>
            </a:extLst>
          </p:cNvPr>
          <p:cNvSpPr>
            <a:spLocks noGrp="1"/>
          </p:cNvSpPr>
          <p:nvPr>
            <p:ph type="ctrTitle"/>
          </p:nvPr>
        </p:nvSpPr>
        <p:spPr>
          <a:xfrm>
            <a:off x="0" y="1041400"/>
            <a:ext cx="9144000" cy="2387600"/>
          </a:xfrm>
        </p:spPr>
        <p:txBody>
          <a:bodyPr/>
          <a:lstStyle/>
          <a:p>
            <a:r>
              <a:rPr lang="en-US" b="1" dirty="0">
                <a:solidFill>
                  <a:schemeClr val="bg1"/>
                </a:solidFill>
                <a:latin typeface="Arial Black" panose="020B0A04020102020204" pitchFamily="34" charset="0"/>
              </a:rPr>
              <a:t>REAL EVENTS</a:t>
            </a:r>
          </a:p>
        </p:txBody>
      </p:sp>
    </p:spTree>
    <p:extLst>
      <p:ext uri="{BB962C8B-B14F-4D97-AF65-F5344CB8AC3E}">
        <p14:creationId xmlns:p14="http://schemas.microsoft.com/office/powerpoint/2010/main" val="2600837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ared\Pictures\2015 Pictures\2015-09-30\20150930_502 a (small).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8107" y="0"/>
            <a:ext cx="8602823" cy="57352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6CBDDC1-51D5-4AEA-A9A1-07AB46708B9F}"/>
              </a:ext>
            </a:extLst>
          </p:cNvPr>
          <p:cNvSpPr txBox="1"/>
          <p:nvPr/>
        </p:nvSpPr>
        <p:spPr>
          <a:xfrm>
            <a:off x="363894" y="5735216"/>
            <a:ext cx="8602824" cy="923330"/>
          </a:xfrm>
          <a:prstGeom prst="rect">
            <a:avLst/>
          </a:prstGeom>
          <a:noFill/>
        </p:spPr>
        <p:txBody>
          <a:bodyPr wrap="square" rtlCol="0">
            <a:spAutoFit/>
          </a:bodyPr>
          <a:lstStyle/>
          <a:p>
            <a:pPr algn="ctr"/>
            <a:r>
              <a:rPr lang="en-US" dirty="0">
                <a:solidFill>
                  <a:schemeClr val="bg1"/>
                </a:solidFill>
              </a:rPr>
              <a:t>Sargon conquers Samaria and replaces the inhabitants with foreigners.  The Bible also records the king of Assyria doing this (II Kings 17:24 ).</a:t>
            </a:r>
          </a:p>
        </p:txBody>
      </p:sp>
    </p:spTree>
    <p:extLst>
      <p:ext uri="{BB962C8B-B14F-4D97-AF65-F5344CB8AC3E}">
        <p14:creationId xmlns:p14="http://schemas.microsoft.com/office/powerpoint/2010/main" val="35528045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096000"/>
          </a:xfrm>
        </p:spPr>
      </p:pic>
      <p:sp>
        <p:nvSpPr>
          <p:cNvPr id="3" name="TextBox 2">
            <a:extLst>
              <a:ext uri="{FF2B5EF4-FFF2-40B4-BE49-F238E27FC236}">
                <a16:creationId xmlns:a16="http://schemas.microsoft.com/office/drawing/2014/main" id="{A1A6CBDC-1ACC-4BE3-B1EA-358154AA896E}"/>
              </a:ext>
            </a:extLst>
          </p:cNvPr>
          <p:cNvSpPr txBox="1"/>
          <p:nvPr/>
        </p:nvSpPr>
        <p:spPr>
          <a:xfrm>
            <a:off x="-1" y="6096000"/>
            <a:ext cx="9143999" cy="461665"/>
          </a:xfrm>
          <a:prstGeom prst="rect">
            <a:avLst/>
          </a:prstGeom>
          <a:noFill/>
        </p:spPr>
        <p:txBody>
          <a:bodyPr wrap="square" rtlCol="0">
            <a:spAutoFit/>
          </a:bodyPr>
          <a:lstStyle/>
          <a:p>
            <a:pPr algn="ctr"/>
            <a:r>
              <a:rPr lang="en-US" sz="2400" dirty="0">
                <a:solidFill>
                  <a:schemeClr val="bg1"/>
                </a:solidFill>
              </a:rPr>
              <a:t>Sennacherib lays siege to Lachish (II Chron. 32:9)</a:t>
            </a:r>
          </a:p>
        </p:txBody>
      </p:sp>
    </p:spTree>
    <p:extLst>
      <p:ext uri="{BB962C8B-B14F-4D97-AF65-F5344CB8AC3E}">
        <p14:creationId xmlns:p14="http://schemas.microsoft.com/office/powerpoint/2010/main" val="3587071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4572000" cy="6858000"/>
          </a:xfrm>
        </p:spPr>
      </p:pic>
      <p:sp>
        <p:nvSpPr>
          <p:cNvPr id="3" name="Content Placeholder 2">
            <a:extLst>
              <a:ext uri="{FF2B5EF4-FFF2-40B4-BE49-F238E27FC236}">
                <a16:creationId xmlns:a16="http://schemas.microsoft.com/office/drawing/2014/main" id="{A8124E1A-AFF1-4662-9EC2-640BA02FD524}"/>
              </a:ext>
            </a:extLst>
          </p:cNvPr>
          <p:cNvSpPr txBox="1">
            <a:spLocks/>
          </p:cNvSpPr>
          <p:nvPr/>
        </p:nvSpPr>
        <p:spPr>
          <a:xfrm>
            <a:off x="4572000" y="195943"/>
            <a:ext cx="4637314" cy="685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en-US" sz="1800" dirty="0">
              <a:solidFill>
                <a:schemeClr val="bg1"/>
              </a:solidFill>
            </a:endParaRPr>
          </a:p>
          <a:p>
            <a:pPr marL="0" indent="0" algn="ctr">
              <a:buFont typeface="Arial" panose="020B0604020202020204" pitchFamily="34" charset="0"/>
              <a:buNone/>
            </a:pPr>
            <a:r>
              <a:rPr lang="en-US" sz="2000" dirty="0">
                <a:solidFill>
                  <a:schemeClr val="bg1"/>
                </a:solidFill>
              </a:rPr>
              <a:t>TAYLOR PRISM</a:t>
            </a:r>
          </a:p>
          <a:p>
            <a:pPr marL="0" indent="0" algn="ctr">
              <a:buFont typeface="Arial" panose="020B0604020202020204" pitchFamily="34" charset="0"/>
              <a:buNone/>
            </a:pPr>
            <a:endParaRPr lang="en-US" sz="1200" dirty="0">
              <a:solidFill>
                <a:schemeClr val="bg1"/>
              </a:solidFill>
            </a:endParaRPr>
          </a:p>
          <a:p>
            <a:r>
              <a:rPr lang="en-US" sz="2000" dirty="0">
                <a:solidFill>
                  <a:schemeClr val="bg1"/>
                </a:solidFill>
              </a:rPr>
              <a:t>Describes how Sennacherib laid siege to Jerusalem, “like a bird in a cage” </a:t>
            </a:r>
          </a:p>
          <a:p>
            <a:r>
              <a:rPr lang="en-US" sz="2000" dirty="0">
                <a:solidFill>
                  <a:schemeClr val="bg1"/>
                </a:solidFill>
              </a:rPr>
              <a:t>This is also recorded in II Kings 18-19</a:t>
            </a:r>
          </a:p>
        </p:txBody>
      </p:sp>
    </p:spTree>
    <p:extLst>
      <p:ext uri="{BB962C8B-B14F-4D97-AF65-F5344CB8AC3E}">
        <p14:creationId xmlns:p14="http://schemas.microsoft.com/office/powerpoint/2010/main" val="2459462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416D-3851-4C68-92E9-F82B1054D222}"/>
              </a:ext>
            </a:extLst>
          </p:cNvPr>
          <p:cNvSpPr>
            <a:spLocks noGrp="1"/>
          </p:cNvSpPr>
          <p:nvPr>
            <p:ph type="ctrTitle"/>
          </p:nvPr>
        </p:nvSpPr>
        <p:spPr>
          <a:xfrm>
            <a:off x="0" y="1041400"/>
            <a:ext cx="9144000" cy="2387600"/>
          </a:xfrm>
        </p:spPr>
        <p:txBody>
          <a:bodyPr/>
          <a:lstStyle/>
          <a:p>
            <a:r>
              <a:rPr lang="en-US" b="1" dirty="0">
                <a:solidFill>
                  <a:schemeClr val="bg1"/>
                </a:solidFill>
                <a:latin typeface="Arial Black" panose="020B0A04020102020204" pitchFamily="34" charset="0"/>
              </a:rPr>
              <a:t>REAL PEOPLE</a:t>
            </a:r>
          </a:p>
        </p:txBody>
      </p:sp>
    </p:spTree>
    <p:extLst>
      <p:ext uri="{BB962C8B-B14F-4D97-AF65-F5344CB8AC3E}">
        <p14:creationId xmlns:p14="http://schemas.microsoft.com/office/powerpoint/2010/main" val="3458745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ared\Pictures\2015 Pictures\2015-09-30\20150930_515 a (small).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22987" y="0"/>
            <a:ext cx="7918580" cy="527954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69B27F87-4B44-40C6-AE1E-9CFECC15F2CC}"/>
              </a:ext>
            </a:extLst>
          </p:cNvPr>
          <p:cNvSpPr>
            <a:spLocks noGrp="1"/>
          </p:cNvSpPr>
          <p:nvPr>
            <p:ph type="title"/>
          </p:nvPr>
        </p:nvSpPr>
        <p:spPr>
          <a:xfrm>
            <a:off x="217714" y="5378483"/>
            <a:ext cx="8394441" cy="1152946"/>
          </a:xfrm>
        </p:spPr>
        <p:txBody>
          <a:bodyPr>
            <a:normAutofit fontScale="90000"/>
          </a:bodyPr>
          <a:lstStyle/>
          <a:p>
            <a:r>
              <a:rPr lang="en-US" dirty="0">
                <a:solidFill>
                  <a:schemeClr val="bg1"/>
                </a:solidFill>
              </a:rPr>
              <a:t>Hezekiah pays tribute </a:t>
            </a:r>
            <a:br>
              <a:rPr lang="en-US" dirty="0">
                <a:solidFill>
                  <a:schemeClr val="bg1"/>
                </a:solidFill>
              </a:rPr>
            </a:br>
            <a:r>
              <a:rPr lang="en-US" dirty="0">
                <a:solidFill>
                  <a:schemeClr val="bg1"/>
                </a:solidFill>
              </a:rPr>
              <a:t>(II Kings 18:13-16)</a:t>
            </a:r>
          </a:p>
        </p:txBody>
      </p:sp>
    </p:spTree>
    <p:extLst>
      <p:ext uri="{BB962C8B-B14F-4D97-AF65-F5344CB8AC3E}">
        <p14:creationId xmlns:p14="http://schemas.microsoft.com/office/powerpoint/2010/main" val="2376860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ared\Pictures\Bible in British Museum\DSC02259 a (small).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74645"/>
            <a:ext cx="455710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33257" y="501464"/>
            <a:ext cx="4557107" cy="1754326"/>
          </a:xfrm>
          <a:prstGeom prst="rect">
            <a:avLst/>
          </a:prstGeom>
          <a:noFill/>
        </p:spPr>
        <p:txBody>
          <a:bodyPr wrap="square" rtlCol="0">
            <a:spAutoFit/>
          </a:bodyPr>
          <a:lstStyle/>
          <a:p>
            <a:pPr algn="ctr"/>
            <a:r>
              <a:rPr lang="en-US" dirty="0">
                <a:solidFill>
                  <a:prstClr val="white"/>
                </a:solidFill>
                <a:latin typeface="Arial Black"/>
              </a:rPr>
              <a:t>From the Palace of Esarhaddon</a:t>
            </a:r>
          </a:p>
          <a:p>
            <a:pPr algn="ctr"/>
            <a:endParaRPr lang="en-US" dirty="0">
              <a:solidFill>
                <a:prstClr val="white"/>
              </a:solidFill>
              <a:latin typeface="Arial Black"/>
            </a:endParaRPr>
          </a:p>
          <a:p>
            <a:pPr algn="ctr"/>
            <a:r>
              <a:rPr lang="en-US" dirty="0">
                <a:solidFill>
                  <a:prstClr val="white"/>
                </a:solidFill>
                <a:latin typeface="Arial Black"/>
              </a:rPr>
              <a:t>He tells how Sennacherib was killed while worshiping</a:t>
            </a:r>
          </a:p>
          <a:p>
            <a:pPr algn="ctr"/>
            <a:endParaRPr lang="en-US" dirty="0">
              <a:solidFill>
                <a:prstClr val="white"/>
              </a:solidFill>
              <a:latin typeface="Arial Black"/>
            </a:endParaRPr>
          </a:p>
          <a:p>
            <a:pPr algn="ctr"/>
            <a:r>
              <a:rPr lang="en-US" dirty="0">
                <a:solidFill>
                  <a:prstClr val="white"/>
                </a:solidFill>
                <a:latin typeface="Arial Black"/>
              </a:rPr>
              <a:t>II Kings 19:36-37</a:t>
            </a:r>
          </a:p>
        </p:txBody>
      </p:sp>
      <p:sp>
        <p:nvSpPr>
          <p:cNvPr id="4" name="TextBox 3"/>
          <p:cNvSpPr txBox="1"/>
          <p:nvPr/>
        </p:nvSpPr>
        <p:spPr>
          <a:xfrm>
            <a:off x="4721290" y="2687216"/>
            <a:ext cx="4669074" cy="4096139"/>
          </a:xfrm>
          <a:prstGeom prst="rect">
            <a:avLst/>
          </a:prstGeom>
          <a:noFill/>
        </p:spPr>
        <p:txBody>
          <a:bodyPr wrap="square" rtlCol="0">
            <a:normAutofit/>
          </a:bodyPr>
          <a:lstStyle/>
          <a:p>
            <a:r>
              <a:rPr lang="en-US" sz="2000" dirty="0">
                <a:solidFill>
                  <a:prstClr val="white"/>
                </a:solidFill>
                <a:latin typeface="Arial Black"/>
              </a:rPr>
              <a:t>36      So Sennacherib king of Assyria departed and returned home, and lived at Nineveh.</a:t>
            </a:r>
          </a:p>
          <a:p>
            <a:r>
              <a:rPr lang="en-US" sz="2000" dirty="0">
                <a:solidFill>
                  <a:prstClr val="white"/>
                </a:solidFill>
                <a:latin typeface="Arial Black"/>
              </a:rPr>
              <a:t>37      It came about as he was worshiping in the house of </a:t>
            </a:r>
            <a:r>
              <a:rPr lang="en-US" sz="2000" dirty="0" err="1">
                <a:solidFill>
                  <a:prstClr val="white"/>
                </a:solidFill>
                <a:latin typeface="Arial Black"/>
              </a:rPr>
              <a:t>Nisroch</a:t>
            </a:r>
            <a:r>
              <a:rPr lang="en-US" sz="2000" dirty="0">
                <a:solidFill>
                  <a:prstClr val="white"/>
                </a:solidFill>
                <a:latin typeface="Arial Black"/>
              </a:rPr>
              <a:t> his god, that </a:t>
            </a:r>
            <a:r>
              <a:rPr lang="en-US" sz="2000" dirty="0" err="1">
                <a:solidFill>
                  <a:prstClr val="white"/>
                </a:solidFill>
                <a:latin typeface="Arial Black"/>
              </a:rPr>
              <a:t>Adrammelech</a:t>
            </a:r>
            <a:r>
              <a:rPr lang="en-US" sz="2000" dirty="0">
                <a:solidFill>
                  <a:prstClr val="white"/>
                </a:solidFill>
                <a:latin typeface="Arial Black"/>
              </a:rPr>
              <a:t> and </a:t>
            </a:r>
            <a:r>
              <a:rPr lang="en-US" sz="2000" dirty="0" err="1">
                <a:solidFill>
                  <a:prstClr val="white"/>
                </a:solidFill>
                <a:latin typeface="Arial Black"/>
              </a:rPr>
              <a:t>Sharezer</a:t>
            </a:r>
            <a:r>
              <a:rPr lang="en-US" sz="2000" dirty="0">
                <a:solidFill>
                  <a:prstClr val="white"/>
                </a:solidFill>
                <a:latin typeface="Arial Black"/>
              </a:rPr>
              <a:t> killed him with the sword; and they escaped into the land of Ararat. And Esarhaddon his son became king in his place.</a:t>
            </a:r>
          </a:p>
        </p:txBody>
      </p:sp>
    </p:spTree>
    <p:extLst>
      <p:ext uri="{BB962C8B-B14F-4D97-AF65-F5344CB8AC3E}">
        <p14:creationId xmlns:p14="http://schemas.microsoft.com/office/powerpoint/2010/main" val="34728200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ared\Pictures\2015 Pictures\2015-09-30\20150930_894 a (babylonian captivity).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032518" y="0"/>
            <a:ext cx="666368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3359" y="5105400"/>
            <a:ext cx="8534400" cy="1631216"/>
          </a:xfrm>
          <a:prstGeom prst="rect">
            <a:avLst/>
          </a:prstGeom>
          <a:solidFill>
            <a:schemeClr val="bg1"/>
          </a:solidFill>
        </p:spPr>
        <p:txBody>
          <a:bodyPr wrap="square" rtlCol="0">
            <a:spAutoFit/>
          </a:bodyPr>
          <a:lstStyle/>
          <a:p>
            <a:pPr algn="ctr"/>
            <a:r>
              <a:rPr lang="en-US" sz="2000" dirty="0">
                <a:solidFill>
                  <a:prstClr val="black"/>
                </a:solidFill>
                <a:latin typeface="Arial Black"/>
              </a:rPr>
              <a:t>The king “encamped against the city of Judah and on the second day of the month of Adar, he seized the city and captured the king.  He appointed there a king of his own choice, received its heavy tribute and sent [them] to Babylon.”</a:t>
            </a:r>
          </a:p>
        </p:txBody>
      </p:sp>
      <p:sp>
        <p:nvSpPr>
          <p:cNvPr id="3" name="TextBox 2"/>
          <p:cNvSpPr txBox="1"/>
          <p:nvPr/>
        </p:nvSpPr>
        <p:spPr>
          <a:xfrm>
            <a:off x="1011559" y="304800"/>
            <a:ext cx="6705600" cy="523220"/>
          </a:xfrm>
          <a:prstGeom prst="rect">
            <a:avLst/>
          </a:prstGeom>
          <a:solidFill>
            <a:schemeClr val="bg1"/>
          </a:solidFill>
        </p:spPr>
        <p:txBody>
          <a:bodyPr wrap="square" rtlCol="0">
            <a:spAutoFit/>
          </a:bodyPr>
          <a:lstStyle/>
          <a:p>
            <a:pPr algn="ctr"/>
            <a:r>
              <a:rPr lang="en-US" sz="2800" dirty="0">
                <a:solidFill>
                  <a:prstClr val="black"/>
                </a:solidFill>
                <a:latin typeface="Arial Black"/>
              </a:rPr>
              <a:t>Compare to II Kings 24:8-17</a:t>
            </a:r>
          </a:p>
        </p:txBody>
      </p:sp>
    </p:spTree>
    <p:extLst>
      <p:ext uri="{BB962C8B-B14F-4D97-AF65-F5344CB8AC3E}">
        <p14:creationId xmlns:p14="http://schemas.microsoft.com/office/powerpoint/2010/main" val="15534462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red\Pictures\2015 Pictures\2015-09-30\20150930_818 a.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67004"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72104" y="676469"/>
            <a:ext cx="3733800" cy="369332"/>
          </a:xfrm>
          <a:prstGeom prst="rect">
            <a:avLst/>
          </a:prstGeom>
          <a:solidFill>
            <a:schemeClr val="bg1"/>
          </a:solidFill>
        </p:spPr>
        <p:txBody>
          <a:bodyPr wrap="square" rtlCol="0">
            <a:spAutoFit/>
          </a:bodyPr>
          <a:lstStyle/>
          <a:p>
            <a:pPr algn="ctr"/>
            <a:r>
              <a:rPr lang="en-US" dirty="0">
                <a:solidFill>
                  <a:prstClr val="black"/>
                </a:solidFill>
                <a:latin typeface="Arial Black"/>
              </a:rPr>
              <a:t>THE CYRUS CYLINDER</a:t>
            </a:r>
          </a:p>
        </p:txBody>
      </p:sp>
      <p:sp>
        <p:nvSpPr>
          <p:cNvPr id="4" name="TextBox 3"/>
          <p:cNvSpPr txBox="1"/>
          <p:nvPr/>
        </p:nvSpPr>
        <p:spPr>
          <a:xfrm>
            <a:off x="2729204" y="4592218"/>
            <a:ext cx="4419600" cy="1477328"/>
          </a:xfrm>
          <a:prstGeom prst="rect">
            <a:avLst/>
          </a:prstGeom>
          <a:solidFill>
            <a:schemeClr val="bg1"/>
          </a:solidFill>
        </p:spPr>
        <p:txBody>
          <a:bodyPr wrap="square" rtlCol="0">
            <a:spAutoFit/>
          </a:bodyPr>
          <a:lstStyle/>
          <a:p>
            <a:pPr algn="ctr"/>
            <a:r>
              <a:rPr lang="en-US" dirty="0">
                <a:solidFill>
                  <a:prstClr val="black"/>
                </a:solidFill>
                <a:latin typeface="Arial Black"/>
              </a:rPr>
              <a:t>Describes how king Cyrus of Persia allowed captives to return to their homes and rebuild their temples.</a:t>
            </a:r>
          </a:p>
          <a:p>
            <a:pPr algn="ctr"/>
            <a:r>
              <a:rPr lang="en-US" dirty="0">
                <a:solidFill>
                  <a:prstClr val="black"/>
                </a:solidFill>
                <a:latin typeface="Arial Black"/>
              </a:rPr>
              <a:t>(Ezra 1:1-4; II Chron. 36:22-23)</a:t>
            </a:r>
          </a:p>
        </p:txBody>
      </p:sp>
    </p:spTree>
    <p:extLst>
      <p:ext uri="{BB962C8B-B14F-4D97-AF65-F5344CB8AC3E}">
        <p14:creationId xmlns:p14="http://schemas.microsoft.com/office/powerpoint/2010/main" val="41747449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416D-3851-4C68-92E9-F82B1054D222}"/>
              </a:ext>
            </a:extLst>
          </p:cNvPr>
          <p:cNvSpPr>
            <a:spLocks noGrp="1"/>
          </p:cNvSpPr>
          <p:nvPr>
            <p:ph type="ctrTitle"/>
          </p:nvPr>
        </p:nvSpPr>
        <p:spPr>
          <a:xfrm>
            <a:off x="0" y="1041400"/>
            <a:ext cx="9144000" cy="2387600"/>
          </a:xfrm>
        </p:spPr>
        <p:txBody>
          <a:bodyPr/>
          <a:lstStyle/>
          <a:p>
            <a:r>
              <a:rPr lang="en-US" b="1" dirty="0">
                <a:solidFill>
                  <a:schemeClr val="bg1"/>
                </a:solidFill>
                <a:latin typeface="Arial Black" panose="020B0A04020102020204" pitchFamily="34" charset="0"/>
              </a:rPr>
              <a:t>REAL PLACES</a:t>
            </a:r>
          </a:p>
        </p:txBody>
      </p:sp>
    </p:spTree>
    <p:extLst>
      <p:ext uri="{BB962C8B-B14F-4D97-AF65-F5344CB8AC3E}">
        <p14:creationId xmlns:p14="http://schemas.microsoft.com/office/powerpoint/2010/main" val="2585943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BF414-FE3A-4F56-BCC0-9CD94DAA8BC2}"/>
              </a:ext>
            </a:extLst>
          </p:cNvPr>
          <p:cNvSpPr>
            <a:spLocks noGrp="1"/>
          </p:cNvSpPr>
          <p:nvPr>
            <p:ph type="title"/>
          </p:nvPr>
        </p:nvSpPr>
        <p:spPr>
          <a:xfrm>
            <a:off x="199053" y="255977"/>
            <a:ext cx="8478416" cy="1143000"/>
          </a:xfrm>
        </p:spPr>
        <p:txBody>
          <a:bodyPr/>
          <a:lstStyle/>
          <a:p>
            <a:r>
              <a:rPr lang="en-US" dirty="0">
                <a:solidFill>
                  <a:schemeClr val="bg1"/>
                </a:solidFill>
              </a:rPr>
              <a:t>PLACES I’VE WITNESSES</a:t>
            </a:r>
          </a:p>
        </p:txBody>
      </p:sp>
      <p:sp>
        <p:nvSpPr>
          <p:cNvPr id="3" name="Content Placeholder 2">
            <a:extLst>
              <a:ext uri="{FF2B5EF4-FFF2-40B4-BE49-F238E27FC236}">
                <a16:creationId xmlns:a16="http://schemas.microsoft.com/office/drawing/2014/main" id="{908C3559-71ED-498A-B388-C12448C0012A}"/>
              </a:ext>
            </a:extLst>
          </p:cNvPr>
          <p:cNvSpPr>
            <a:spLocks noGrp="1"/>
          </p:cNvSpPr>
          <p:nvPr>
            <p:ph sz="half" idx="1"/>
          </p:nvPr>
        </p:nvSpPr>
        <p:spPr>
          <a:xfrm>
            <a:off x="199053" y="1600201"/>
            <a:ext cx="2824065" cy="4525963"/>
          </a:xfrm>
        </p:spPr>
        <p:txBody>
          <a:bodyPr>
            <a:normAutofit/>
          </a:bodyPr>
          <a:lstStyle/>
          <a:p>
            <a:pPr>
              <a:spcBef>
                <a:spcPts val="0"/>
              </a:spcBef>
            </a:pPr>
            <a:r>
              <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The Appian Way</a:t>
            </a:r>
          </a:p>
          <a:p>
            <a:pPr>
              <a:spcBef>
                <a:spcPts val="0"/>
              </a:spcBef>
            </a:pPr>
            <a:r>
              <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Athens</a:t>
            </a:r>
          </a:p>
          <a:p>
            <a:pPr>
              <a:spcBef>
                <a:spcPts val="0"/>
              </a:spcBef>
            </a:pPr>
            <a:r>
              <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Bethlehem</a:t>
            </a:r>
          </a:p>
          <a:p>
            <a:pPr>
              <a:spcBef>
                <a:spcPts val="0"/>
              </a:spcBef>
            </a:pPr>
            <a:r>
              <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Bethsaida</a:t>
            </a:r>
          </a:p>
          <a:p>
            <a:pPr>
              <a:spcBef>
                <a:spcPts val="0"/>
              </a:spcBef>
            </a:pPr>
            <a:r>
              <a:rPr lang="en-US" sz="2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Bethshan</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spcBef>
                <a:spcPts val="0"/>
              </a:spcBef>
            </a:pPr>
            <a:r>
              <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Caesarea (</a:t>
            </a:r>
            <a:r>
              <a:rPr lang="en-US" sz="2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Maritima</a:t>
            </a:r>
            <a:r>
              <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p>
          <a:p>
            <a:pPr>
              <a:spcBef>
                <a:spcPts val="0"/>
              </a:spcBef>
            </a:pPr>
            <a:r>
              <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Caesarea Philippi</a:t>
            </a:r>
          </a:p>
          <a:p>
            <a:pPr>
              <a:spcBef>
                <a:spcPts val="0"/>
              </a:spcBef>
            </a:pPr>
            <a:r>
              <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Capernaum</a:t>
            </a:r>
          </a:p>
          <a:p>
            <a:pPr>
              <a:spcBef>
                <a:spcPts val="0"/>
              </a:spcBef>
            </a:pPr>
            <a:r>
              <a:rPr lang="en-US" sz="2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Chorazin</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spcBef>
                <a:spcPts val="0"/>
              </a:spcBef>
            </a:pPr>
            <a:r>
              <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Colossae</a:t>
            </a:r>
          </a:p>
        </p:txBody>
      </p:sp>
      <p:sp>
        <p:nvSpPr>
          <p:cNvPr id="5" name="Content Placeholder 2">
            <a:extLst>
              <a:ext uri="{FF2B5EF4-FFF2-40B4-BE49-F238E27FC236}">
                <a16:creationId xmlns:a16="http://schemas.microsoft.com/office/drawing/2014/main" id="{01C25F7D-0861-42DA-8B15-020E62A00FA7}"/>
              </a:ext>
            </a:extLst>
          </p:cNvPr>
          <p:cNvSpPr txBox="1">
            <a:spLocks/>
          </p:cNvSpPr>
          <p:nvPr/>
        </p:nvSpPr>
        <p:spPr>
          <a:xfrm>
            <a:off x="6500328" y="1600199"/>
            <a:ext cx="2824065"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Miletus</a:t>
            </a:r>
          </a:p>
          <a:p>
            <a:pPr>
              <a:spcBef>
                <a:spcPts val="0"/>
              </a:spcBef>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Nazareth</a:t>
            </a:r>
          </a:p>
          <a:p>
            <a:pPr>
              <a:spcBef>
                <a:spcPts val="0"/>
              </a:spcBef>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Pergamum</a:t>
            </a:r>
          </a:p>
          <a:p>
            <a:pPr>
              <a:spcBef>
                <a:spcPts val="0"/>
              </a:spcBef>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Philadelphia </a:t>
            </a:r>
          </a:p>
          <a:p>
            <a:pPr>
              <a:spcBef>
                <a:spcPts val="0"/>
              </a:spcBef>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Rome</a:t>
            </a:r>
          </a:p>
          <a:p>
            <a:pPr>
              <a:spcBef>
                <a:spcPts val="0"/>
              </a:spcBef>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Sardis</a:t>
            </a:r>
          </a:p>
          <a:p>
            <a:pPr>
              <a:spcBef>
                <a:spcPts val="0"/>
              </a:spcBef>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Smyrna</a:t>
            </a:r>
          </a:p>
          <a:p>
            <a:pPr>
              <a:spcBef>
                <a:spcPts val="0"/>
              </a:spcBef>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Thyatira</a:t>
            </a:r>
          </a:p>
          <a:p>
            <a:pPr>
              <a:spcBef>
                <a:spcPts val="0"/>
              </a:spcBef>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Tiberias</a:t>
            </a:r>
          </a:p>
          <a:p>
            <a:endParaRPr lang="en-US" dirty="0"/>
          </a:p>
        </p:txBody>
      </p:sp>
      <p:sp>
        <p:nvSpPr>
          <p:cNvPr id="6" name="Content Placeholder 2">
            <a:extLst>
              <a:ext uri="{FF2B5EF4-FFF2-40B4-BE49-F238E27FC236}">
                <a16:creationId xmlns:a16="http://schemas.microsoft.com/office/drawing/2014/main" id="{6AF148D8-13C1-4ADA-8C08-77522A07E629}"/>
              </a:ext>
            </a:extLst>
          </p:cNvPr>
          <p:cNvSpPr txBox="1">
            <a:spLocks/>
          </p:cNvSpPr>
          <p:nvPr/>
        </p:nvSpPr>
        <p:spPr>
          <a:xfrm>
            <a:off x="3514531" y="1600199"/>
            <a:ext cx="2824065"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Corinth</a:t>
            </a:r>
          </a:p>
          <a:p>
            <a:pPr>
              <a:spcBef>
                <a:spcPts val="0"/>
              </a:spcBef>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Dan</a:t>
            </a:r>
          </a:p>
          <a:p>
            <a:pPr>
              <a:spcBef>
                <a:spcPts val="0"/>
              </a:spcBef>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Ephesus</a:t>
            </a:r>
          </a:p>
          <a:p>
            <a:pPr>
              <a:spcBef>
                <a:spcPts val="0"/>
              </a:spcBef>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Hazor</a:t>
            </a:r>
          </a:p>
          <a:p>
            <a:pPr>
              <a:spcBef>
                <a:spcPts val="0"/>
              </a:spcBef>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Hierapolis</a:t>
            </a:r>
          </a:p>
          <a:p>
            <a:pPr>
              <a:spcBef>
                <a:spcPts val="0"/>
              </a:spcBef>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Jericho</a:t>
            </a:r>
          </a:p>
          <a:p>
            <a:pPr>
              <a:spcBef>
                <a:spcPts val="0"/>
              </a:spcBef>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Jerusalem</a:t>
            </a:r>
          </a:p>
          <a:p>
            <a:pPr>
              <a:spcBef>
                <a:spcPts val="0"/>
              </a:spcBef>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Joppa</a:t>
            </a:r>
          </a:p>
          <a:p>
            <a:pPr>
              <a:spcBef>
                <a:spcPts val="0"/>
              </a:spcBef>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Laodicea</a:t>
            </a:r>
          </a:p>
          <a:p>
            <a:pPr>
              <a:spcBef>
                <a:spcPts val="0"/>
              </a:spcBef>
            </a:pP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Meggido</a:t>
            </a:r>
            <a:endPar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6358419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8C053-B171-48A4-959E-60D5CE29F293}"/>
              </a:ext>
            </a:extLst>
          </p:cNvPr>
          <p:cNvSpPr>
            <a:spLocks noGrp="1"/>
          </p:cNvSpPr>
          <p:nvPr>
            <p:ph type="ctrTitle"/>
          </p:nvPr>
        </p:nvSpPr>
        <p:spPr>
          <a:xfrm>
            <a:off x="214604" y="2693987"/>
            <a:ext cx="10363200" cy="1470025"/>
          </a:xfrm>
        </p:spPr>
        <p:txBody>
          <a:bodyPr/>
          <a:lstStyle/>
          <a:p>
            <a:r>
              <a:rPr lang="en-US" dirty="0">
                <a:solidFill>
                  <a:schemeClr val="bg1"/>
                </a:solidFill>
              </a:rPr>
              <a:t>IS THE BIBLICAL WITNESS WORTH BELIEVING?</a:t>
            </a:r>
          </a:p>
        </p:txBody>
      </p:sp>
    </p:spTree>
    <p:extLst>
      <p:ext uri="{BB962C8B-B14F-4D97-AF65-F5344CB8AC3E}">
        <p14:creationId xmlns:p14="http://schemas.microsoft.com/office/powerpoint/2010/main" val="30645805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55AD4-6A80-43BD-B3B9-3BA5EA0356DF}"/>
              </a:ext>
            </a:extLst>
          </p:cNvPr>
          <p:cNvSpPr>
            <a:spLocks noGrp="1"/>
          </p:cNvSpPr>
          <p:nvPr>
            <p:ph type="ctrTitle"/>
          </p:nvPr>
        </p:nvSpPr>
        <p:spPr>
          <a:xfrm>
            <a:off x="0" y="1245183"/>
            <a:ext cx="9265298" cy="1470025"/>
          </a:xfrm>
        </p:spPr>
        <p:txBody>
          <a:bodyPr/>
          <a:lstStyle/>
          <a:p>
            <a:r>
              <a:rPr lang="en-US" dirty="0">
                <a:solidFill>
                  <a:schemeClr val="bg1"/>
                </a:solidFill>
              </a:rPr>
              <a:t>BUT THERE IS MORE!</a:t>
            </a:r>
          </a:p>
        </p:txBody>
      </p:sp>
      <p:sp>
        <p:nvSpPr>
          <p:cNvPr id="4" name="TextBox 3">
            <a:extLst>
              <a:ext uri="{FF2B5EF4-FFF2-40B4-BE49-F238E27FC236}">
                <a16:creationId xmlns:a16="http://schemas.microsoft.com/office/drawing/2014/main" id="{A2CA8B3F-24D8-493E-AEAF-B47BB650FB0E}"/>
              </a:ext>
            </a:extLst>
          </p:cNvPr>
          <p:cNvSpPr txBox="1"/>
          <p:nvPr/>
        </p:nvSpPr>
        <p:spPr>
          <a:xfrm>
            <a:off x="1539551" y="3858491"/>
            <a:ext cx="6186196" cy="1754326"/>
          </a:xfrm>
          <a:prstGeom prst="rect">
            <a:avLst/>
          </a:prstGeom>
          <a:noFill/>
        </p:spPr>
        <p:txBody>
          <a:bodyPr wrap="square" rtlCol="0">
            <a:spAutoFit/>
          </a:bodyPr>
          <a:lstStyle/>
          <a:p>
            <a:pPr algn="ctr"/>
            <a:r>
              <a:rPr lang="en-US" sz="5400" dirty="0">
                <a:solidFill>
                  <a:schemeClr val="bg1"/>
                </a:solidFill>
              </a:rPr>
              <a:t>Ancient Historians</a:t>
            </a:r>
          </a:p>
        </p:txBody>
      </p:sp>
    </p:spTree>
    <p:extLst>
      <p:ext uri="{BB962C8B-B14F-4D97-AF65-F5344CB8AC3E}">
        <p14:creationId xmlns:p14="http://schemas.microsoft.com/office/powerpoint/2010/main" val="3596447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FD9DB-6EC7-4F4F-9144-CE95616B76A0}"/>
              </a:ext>
            </a:extLst>
          </p:cNvPr>
          <p:cNvSpPr>
            <a:spLocks noGrp="1"/>
          </p:cNvSpPr>
          <p:nvPr>
            <p:ph type="title"/>
          </p:nvPr>
        </p:nvSpPr>
        <p:spPr>
          <a:xfrm>
            <a:off x="803987" y="102637"/>
            <a:ext cx="8431763" cy="1143000"/>
          </a:xfrm>
        </p:spPr>
        <p:txBody>
          <a:bodyPr/>
          <a:lstStyle/>
          <a:p>
            <a:r>
              <a:rPr lang="en-US" dirty="0">
                <a:solidFill>
                  <a:schemeClr val="bg1"/>
                </a:solidFill>
              </a:rPr>
              <a:t>SUETONIUS</a:t>
            </a:r>
          </a:p>
        </p:txBody>
      </p:sp>
      <p:sp>
        <p:nvSpPr>
          <p:cNvPr id="3" name="Content Placeholder 2">
            <a:extLst>
              <a:ext uri="{FF2B5EF4-FFF2-40B4-BE49-F238E27FC236}">
                <a16:creationId xmlns:a16="http://schemas.microsoft.com/office/drawing/2014/main" id="{7521E1B2-B05B-407C-8DCD-C0287D3C1AEA}"/>
              </a:ext>
            </a:extLst>
          </p:cNvPr>
          <p:cNvSpPr>
            <a:spLocks noGrp="1"/>
          </p:cNvSpPr>
          <p:nvPr>
            <p:ph idx="1"/>
          </p:nvPr>
        </p:nvSpPr>
        <p:spPr>
          <a:xfrm>
            <a:off x="279918" y="1362269"/>
            <a:ext cx="9479902" cy="5103846"/>
          </a:xfrm>
        </p:spPr>
        <p:txBody>
          <a:bodyPr>
            <a:normAutofit/>
          </a:bodyPr>
          <a:lstStyle/>
          <a:p>
            <a:pPr marL="0" indent="0" algn="ctr">
              <a:buNone/>
            </a:pPr>
            <a:r>
              <a:rPr lang="en-US" dirty="0">
                <a:solidFill>
                  <a:schemeClr val="bg1"/>
                </a:solidFill>
              </a:rPr>
              <a:t>“Since the Jews constantly made disturbances at the instigation of </a:t>
            </a:r>
            <a:r>
              <a:rPr lang="en-US" dirty="0" err="1">
                <a:solidFill>
                  <a:schemeClr val="bg1"/>
                </a:solidFill>
              </a:rPr>
              <a:t>Chrestus</a:t>
            </a:r>
            <a:r>
              <a:rPr lang="en-US" dirty="0">
                <a:solidFill>
                  <a:schemeClr val="bg1"/>
                </a:solidFill>
              </a:rPr>
              <a:t>, he expelled them from Rome.”</a:t>
            </a:r>
          </a:p>
          <a:p>
            <a:pPr marL="0" indent="0" algn="ctr">
              <a:buNone/>
            </a:pPr>
            <a:r>
              <a:rPr lang="en-US" dirty="0">
                <a:solidFill>
                  <a:schemeClr val="bg1"/>
                </a:solidFill>
              </a:rPr>
              <a:t>(Life of Claudius, XXV.4)</a:t>
            </a:r>
          </a:p>
          <a:p>
            <a:pPr marL="0" indent="0" algn="ctr">
              <a:buNone/>
            </a:pPr>
            <a:endParaRPr lang="en-US" dirty="0">
              <a:solidFill>
                <a:schemeClr val="bg1"/>
              </a:solidFill>
            </a:endParaRPr>
          </a:p>
          <a:p>
            <a:pPr marL="0" indent="0" algn="ctr">
              <a:buNone/>
            </a:pPr>
            <a:r>
              <a:rPr lang="en-US" dirty="0">
                <a:solidFill>
                  <a:schemeClr val="bg1"/>
                </a:solidFill>
              </a:rPr>
              <a:t>Compare to Acts 18:2</a:t>
            </a:r>
          </a:p>
        </p:txBody>
      </p:sp>
    </p:spTree>
    <p:extLst>
      <p:ext uri="{BB962C8B-B14F-4D97-AF65-F5344CB8AC3E}">
        <p14:creationId xmlns:p14="http://schemas.microsoft.com/office/powerpoint/2010/main" val="12266835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FD9DB-6EC7-4F4F-9144-CE95616B76A0}"/>
              </a:ext>
            </a:extLst>
          </p:cNvPr>
          <p:cNvSpPr>
            <a:spLocks noGrp="1"/>
          </p:cNvSpPr>
          <p:nvPr>
            <p:ph type="title"/>
          </p:nvPr>
        </p:nvSpPr>
        <p:spPr>
          <a:xfrm>
            <a:off x="609600" y="0"/>
            <a:ext cx="8431763" cy="1143000"/>
          </a:xfrm>
        </p:spPr>
        <p:txBody>
          <a:bodyPr/>
          <a:lstStyle/>
          <a:p>
            <a:r>
              <a:rPr lang="en-US" dirty="0">
                <a:solidFill>
                  <a:schemeClr val="bg1"/>
                </a:solidFill>
              </a:rPr>
              <a:t>Pliny the Younger</a:t>
            </a:r>
          </a:p>
        </p:txBody>
      </p:sp>
      <p:sp>
        <p:nvSpPr>
          <p:cNvPr id="3" name="Content Placeholder 2">
            <a:extLst>
              <a:ext uri="{FF2B5EF4-FFF2-40B4-BE49-F238E27FC236}">
                <a16:creationId xmlns:a16="http://schemas.microsoft.com/office/drawing/2014/main" id="{7521E1B2-B05B-407C-8DCD-C0287D3C1AEA}"/>
              </a:ext>
            </a:extLst>
          </p:cNvPr>
          <p:cNvSpPr>
            <a:spLocks noGrp="1"/>
          </p:cNvSpPr>
          <p:nvPr>
            <p:ph idx="1"/>
          </p:nvPr>
        </p:nvSpPr>
        <p:spPr>
          <a:xfrm>
            <a:off x="279918" y="1143001"/>
            <a:ext cx="9479902" cy="5323114"/>
          </a:xfrm>
        </p:spPr>
        <p:txBody>
          <a:bodyPr>
            <a:normAutofit lnSpcReduction="10000"/>
          </a:bodyPr>
          <a:lstStyle/>
          <a:p>
            <a:pPr marL="0" indent="0" algn="ctr">
              <a:buNone/>
            </a:pPr>
            <a:r>
              <a:rPr lang="en-US" dirty="0">
                <a:solidFill>
                  <a:schemeClr val="bg1"/>
                </a:solidFill>
              </a:rPr>
              <a:t>“They maintained, however, that the amount of their fault or error had been this, that it was their habit on a fixed day to assemble before daylight and recite by turns a form of words to Christ as a god; and that they bound themselves with an oath, not for any crime, but not to commit theft or robbery or adultery, not to break their word, and not to deny a deposit when demanded.”</a:t>
            </a:r>
          </a:p>
          <a:p>
            <a:pPr marL="0" indent="0" algn="ctr">
              <a:buNone/>
            </a:pPr>
            <a:r>
              <a:rPr lang="en-US" dirty="0">
                <a:solidFill>
                  <a:schemeClr val="bg1"/>
                </a:solidFill>
              </a:rPr>
              <a:t>(Epp. X.96)</a:t>
            </a:r>
          </a:p>
        </p:txBody>
      </p:sp>
    </p:spTree>
    <p:extLst>
      <p:ext uri="{BB962C8B-B14F-4D97-AF65-F5344CB8AC3E}">
        <p14:creationId xmlns:p14="http://schemas.microsoft.com/office/powerpoint/2010/main" val="340185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red\Pictures\2015 Pictures\2015-09-30\20150930_441 a (small).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645298" y="181798"/>
            <a:ext cx="5306008" cy="37576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1F3AE0D-0037-4D42-B736-038D411A9140}"/>
              </a:ext>
            </a:extLst>
          </p:cNvPr>
          <p:cNvSpPr txBox="1"/>
          <p:nvPr/>
        </p:nvSpPr>
        <p:spPr>
          <a:xfrm>
            <a:off x="1182655" y="4242482"/>
            <a:ext cx="6097554" cy="1900007"/>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“I am Nebuchadnezzar, king of Babylon… the eldest son of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Nabopolassar</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Mentioned 91 times in the Bible</a:t>
            </a:r>
          </a:p>
        </p:txBody>
      </p:sp>
    </p:spTree>
    <p:extLst>
      <p:ext uri="{BB962C8B-B14F-4D97-AF65-F5344CB8AC3E}">
        <p14:creationId xmlns:p14="http://schemas.microsoft.com/office/powerpoint/2010/main" val="5899049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FD9DB-6EC7-4F4F-9144-CE95616B76A0}"/>
              </a:ext>
            </a:extLst>
          </p:cNvPr>
          <p:cNvSpPr>
            <a:spLocks noGrp="1"/>
          </p:cNvSpPr>
          <p:nvPr>
            <p:ph type="title"/>
          </p:nvPr>
        </p:nvSpPr>
        <p:spPr>
          <a:xfrm>
            <a:off x="609600" y="0"/>
            <a:ext cx="8431763" cy="1143000"/>
          </a:xfrm>
        </p:spPr>
        <p:txBody>
          <a:bodyPr/>
          <a:lstStyle/>
          <a:p>
            <a:r>
              <a:rPr lang="en-US" dirty="0">
                <a:solidFill>
                  <a:schemeClr val="bg1"/>
                </a:solidFill>
              </a:rPr>
              <a:t>Tacitus</a:t>
            </a:r>
          </a:p>
        </p:txBody>
      </p:sp>
      <p:sp>
        <p:nvSpPr>
          <p:cNvPr id="3" name="Content Placeholder 2">
            <a:extLst>
              <a:ext uri="{FF2B5EF4-FFF2-40B4-BE49-F238E27FC236}">
                <a16:creationId xmlns:a16="http://schemas.microsoft.com/office/drawing/2014/main" id="{7521E1B2-B05B-407C-8DCD-C0287D3C1AEA}"/>
              </a:ext>
            </a:extLst>
          </p:cNvPr>
          <p:cNvSpPr>
            <a:spLocks noGrp="1"/>
          </p:cNvSpPr>
          <p:nvPr>
            <p:ph idx="1"/>
          </p:nvPr>
        </p:nvSpPr>
        <p:spPr>
          <a:xfrm>
            <a:off x="279918" y="1143001"/>
            <a:ext cx="9479902" cy="5323114"/>
          </a:xfrm>
        </p:spPr>
        <p:txBody>
          <a:bodyPr>
            <a:normAutofit fontScale="85000" lnSpcReduction="20000"/>
          </a:bodyPr>
          <a:lstStyle/>
          <a:p>
            <a:pPr marL="0" indent="0" algn="ctr">
              <a:buNone/>
            </a:pPr>
            <a:r>
              <a:rPr lang="en-US" dirty="0">
                <a:solidFill>
                  <a:schemeClr val="bg1"/>
                </a:solidFill>
              </a:rPr>
              <a:t>“Nero fastened the guilt and inflicted the most exquisite tortures on a class hated for their abominations, called Christians by the populace.  Christus, from whom the name had its origin, suffered the extreme penalty during the reign of Tiberius at the hands of one of our procurators, Pontius Pilate, and a deadly superstition, thus checked for the moment, again broke out not only in Judea, the first source of the evil, but also in the City {Rome}… Accordingly, an arrest was first made of all who confessed; then, upon their information, an immense multitude was convicted, not so much of the crime of arson, as of hatred of the human race.”</a:t>
            </a:r>
          </a:p>
          <a:p>
            <a:pPr marL="0" indent="0" algn="ctr">
              <a:buNone/>
            </a:pPr>
            <a:r>
              <a:rPr lang="en-US" dirty="0">
                <a:solidFill>
                  <a:schemeClr val="bg1"/>
                </a:solidFill>
              </a:rPr>
              <a:t>(Annals, 15:44,2-5)</a:t>
            </a:r>
          </a:p>
        </p:txBody>
      </p:sp>
    </p:spTree>
    <p:extLst>
      <p:ext uri="{BB962C8B-B14F-4D97-AF65-F5344CB8AC3E}">
        <p14:creationId xmlns:p14="http://schemas.microsoft.com/office/powerpoint/2010/main" val="9297336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FD9DB-6EC7-4F4F-9144-CE95616B76A0}"/>
              </a:ext>
            </a:extLst>
          </p:cNvPr>
          <p:cNvSpPr>
            <a:spLocks noGrp="1"/>
          </p:cNvSpPr>
          <p:nvPr>
            <p:ph type="title"/>
          </p:nvPr>
        </p:nvSpPr>
        <p:spPr>
          <a:xfrm>
            <a:off x="609600" y="274638"/>
            <a:ext cx="8431763" cy="1143000"/>
          </a:xfrm>
        </p:spPr>
        <p:txBody>
          <a:bodyPr/>
          <a:lstStyle/>
          <a:p>
            <a:r>
              <a:rPr lang="en-US" dirty="0">
                <a:solidFill>
                  <a:schemeClr val="bg1"/>
                </a:solidFill>
              </a:rPr>
              <a:t>JOSEPHUS</a:t>
            </a:r>
          </a:p>
        </p:txBody>
      </p:sp>
      <p:sp>
        <p:nvSpPr>
          <p:cNvPr id="3" name="Content Placeholder 2">
            <a:extLst>
              <a:ext uri="{FF2B5EF4-FFF2-40B4-BE49-F238E27FC236}">
                <a16:creationId xmlns:a16="http://schemas.microsoft.com/office/drawing/2014/main" id="{7521E1B2-B05B-407C-8DCD-C0287D3C1AEA}"/>
              </a:ext>
            </a:extLst>
          </p:cNvPr>
          <p:cNvSpPr>
            <a:spLocks noGrp="1"/>
          </p:cNvSpPr>
          <p:nvPr>
            <p:ph idx="1"/>
          </p:nvPr>
        </p:nvSpPr>
        <p:spPr>
          <a:xfrm>
            <a:off x="609600" y="1600201"/>
            <a:ext cx="8431763" cy="4525963"/>
          </a:xfrm>
        </p:spPr>
        <p:txBody>
          <a:bodyPr>
            <a:normAutofit fontScale="92500" lnSpcReduction="10000"/>
          </a:bodyPr>
          <a:lstStyle/>
          <a:p>
            <a:r>
              <a:rPr lang="en-US" dirty="0">
                <a:solidFill>
                  <a:schemeClr val="bg1"/>
                </a:solidFill>
              </a:rPr>
              <a:t>Treats Old Testament like history</a:t>
            </a:r>
          </a:p>
          <a:p>
            <a:r>
              <a:rPr lang="en-US" dirty="0">
                <a:solidFill>
                  <a:schemeClr val="bg1"/>
                </a:solidFill>
              </a:rPr>
              <a:t>References righteous man, John the Baptist, who was killed by Herod. (Ant. XVIII.5.5)</a:t>
            </a:r>
          </a:p>
          <a:p>
            <a:r>
              <a:rPr lang="en-US" dirty="0">
                <a:solidFill>
                  <a:schemeClr val="bg1"/>
                </a:solidFill>
              </a:rPr>
              <a:t>References James, the brother of Jesus Christ (Ant. XX.9.1)</a:t>
            </a:r>
          </a:p>
          <a:p>
            <a:r>
              <a:rPr lang="en-US" dirty="0">
                <a:solidFill>
                  <a:schemeClr val="bg1"/>
                </a:solidFill>
              </a:rPr>
              <a:t>References Jesus, doer of wonderful works, crucified by Pilate, resurrected the third day (Ant. XVIII.3.3)***</a:t>
            </a:r>
          </a:p>
          <a:p>
            <a:endParaRPr lang="en-US" dirty="0">
              <a:solidFill>
                <a:schemeClr val="bg1"/>
              </a:solidFill>
            </a:endParaRPr>
          </a:p>
        </p:txBody>
      </p:sp>
    </p:spTree>
    <p:extLst>
      <p:ext uri="{BB962C8B-B14F-4D97-AF65-F5344CB8AC3E}">
        <p14:creationId xmlns:p14="http://schemas.microsoft.com/office/powerpoint/2010/main" val="747711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ared\Pictures\2015 Pictures\2015-09-30\20150930_463 a (small).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04CA7CF-0534-4657-99A4-09BF3B8F7A08}"/>
              </a:ext>
            </a:extLst>
          </p:cNvPr>
          <p:cNvSpPr txBox="1">
            <a:spLocks/>
          </p:cNvSpPr>
          <p:nvPr/>
        </p:nvSpPr>
        <p:spPr>
          <a:xfrm>
            <a:off x="4851918" y="1623526"/>
            <a:ext cx="5562600" cy="43854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Mentions Ben-</a:t>
            </a:r>
            <a:r>
              <a:rPr lang="en-US" dirty="0" err="1">
                <a:solidFill>
                  <a:schemeClr val="bg1"/>
                </a:solidFill>
              </a:rPr>
              <a:t>Hadad</a:t>
            </a:r>
            <a:r>
              <a:rPr lang="en-US" dirty="0">
                <a:solidFill>
                  <a:schemeClr val="bg1"/>
                </a:solidFill>
              </a:rPr>
              <a:t> of Damascus (I Kings 15:18 and 26 more occasions) </a:t>
            </a:r>
          </a:p>
          <a:p>
            <a:r>
              <a:rPr lang="en-US" dirty="0">
                <a:solidFill>
                  <a:schemeClr val="bg1"/>
                </a:solidFill>
              </a:rPr>
              <a:t>Mentions </a:t>
            </a:r>
            <a:r>
              <a:rPr lang="en-US" dirty="0" err="1">
                <a:solidFill>
                  <a:schemeClr val="bg1"/>
                </a:solidFill>
              </a:rPr>
              <a:t>Hazael</a:t>
            </a:r>
            <a:r>
              <a:rPr lang="en-US" dirty="0">
                <a:solidFill>
                  <a:schemeClr val="bg1"/>
                </a:solidFill>
              </a:rPr>
              <a:t> of Damascus (II Kings 8:7-15)</a:t>
            </a:r>
          </a:p>
        </p:txBody>
      </p:sp>
      <p:sp>
        <p:nvSpPr>
          <p:cNvPr id="4" name="Title 1">
            <a:extLst>
              <a:ext uri="{FF2B5EF4-FFF2-40B4-BE49-F238E27FC236}">
                <a16:creationId xmlns:a16="http://schemas.microsoft.com/office/drawing/2014/main" id="{5766231D-B9DB-46B0-AFD8-B6FE5333681C}"/>
              </a:ext>
            </a:extLst>
          </p:cNvPr>
          <p:cNvSpPr>
            <a:spLocks noGrp="1"/>
          </p:cNvSpPr>
          <p:nvPr>
            <p:ph type="title"/>
          </p:nvPr>
        </p:nvSpPr>
        <p:spPr>
          <a:xfrm>
            <a:off x="4851918" y="365125"/>
            <a:ext cx="5562600" cy="1325563"/>
          </a:xfrm>
        </p:spPr>
        <p:txBody>
          <a:bodyPr/>
          <a:lstStyle/>
          <a:p>
            <a:pPr algn="ctr"/>
            <a:r>
              <a:rPr lang="en-US" dirty="0">
                <a:solidFill>
                  <a:schemeClr val="bg1"/>
                </a:solidFill>
              </a:rPr>
              <a:t>BLACK OBELISK</a:t>
            </a:r>
          </a:p>
        </p:txBody>
      </p:sp>
    </p:spTree>
    <p:extLst>
      <p:ext uri="{BB962C8B-B14F-4D97-AF65-F5344CB8AC3E}">
        <p14:creationId xmlns:p14="http://schemas.microsoft.com/office/powerpoint/2010/main" val="1968269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75AF3-115F-415D-9D61-B34B484FAC67}"/>
              </a:ext>
            </a:extLst>
          </p:cNvPr>
          <p:cNvSpPr>
            <a:spLocks noGrp="1"/>
          </p:cNvSpPr>
          <p:nvPr>
            <p:ph type="title"/>
          </p:nvPr>
        </p:nvSpPr>
        <p:spPr>
          <a:xfrm>
            <a:off x="73090" y="337133"/>
            <a:ext cx="8828314" cy="1325563"/>
          </a:xfrm>
        </p:spPr>
        <p:txBody>
          <a:bodyPr>
            <a:normAutofit fontScale="90000"/>
          </a:bodyPr>
          <a:lstStyle/>
          <a:p>
            <a:pPr algn="ctr"/>
            <a:r>
              <a:rPr lang="en-US" dirty="0">
                <a:solidFill>
                  <a:schemeClr val="bg1"/>
                </a:solidFill>
              </a:rPr>
              <a:t>IF BEN-HADAD AND HAZAEL ARE REAL…</a:t>
            </a:r>
            <a:br>
              <a:rPr lang="en-US" dirty="0">
                <a:solidFill>
                  <a:schemeClr val="bg1"/>
                </a:solidFill>
              </a:rPr>
            </a:br>
            <a:r>
              <a:rPr lang="en-US" dirty="0">
                <a:solidFill>
                  <a:schemeClr val="bg1"/>
                </a:solidFill>
              </a:rPr>
              <a:t>THEN WHAT ABOUT ELISHA?</a:t>
            </a:r>
          </a:p>
        </p:txBody>
      </p:sp>
      <p:sp>
        <p:nvSpPr>
          <p:cNvPr id="3" name="Content Placeholder 2">
            <a:extLst>
              <a:ext uri="{FF2B5EF4-FFF2-40B4-BE49-F238E27FC236}">
                <a16:creationId xmlns:a16="http://schemas.microsoft.com/office/drawing/2014/main" id="{F6611C45-980E-4EC4-8E59-6AFD8FAE179B}"/>
              </a:ext>
            </a:extLst>
          </p:cNvPr>
          <p:cNvSpPr>
            <a:spLocks noGrp="1"/>
          </p:cNvSpPr>
          <p:nvPr>
            <p:ph idx="1"/>
          </p:nvPr>
        </p:nvSpPr>
        <p:spPr>
          <a:xfrm>
            <a:off x="261257" y="2049560"/>
            <a:ext cx="8640147" cy="4351338"/>
          </a:xfrm>
        </p:spPr>
        <p:txBody>
          <a:bodyPr/>
          <a:lstStyle/>
          <a:p>
            <a:pPr marL="0" indent="0" algn="l" rtl="0">
              <a:buNone/>
            </a:pPr>
            <a:r>
              <a:rPr lang="en-US" dirty="0">
                <a:solidFill>
                  <a:schemeClr val="bg1"/>
                </a:solidFill>
              </a:rPr>
              <a:t>II Kings 8:7-8</a:t>
            </a:r>
          </a:p>
          <a:p>
            <a:pPr marL="0" indent="0" algn="l" rtl="0">
              <a:buNone/>
            </a:pPr>
            <a:r>
              <a:rPr lang="en-US" dirty="0">
                <a:solidFill>
                  <a:schemeClr val="bg1"/>
                </a:solidFill>
              </a:rPr>
              <a:t>7      Then Elisha came to Damascus. Now Ben-</a:t>
            </a:r>
            <a:r>
              <a:rPr lang="en-US" dirty="0" err="1">
                <a:solidFill>
                  <a:schemeClr val="bg1"/>
                </a:solidFill>
              </a:rPr>
              <a:t>hadad</a:t>
            </a:r>
            <a:r>
              <a:rPr lang="en-US" dirty="0">
                <a:solidFill>
                  <a:schemeClr val="bg1"/>
                </a:solidFill>
              </a:rPr>
              <a:t> king of Aram was sick, and it was told him, saying, “The man of God has come here.”</a:t>
            </a:r>
          </a:p>
          <a:p>
            <a:pPr marL="0" indent="0" algn="l" rtl="0">
              <a:buNone/>
            </a:pPr>
            <a:r>
              <a:rPr lang="en-US" dirty="0">
                <a:solidFill>
                  <a:schemeClr val="bg1"/>
                </a:solidFill>
              </a:rPr>
              <a:t>8      The king said to </a:t>
            </a:r>
            <a:r>
              <a:rPr lang="en-US" dirty="0" err="1">
                <a:solidFill>
                  <a:schemeClr val="bg1"/>
                </a:solidFill>
              </a:rPr>
              <a:t>Hazael</a:t>
            </a:r>
            <a:r>
              <a:rPr lang="en-US" dirty="0">
                <a:solidFill>
                  <a:schemeClr val="bg1"/>
                </a:solidFill>
              </a:rPr>
              <a:t>, “Take a gift in your hand and go to meet the man of God, and inquire of the LORD by him, saying, ‘Will I recover from this sickness?’ ”</a:t>
            </a:r>
          </a:p>
          <a:p>
            <a:pPr marL="0" indent="0" algn="l" rtl="0">
              <a:buNone/>
            </a:pPr>
            <a:endParaRPr lang="en-US" sz="1800" dirty="0">
              <a:solidFill>
                <a:schemeClr val="bg1"/>
              </a:solidFill>
            </a:endParaRPr>
          </a:p>
        </p:txBody>
      </p:sp>
    </p:spTree>
    <p:extLst>
      <p:ext uri="{BB962C8B-B14F-4D97-AF65-F5344CB8AC3E}">
        <p14:creationId xmlns:p14="http://schemas.microsoft.com/office/powerpoint/2010/main" val="269747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ared\Pictures\2015 Pictures\2015-09-30\20150930_464 a crop (small).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61731" y="170500"/>
            <a:ext cx="9144000" cy="446426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668B078-2257-4B2B-80A3-F601F2A812A1}"/>
              </a:ext>
            </a:extLst>
          </p:cNvPr>
          <p:cNvSpPr txBox="1">
            <a:spLocks/>
          </p:cNvSpPr>
          <p:nvPr/>
        </p:nvSpPr>
        <p:spPr>
          <a:xfrm>
            <a:off x="838200" y="4814595"/>
            <a:ext cx="7354078" cy="17168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Depicts </a:t>
            </a:r>
            <a:r>
              <a:rPr lang="en-US" sz="3200" b="1" dirty="0">
                <a:solidFill>
                  <a:schemeClr val="bg1"/>
                </a:solidFill>
              </a:rPr>
              <a:t>Jehu</a:t>
            </a:r>
            <a:r>
              <a:rPr lang="en-US" dirty="0">
                <a:solidFill>
                  <a:schemeClr val="bg1"/>
                </a:solidFill>
              </a:rPr>
              <a:t> (II Kings 9-10)</a:t>
            </a:r>
          </a:p>
          <a:p>
            <a:r>
              <a:rPr lang="en-US" dirty="0">
                <a:solidFill>
                  <a:schemeClr val="bg1"/>
                </a:solidFill>
              </a:rPr>
              <a:t>Mentions</a:t>
            </a:r>
            <a:r>
              <a:rPr lang="en-US" sz="3200" dirty="0">
                <a:solidFill>
                  <a:schemeClr val="bg1"/>
                </a:solidFill>
              </a:rPr>
              <a:t> </a:t>
            </a:r>
            <a:r>
              <a:rPr lang="en-US" sz="3200" b="1" dirty="0" err="1">
                <a:solidFill>
                  <a:schemeClr val="bg1"/>
                </a:solidFill>
              </a:rPr>
              <a:t>Omri</a:t>
            </a:r>
            <a:r>
              <a:rPr lang="en-US" dirty="0">
                <a:solidFill>
                  <a:schemeClr val="bg1"/>
                </a:solidFill>
              </a:rPr>
              <a:t> (I Kings 16:16-30)</a:t>
            </a:r>
          </a:p>
        </p:txBody>
      </p:sp>
    </p:spTree>
    <p:extLst>
      <p:ext uri="{BB962C8B-B14F-4D97-AF65-F5344CB8AC3E}">
        <p14:creationId xmlns:p14="http://schemas.microsoft.com/office/powerpoint/2010/main" val="1372809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ared\Pictures\2015 Pictures\2015-09-30\20150930_469 a (small).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57113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25268" y="1351508"/>
            <a:ext cx="4353417" cy="4154984"/>
          </a:xfrm>
          <a:prstGeom prst="rect">
            <a:avLst/>
          </a:prstGeom>
          <a:noFill/>
        </p:spPr>
        <p:txBody>
          <a:bodyPr wrap="square" rtlCol="0">
            <a:spAutoFit/>
          </a:bodyPr>
          <a:lstStyle/>
          <a:p>
            <a:r>
              <a:rPr lang="en-US" sz="2400" dirty="0">
                <a:solidFill>
                  <a:prstClr val="white"/>
                </a:solidFill>
                <a:latin typeface="Arial Black"/>
              </a:rPr>
              <a:t>References: </a:t>
            </a:r>
          </a:p>
          <a:p>
            <a:endParaRPr lang="en-US" sz="2400" dirty="0">
              <a:solidFill>
                <a:prstClr val="white"/>
              </a:solidFill>
              <a:latin typeface="Arial Black"/>
            </a:endParaRPr>
          </a:p>
          <a:p>
            <a:r>
              <a:rPr lang="en-US" sz="2400" dirty="0">
                <a:solidFill>
                  <a:prstClr val="white"/>
                </a:solidFill>
                <a:latin typeface="Arial Black"/>
              </a:rPr>
              <a:t>Ben-</a:t>
            </a:r>
            <a:r>
              <a:rPr lang="en-US" sz="2400" dirty="0" err="1">
                <a:solidFill>
                  <a:prstClr val="white"/>
                </a:solidFill>
                <a:latin typeface="Arial Black"/>
              </a:rPr>
              <a:t>Hadad</a:t>
            </a:r>
            <a:r>
              <a:rPr lang="en-US" sz="2400" dirty="0">
                <a:solidFill>
                  <a:prstClr val="white"/>
                </a:solidFill>
                <a:latin typeface="Arial Black"/>
              </a:rPr>
              <a:t> (I Kings 15:18; etc.)</a:t>
            </a:r>
          </a:p>
          <a:p>
            <a:endParaRPr lang="en-US" sz="2400" dirty="0">
              <a:solidFill>
                <a:prstClr val="white"/>
              </a:solidFill>
              <a:latin typeface="Arial Black"/>
            </a:endParaRPr>
          </a:p>
          <a:p>
            <a:r>
              <a:rPr lang="en-US" sz="2400" dirty="0">
                <a:solidFill>
                  <a:prstClr val="white"/>
                </a:solidFill>
                <a:latin typeface="Arial Black"/>
              </a:rPr>
              <a:t>and</a:t>
            </a:r>
          </a:p>
          <a:p>
            <a:endParaRPr lang="en-US" sz="2400" dirty="0">
              <a:solidFill>
                <a:prstClr val="white"/>
              </a:solidFill>
              <a:latin typeface="Arial Black"/>
            </a:endParaRPr>
          </a:p>
          <a:p>
            <a:r>
              <a:rPr lang="en-US" sz="2400" dirty="0">
                <a:solidFill>
                  <a:prstClr val="white"/>
                </a:solidFill>
                <a:latin typeface="Arial Black"/>
              </a:rPr>
              <a:t>Ahab, King of Israel</a:t>
            </a:r>
          </a:p>
          <a:p>
            <a:r>
              <a:rPr lang="en-US" sz="2400" dirty="0">
                <a:solidFill>
                  <a:prstClr val="white"/>
                </a:solidFill>
                <a:latin typeface="Arial Black"/>
              </a:rPr>
              <a:t>(</a:t>
            </a:r>
            <a:r>
              <a:rPr lang="en-US" sz="2400" dirty="0">
                <a:solidFill>
                  <a:prstClr val="white"/>
                </a:solidFill>
              </a:rPr>
              <a:t>I Kings 16:28; etc. </a:t>
            </a:r>
            <a:r>
              <a:rPr lang="en-US" sz="2400" dirty="0">
                <a:solidFill>
                  <a:prstClr val="white"/>
                </a:solidFill>
                <a:latin typeface="Arial Black"/>
              </a:rPr>
              <a:t>Mentioned 94 times in the Bible)</a:t>
            </a:r>
          </a:p>
        </p:txBody>
      </p:sp>
    </p:spTree>
    <p:extLst>
      <p:ext uri="{BB962C8B-B14F-4D97-AF65-F5344CB8AC3E}">
        <p14:creationId xmlns:p14="http://schemas.microsoft.com/office/powerpoint/2010/main" val="1365641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ared\Pictures\2015 Pictures\2015-09-30\20150930_502 a (small).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05070" y="0"/>
            <a:ext cx="10287003"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5221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BLACK">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2015</Words>
  <Application>Microsoft Office PowerPoint</Application>
  <PresentationFormat>Widescreen</PresentationFormat>
  <Paragraphs>185</Paragraphs>
  <Slides>41</Slides>
  <Notes>26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41</vt:i4>
      </vt:variant>
    </vt:vector>
  </HeadingPairs>
  <TitlesOfParts>
    <vt:vector size="48" baseType="lpstr">
      <vt:lpstr>Arial</vt:lpstr>
      <vt:lpstr>Arial Black</vt:lpstr>
      <vt:lpstr>Calibri</vt:lpstr>
      <vt:lpstr>Calibri Light</vt:lpstr>
      <vt:lpstr>Times New Roman</vt:lpstr>
      <vt:lpstr>Office Theme</vt:lpstr>
      <vt:lpstr>1_Office Theme</vt:lpstr>
      <vt:lpstr>PowerPoint Presentation</vt:lpstr>
      <vt:lpstr>IS THE BIBLICAL WITNESS WORTH BELIEVING?</vt:lpstr>
      <vt:lpstr>REAL PEOPLE</vt:lpstr>
      <vt:lpstr>PowerPoint Presentation</vt:lpstr>
      <vt:lpstr>BLACK OBELISK</vt:lpstr>
      <vt:lpstr>IF BEN-HADAD AND HAZAEL ARE REAL… THEN WHAT ABOUT ELISHA?</vt:lpstr>
      <vt:lpstr>PowerPoint Presentation</vt:lpstr>
      <vt:lpstr>PowerPoint Presentation</vt:lpstr>
      <vt:lpstr>PowerPoint Presentation</vt:lpstr>
      <vt:lpstr>PowerPoint Presentation</vt:lpstr>
      <vt:lpstr>PowerPoint Presentation</vt:lpstr>
      <vt:lpstr>Mentions Hezekiah (II Kings 18:13) </vt:lpstr>
      <vt:lpstr>PowerPoint Presentation</vt:lpstr>
      <vt:lpstr>If Hezekiah and Sennacherib are real… then what about Isaiah?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REAL EVENTS</vt:lpstr>
      <vt:lpstr>PowerPoint Presentation</vt:lpstr>
      <vt:lpstr>PowerPoint Presentation</vt:lpstr>
      <vt:lpstr>PowerPoint Presentation</vt:lpstr>
      <vt:lpstr>Hezekiah pays tribute  (II Kings 18:13-16)</vt:lpstr>
      <vt:lpstr>PowerPoint Presentation</vt:lpstr>
      <vt:lpstr>PowerPoint Presentation</vt:lpstr>
      <vt:lpstr>PowerPoint Presentation</vt:lpstr>
      <vt:lpstr>REAL PLACES</vt:lpstr>
      <vt:lpstr>PLACES I’VE WITNESSES</vt:lpstr>
      <vt:lpstr>IS THE BIBLICAL WITNESS WORTH BELIEVING?</vt:lpstr>
      <vt:lpstr>BUT THERE IS MORE!</vt:lpstr>
      <vt:lpstr>SUETONIUS</vt:lpstr>
      <vt:lpstr>Pliny the Younger</vt:lpstr>
      <vt:lpstr>Tacitus</vt:lpstr>
      <vt:lpstr>JOSEPHUS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Jared Hagan</dc:creator>
  <cp:lastModifiedBy>Jared Hagan</cp:lastModifiedBy>
  <cp:revision>16</cp:revision>
  <dcterms:created xsi:type="dcterms:W3CDTF">2020-07-15T21:25:22Z</dcterms:created>
  <dcterms:modified xsi:type="dcterms:W3CDTF">2020-07-15T23:33:55Z</dcterms:modified>
</cp:coreProperties>
</file>