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3"/>
  </p:notesMasterIdLst>
  <p:sldIdLst>
    <p:sldId id="256" r:id="rId2"/>
    <p:sldId id="295" r:id="rId3"/>
    <p:sldId id="364" r:id="rId4"/>
    <p:sldId id="355" r:id="rId5"/>
    <p:sldId id="376" r:id="rId6"/>
    <p:sldId id="275" r:id="rId7"/>
    <p:sldId id="366" r:id="rId8"/>
    <p:sldId id="379" r:id="rId9"/>
    <p:sldId id="330" r:id="rId10"/>
    <p:sldId id="382" r:id="rId11"/>
    <p:sldId id="381" r:id="rId12"/>
    <p:sldId id="383" r:id="rId13"/>
    <p:sldId id="367" r:id="rId14"/>
    <p:sldId id="384" r:id="rId15"/>
    <p:sldId id="385" r:id="rId16"/>
    <p:sldId id="386" r:id="rId17"/>
    <p:sldId id="368" r:id="rId18"/>
    <p:sldId id="294" r:id="rId19"/>
    <p:sldId id="380" r:id="rId20"/>
    <p:sldId id="343" r:id="rId21"/>
    <p:sldId id="34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344" autoAdjust="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E07D1-E8CD-4C16-B5C6-D7D8A6B43702}" type="datetimeFigureOut">
              <a:rPr lang="en-US" smtClean="0"/>
              <a:t>9/21/2019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58396-D57B-4DEA-92C8-386F750A1705}" type="slidenum">
              <a:rPr lang="en-US" smtClean="0"/>
              <a:t>‹#›</a:t>
            </a:fld>
            <a:endParaRPr lang="en-US"/>
          </a:p>
        </p:txBody>
      </p:sp>
    </p:spTree>
    <p:extLst>
      <p:ext uri="{BB962C8B-B14F-4D97-AF65-F5344CB8AC3E}">
        <p14:creationId xmlns:p14="http://schemas.microsoft.com/office/powerpoint/2010/main" val="167503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9</a:t>
            </a:fld>
            <a:endParaRPr lang="en-US"/>
          </a:p>
        </p:txBody>
      </p:sp>
    </p:spTree>
    <p:extLst>
      <p:ext uri="{BB962C8B-B14F-4D97-AF65-F5344CB8AC3E}">
        <p14:creationId xmlns:p14="http://schemas.microsoft.com/office/powerpoint/2010/main" val="100927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18</a:t>
            </a:fld>
            <a:endParaRPr lang="en-US"/>
          </a:p>
        </p:txBody>
      </p:sp>
    </p:spTree>
    <p:extLst>
      <p:ext uri="{BB962C8B-B14F-4D97-AF65-F5344CB8AC3E}">
        <p14:creationId xmlns:p14="http://schemas.microsoft.com/office/powerpoint/2010/main" val="19972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19</a:t>
            </a:fld>
            <a:endParaRPr lang="en-US"/>
          </a:p>
        </p:txBody>
      </p:sp>
    </p:spTree>
    <p:extLst>
      <p:ext uri="{BB962C8B-B14F-4D97-AF65-F5344CB8AC3E}">
        <p14:creationId xmlns:p14="http://schemas.microsoft.com/office/powerpoint/2010/main" val="3455796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20</a:t>
            </a:fld>
            <a:endParaRPr lang="en-US"/>
          </a:p>
        </p:txBody>
      </p:sp>
    </p:spTree>
    <p:extLst>
      <p:ext uri="{BB962C8B-B14F-4D97-AF65-F5344CB8AC3E}">
        <p14:creationId xmlns:p14="http://schemas.microsoft.com/office/powerpoint/2010/main" val="1379817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21</a:t>
            </a:fld>
            <a:endParaRPr lang="en-US"/>
          </a:p>
        </p:txBody>
      </p:sp>
    </p:spTree>
    <p:extLst>
      <p:ext uri="{BB962C8B-B14F-4D97-AF65-F5344CB8AC3E}">
        <p14:creationId xmlns:p14="http://schemas.microsoft.com/office/powerpoint/2010/main" val="223701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10</a:t>
            </a:fld>
            <a:endParaRPr lang="en-US"/>
          </a:p>
        </p:txBody>
      </p:sp>
    </p:spTree>
    <p:extLst>
      <p:ext uri="{BB962C8B-B14F-4D97-AF65-F5344CB8AC3E}">
        <p14:creationId xmlns:p14="http://schemas.microsoft.com/office/powerpoint/2010/main" val="193733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11</a:t>
            </a:fld>
            <a:endParaRPr lang="en-US"/>
          </a:p>
        </p:txBody>
      </p:sp>
    </p:spTree>
    <p:extLst>
      <p:ext uri="{BB962C8B-B14F-4D97-AF65-F5344CB8AC3E}">
        <p14:creationId xmlns:p14="http://schemas.microsoft.com/office/powerpoint/2010/main" val="270514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12</a:t>
            </a:fld>
            <a:endParaRPr lang="en-US"/>
          </a:p>
        </p:txBody>
      </p:sp>
    </p:spTree>
    <p:extLst>
      <p:ext uri="{BB962C8B-B14F-4D97-AF65-F5344CB8AC3E}">
        <p14:creationId xmlns:p14="http://schemas.microsoft.com/office/powerpoint/2010/main" val="130534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13</a:t>
            </a:fld>
            <a:endParaRPr lang="en-US"/>
          </a:p>
        </p:txBody>
      </p:sp>
    </p:spTree>
    <p:extLst>
      <p:ext uri="{BB962C8B-B14F-4D97-AF65-F5344CB8AC3E}">
        <p14:creationId xmlns:p14="http://schemas.microsoft.com/office/powerpoint/2010/main" val="49797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14</a:t>
            </a:fld>
            <a:endParaRPr lang="en-US"/>
          </a:p>
        </p:txBody>
      </p:sp>
    </p:spTree>
    <p:extLst>
      <p:ext uri="{BB962C8B-B14F-4D97-AF65-F5344CB8AC3E}">
        <p14:creationId xmlns:p14="http://schemas.microsoft.com/office/powerpoint/2010/main" val="70849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15</a:t>
            </a:fld>
            <a:endParaRPr lang="en-US"/>
          </a:p>
        </p:txBody>
      </p:sp>
    </p:spTree>
    <p:extLst>
      <p:ext uri="{BB962C8B-B14F-4D97-AF65-F5344CB8AC3E}">
        <p14:creationId xmlns:p14="http://schemas.microsoft.com/office/powerpoint/2010/main" val="2842713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16</a:t>
            </a:fld>
            <a:endParaRPr lang="en-US"/>
          </a:p>
        </p:txBody>
      </p:sp>
    </p:spTree>
    <p:extLst>
      <p:ext uri="{BB962C8B-B14F-4D97-AF65-F5344CB8AC3E}">
        <p14:creationId xmlns:p14="http://schemas.microsoft.com/office/powerpoint/2010/main" val="2654114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17</a:t>
            </a:fld>
            <a:endParaRPr lang="en-US"/>
          </a:p>
        </p:txBody>
      </p:sp>
    </p:spTree>
    <p:extLst>
      <p:ext uri="{BB962C8B-B14F-4D97-AF65-F5344CB8AC3E}">
        <p14:creationId xmlns:p14="http://schemas.microsoft.com/office/powerpoint/2010/main" val="228090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9253-A18E-43C1-9A36-D987BCAE4AA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B99BB87-027D-4A61-9A5E-546AE092BD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FBF4AB1-F784-4C36-9A1B-9B59A42F2A89}"/>
              </a:ext>
            </a:extLst>
          </p:cNvPr>
          <p:cNvSpPr>
            <a:spLocks noGrp="1"/>
          </p:cNvSpPr>
          <p:nvPr>
            <p:ph type="dt" sz="half" idx="10"/>
          </p:nvPr>
        </p:nvSpPr>
        <p:spPr/>
        <p:txBody>
          <a:bodyPr/>
          <a:lstStyle/>
          <a:p>
            <a:fld id="{21F75228-FCF9-4D4A-B984-699D93074924}" type="datetimeFigureOut">
              <a:rPr lang="en-US" smtClean="0"/>
              <a:t>9/21/2019</a:t>
            </a:fld>
            <a:endParaRPr lang="en-US"/>
          </a:p>
        </p:txBody>
      </p:sp>
      <p:sp>
        <p:nvSpPr>
          <p:cNvPr id="5" name="Footer Placeholder 4">
            <a:extLst>
              <a:ext uri="{FF2B5EF4-FFF2-40B4-BE49-F238E27FC236}">
                <a16:creationId xmlns:a16="http://schemas.microsoft.com/office/drawing/2014/main" id="{E27C66C1-AF4C-4836-980B-665496BC4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5D06-FA1E-46E0-AA07-4D7D7BA8A106}"/>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52448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067B-3E16-49FD-8FDF-3B6DDC3B82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708D0C-7C4E-460E-AA03-28507C315A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69828-284F-4767-A09B-5BF0610A312D}"/>
              </a:ext>
            </a:extLst>
          </p:cNvPr>
          <p:cNvSpPr>
            <a:spLocks noGrp="1"/>
          </p:cNvSpPr>
          <p:nvPr>
            <p:ph type="dt" sz="half" idx="10"/>
          </p:nvPr>
        </p:nvSpPr>
        <p:spPr/>
        <p:txBody>
          <a:bodyPr/>
          <a:lstStyle/>
          <a:p>
            <a:fld id="{21F75228-FCF9-4D4A-B984-699D93074924}" type="datetimeFigureOut">
              <a:rPr lang="en-US" smtClean="0"/>
              <a:t>9/21/2019</a:t>
            </a:fld>
            <a:endParaRPr lang="en-US"/>
          </a:p>
        </p:txBody>
      </p:sp>
      <p:sp>
        <p:nvSpPr>
          <p:cNvPr id="5" name="Footer Placeholder 4">
            <a:extLst>
              <a:ext uri="{FF2B5EF4-FFF2-40B4-BE49-F238E27FC236}">
                <a16:creationId xmlns:a16="http://schemas.microsoft.com/office/drawing/2014/main" id="{E24D32D4-8C27-4C6F-9121-11DBB2196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7BBB8-AB74-4041-BC46-D541C387C65F}"/>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450471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3E83CE-A80E-4B45-A7FE-1F3DB994792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70DDDD-A3B9-4C31-BB71-F9DACEC2D8C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45A90-E6DA-4809-A034-6FBCFB801595}"/>
              </a:ext>
            </a:extLst>
          </p:cNvPr>
          <p:cNvSpPr>
            <a:spLocks noGrp="1"/>
          </p:cNvSpPr>
          <p:nvPr>
            <p:ph type="dt" sz="half" idx="10"/>
          </p:nvPr>
        </p:nvSpPr>
        <p:spPr/>
        <p:txBody>
          <a:bodyPr/>
          <a:lstStyle/>
          <a:p>
            <a:fld id="{21F75228-FCF9-4D4A-B984-699D93074924}" type="datetimeFigureOut">
              <a:rPr lang="en-US" smtClean="0"/>
              <a:t>9/21/2019</a:t>
            </a:fld>
            <a:endParaRPr lang="en-US"/>
          </a:p>
        </p:txBody>
      </p:sp>
      <p:sp>
        <p:nvSpPr>
          <p:cNvPr id="5" name="Footer Placeholder 4">
            <a:extLst>
              <a:ext uri="{FF2B5EF4-FFF2-40B4-BE49-F238E27FC236}">
                <a16:creationId xmlns:a16="http://schemas.microsoft.com/office/drawing/2014/main" id="{FD473031-197A-4523-847D-4009BA659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9DAED-6EB5-478C-8758-A57F441380F4}"/>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175811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27BC-7F37-44E0-A378-8B9C5F541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9CE56-0793-4434-8274-A461568ABB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11D13-6A11-47A1-8E4A-F5FBF859FED4}"/>
              </a:ext>
            </a:extLst>
          </p:cNvPr>
          <p:cNvSpPr>
            <a:spLocks noGrp="1"/>
          </p:cNvSpPr>
          <p:nvPr>
            <p:ph type="dt" sz="half" idx="10"/>
          </p:nvPr>
        </p:nvSpPr>
        <p:spPr/>
        <p:txBody>
          <a:bodyPr/>
          <a:lstStyle/>
          <a:p>
            <a:fld id="{21F75228-FCF9-4D4A-B984-699D93074924}" type="datetimeFigureOut">
              <a:rPr lang="en-US" smtClean="0"/>
              <a:t>9/21/2019</a:t>
            </a:fld>
            <a:endParaRPr lang="en-US"/>
          </a:p>
        </p:txBody>
      </p:sp>
      <p:sp>
        <p:nvSpPr>
          <p:cNvPr id="5" name="Footer Placeholder 4">
            <a:extLst>
              <a:ext uri="{FF2B5EF4-FFF2-40B4-BE49-F238E27FC236}">
                <a16:creationId xmlns:a16="http://schemas.microsoft.com/office/drawing/2014/main" id="{CE303752-3A83-4EB3-9925-8BD65B87A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9AF75-61B9-426C-9CFD-02B1AB531620}"/>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23751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A3779-C144-434C-AAFE-FDFD0C4382C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08B3F3D-04E8-463E-9206-995842CCE65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0A9BD3-6580-4ACC-98BC-950C342D5BCD}"/>
              </a:ext>
            </a:extLst>
          </p:cNvPr>
          <p:cNvSpPr>
            <a:spLocks noGrp="1"/>
          </p:cNvSpPr>
          <p:nvPr>
            <p:ph type="dt" sz="half" idx="10"/>
          </p:nvPr>
        </p:nvSpPr>
        <p:spPr/>
        <p:txBody>
          <a:bodyPr/>
          <a:lstStyle/>
          <a:p>
            <a:fld id="{21F75228-FCF9-4D4A-B984-699D93074924}" type="datetimeFigureOut">
              <a:rPr lang="en-US" smtClean="0"/>
              <a:t>9/21/2019</a:t>
            </a:fld>
            <a:endParaRPr lang="en-US"/>
          </a:p>
        </p:txBody>
      </p:sp>
      <p:sp>
        <p:nvSpPr>
          <p:cNvPr id="5" name="Footer Placeholder 4">
            <a:extLst>
              <a:ext uri="{FF2B5EF4-FFF2-40B4-BE49-F238E27FC236}">
                <a16:creationId xmlns:a16="http://schemas.microsoft.com/office/drawing/2014/main" id="{FAC9CEEF-1156-4DB9-95A6-26234DEF9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06378-B160-4B68-BAA2-0C00D037B431}"/>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5934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220C1-CAFD-4573-B5C2-E831C3B92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299A95-A338-442A-BAE6-11D8413A7E5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97CCFE-5BAA-42B4-9644-A125A2107B9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21912A-3C9C-4852-BBA3-45E3FFF312C5}"/>
              </a:ext>
            </a:extLst>
          </p:cNvPr>
          <p:cNvSpPr>
            <a:spLocks noGrp="1"/>
          </p:cNvSpPr>
          <p:nvPr>
            <p:ph type="dt" sz="half" idx="10"/>
          </p:nvPr>
        </p:nvSpPr>
        <p:spPr/>
        <p:txBody>
          <a:bodyPr/>
          <a:lstStyle/>
          <a:p>
            <a:fld id="{21F75228-FCF9-4D4A-B984-699D93074924}" type="datetimeFigureOut">
              <a:rPr lang="en-US" smtClean="0"/>
              <a:t>9/21/2019</a:t>
            </a:fld>
            <a:endParaRPr lang="en-US"/>
          </a:p>
        </p:txBody>
      </p:sp>
      <p:sp>
        <p:nvSpPr>
          <p:cNvPr id="6" name="Footer Placeholder 5">
            <a:extLst>
              <a:ext uri="{FF2B5EF4-FFF2-40B4-BE49-F238E27FC236}">
                <a16:creationId xmlns:a16="http://schemas.microsoft.com/office/drawing/2014/main" id="{7E7C4BDE-33BF-4BB3-BD9E-79B423DD55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D8D44-4FC1-45CA-B13C-760116FDC6FA}"/>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17052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58D9-C335-4910-9BB1-EB4A294084C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D42F7A-43B5-4943-A09B-41ECF157D5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A9C5F-298C-4E32-A905-213009289F3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181CC9-DCEF-48C3-A379-2B99B0D8C5A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365970D-513F-4E40-B8AC-37244BA1168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F770A7-8A40-4B01-A4EF-75B602205A1C}"/>
              </a:ext>
            </a:extLst>
          </p:cNvPr>
          <p:cNvSpPr>
            <a:spLocks noGrp="1"/>
          </p:cNvSpPr>
          <p:nvPr>
            <p:ph type="dt" sz="half" idx="10"/>
          </p:nvPr>
        </p:nvSpPr>
        <p:spPr/>
        <p:txBody>
          <a:bodyPr/>
          <a:lstStyle/>
          <a:p>
            <a:fld id="{21F75228-FCF9-4D4A-B984-699D93074924}" type="datetimeFigureOut">
              <a:rPr lang="en-US" smtClean="0"/>
              <a:t>9/21/2019</a:t>
            </a:fld>
            <a:endParaRPr lang="en-US"/>
          </a:p>
        </p:txBody>
      </p:sp>
      <p:sp>
        <p:nvSpPr>
          <p:cNvPr id="8" name="Footer Placeholder 7">
            <a:extLst>
              <a:ext uri="{FF2B5EF4-FFF2-40B4-BE49-F238E27FC236}">
                <a16:creationId xmlns:a16="http://schemas.microsoft.com/office/drawing/2014/main" id="{08B1A8F2-4D4B-41B4-B9E8-FA7FDF0A9F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306E41-A0BD-46BB-ACA0-956FF61D3B37}"/>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64748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7D82-78D1-453D-B40A-940AF85C8B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58CAA8-EE49-4E47-A937-618F28182CE9}"/>
              </a:ext>
            </a:extLst>
          </p:cNvPr>
          <p:cNvSpPr>
            <a:spLocks noGrp="1"/>
          </p:cNvSpPr>
          <p:nvPr>
            <p:ph type="dt" sz="half" idx="10"/>
          </p:nvPr>
        </p:nvSpPr>
        <p:spPr/>
        <p:txBody>
          <a:bodyPr/>
          <a:lstStyle/>
          <a:p>
            <a:fld id="{21F75228-FCF9-4D4A-B984-699D93074924}" type="datetimeFigureOut">
              <a:rPr lang="en-US" smtClean="0"/>
              <a:t>9/21/2019</a:t>
            </a:fld>
            <a:endParaRPr lang="en-US"/>
          </a:p>
        </p:txBody>
      </p:sp>
      <p:sp>
        <p:nvSpPr>
          <p:cNvPr id="4" name="Footer Placeholder 3">
            <a:extLst>
              <a:ext uri="{FF2B5EF4-FFF2-40B4-BE49-F238E27FC236}">
                <a16:creationId xmlns:a16="http://schemas.microsoft.com/office/drawing/2014/main" id="{4312436C-9EA8-42EB-A4EB-EE35431C41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7672C-BA62-496B-A0C1-096F80F8F558}"/>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411510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4333C-EC2B-4398-B560-7DE150C371E4}"/>
              </a:ext>
            </a:extLst>
          </p:cNvPr>
          <p:cNvSpPr>
            <a:spLocks noGrp="1"/>
          </p:cNvSpPr>
          <p:nvPr>
            <p:ph type="dt" sz="half" idx="10"/>
          </p:nvPr>
        </p:nvSpPr>
        <p:spPr/>
        <p:txBody>
          <a:bodyPr/>
          <a:lstStyle/>
          <a:p>
            <a:fld id="{21F75228-FCF9-4D4A-B984-699D93074924}" type="datetimeFigureOut">
              <a:rPr lang="en-US" smtClean="0"/>
              <a:t>9/21/2019</a:t>
            </a:fld>
            <a:endParaRPr lang="en-US"/>
          </a:p>
        </p:txBody>
      </p:sp>
      <p:sp>
        <p:nvSpPr>
          <p:cNvPr id="3" name="Footer Placeholder 2">
            <a:extLst>
              <a:ext uri="{FF2B5EF4-FFF2-40B4-BE49-F238E27FC236}">
                <a16:creationId xmlns:a16="http://schemas.microsoft.com/office/drawing/2014/main" id="{76E85CB8-038B-4B4F-B5E4-05FABE0B0D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18FD8E-FD2B-466F-B891-B994F51CFD4F}"/>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80762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61E4-1691-4879-9AF3-58DC7DB6924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FF31AF0-CFF4-465A-9583-799B5883CE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E7F88E-5BE5-454A-9CA6-18F7C6A50F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24B8E7-E975-45F1-B7C3-05B46B50E472}"/>
              </a:ext>
            </a:extLst>
          </p:cNvPr>
          <p:cNvSpPr>
            <a:spLocks noGrp="1"/>
          </p:cNvSpPr>
          <p:nvPr>
            <p:ph type="dt" sz="half" idx="10"/>
          </p:nvPr>
        </p:nvSpPr>
        <p:spPr/>
        <p:txBody>
          <a:bodyPr/>
          <a:lstStyle/>
          <a:p>
            <a:fld id="{21F75228-FCF9-4D4A-B984-699D93074924}" type="datetimeFigureOut">
              <a:rPr lang="en-US" smtClean="0"/>
              <a:t>9/21/2019</a:t>
            </a:fld>
            <a:endParaRPr lang="en-US"/>
          </a:p>
        </p:txBody>
      </p:sp>
      <p:sp>
        <p:nvSpPr>
          <p:cNvPr id="6" name="Footer Placeholder 5">
            <a:extLst>
              <a:ext uri="{FF2B5EF4-FFF2-40B4-BE49-F238E27FC236}">
                <a16:creationId xmlns:a16="http://schemas.microsoft.com/office/drawing/2014/main" id="{0ADF643A-2449-4C24-B5E8-5BBB157F3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8E91D-1A6C-40A7-89D6-EC6F66F1BA9C}"/>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37601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9047C-BB0D-4ACA-A862-6FD29E4B210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3BAC2BE-CA54-4236-BEBE-2509EDDC32C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E1A3399-DFE2-4BC9-A0D9-23264FE7E8C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F29941-4C7B-4586-B0BA-5B52C55B9A5F}"/>
              </a:ext>
            </a:extLst>
          </p:cNvPr>
          <p:cNvSpPr>
            <a:spLocks noGrp="1"/>
          </p:cNvSpPr>
          <p:nvPr>
            <p:ph type="dt" sz="half" idx="10"/>
          </p:nvPr>
        </p:nvSpPr>
        <p:spPr/>
        <p:txBody>
          <a:bodyPr/>
          <a:lstStyle/>
          <a:p>
            <a:fld id="{21F75228-FCF9-4D4A-B984-699D93074924}" type="datetimeFigureOut">
              <a:rPr lang="en-US" smtClean="0"/>
              <a:t>9/21/2019</a:t>
            </a:fld>
            <a:endParaRPr lang="en-US"/>
          </a:p>
        </p:txBody>
      </p:sp>
      <p:sp>
        <p:nvSpPr>
          <p:cNvPr id="6" name="Footer Placeholder 5">
            <a:extLst>
              <a:ext uri="{FF2B5EF4-FFF2-40B4-BE49-F238E27FC236}">
                <a16:creationId xmlns:a16="http://schemas.microsoft.com/office/drawing/2014/main" id="{DD720B15-1D01-4990-8E64-6C93CCE26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810FE-037B-48EA-AE54-2853702487B0}"/>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179146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89F8C-F5F9-4BB6-BBF3-AD3DB3F40518}"/>
              </a:ext>
            </a:extLst>
          </p:cNvPr>
          <p:cNvPicPr>
            <a:picLocks noChangeAspect="1"/>
          </p:cNvPicPr>
          <p:nvPr userDrawn="1"/>
        </p:nvPicPr>
        <p:blipFill>
          <a:blip r:embed="rId13">
            <a:extLst>
              <a:ext uri="{BEBA8EAE-BF5A-486C-A8C5-ECC9F3942E4B}">
                <a14:imgProps xmlns:a14="http://schemas.microsoft.com/office/drawing/2010/main">
                  <a14:imgLayer r:embed="rId14">
                    <a14:imgEffect>
                      <a14:saturation sat="33000"/>
                    </a14:imgEffect>
                  </a14:imgLayer>
                </a14:imgProps>
              </a:ext>
            </a:extLst>
          </a:blip>
          <a:stretch>
            <a:fillRect/>
          </a:stretch>
        </p:blipFill>
        <p:spPr>
          <a:xfrm>
            <a:off x="6758398" y="152203"/>
            <a:ext cx="2286000" cy="1347416"/>
          </a:xfrm>
          <a:prstGeom prst="rect">
            <a:avLst/>
          </a:prstGeom>
          <a:effectLst>
            <a:softEdge rad="63500"/>
          </a:effectLst>
        </p:spPr>
      </p:pic>
      <p:sp>
        <p:nvSpPr>
          <p:cNvPr id="7" name="Rectangle 6">
            <a:extLst>
              <a:ext uri="{FF2B5EF4-FFF2-40B4-BE49-F238E27FC236}">
                <a16:creationId xmlns:a16="http://schemas.microsoft.com/office/drawing/2014/main" id="{39283008-2043-4D5E-B526-02A84DCF183C}"/>
              </a:ext>
            </a:extLst>
          </p:cNvPr>
          <p:cNvSpPr/>
          <p:nvPr userDrawn="1"/>
        </p:nvSpPr>
        <p:spPr>
          <a:xfrm>
            <a:off x="6719209" y="39190"/>
            <a:ext cx="2385602" cy="1515290"/>
          </a:xfrm>
          <a:prstGeom prst="rect">
            <a:avLst/>
          </a:prstGeom>
          <a:solidFill>
            <a:schemeClr val="dk1">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D16CEA7-F085-438F-A034-0A4141F89CEE}"/>
              </a:ext>
            </a:extLst>
          </p:cNvPr>
          <p:cNvSpPr>
            <a:spLocks noGrp="1"/>
          </p:cNvSpPr>
          <p:nvPr>
            <p:ph type="title"/>
          </p:nvPr>
        </p:nvSpPr>
        <p:spPr>
          <a:xfrm>
            <a:off x="628650" y="365127"/>
            <a:ext cx="7886700" cy="10761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B317AC9-3C03-4FE3-A88A-4EB478750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24A3143-EC07-4799-9298-1A1595CDF0B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bg1"/>
                </a:solidFill>
              </a:defRPr>
            </a:lvl1pPr>
          </a:lstStyle>
          <a:p>
            <a:fld id="{21F75228-FCF9-4D4A-B984-699D93074924}" type="datetimeFigureOut">
              <a:rPr lang="en-US" smtClean="0"/>
              <a:pPr/>
              <a:t>9/21/2019</a:t>
            </a:fld>
            <a:endParaRPr lang="en-US"/>
          </a:p>
        </p:txBody>
      </p:sp>
      <p:sp>
        <p:nvSpPr>
          <p:cNvPr id="5" name="Footer Placeholder 4">
            <a:extLst>
              <a:ext uri="{FF2B5EF4-FFF2-40B4-BE49-F238E27FC236}">
                <a16:creationId xmlns:a16="http://schemas.microsoft.com/office/drawing/2014/main" id="{9688DB6A-3016-42CE-847A-2E637130DD6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16A44B0-BB1D-4B97-95C7-BC8A90394E9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bg1"/>
                </a:solidFill>
              </a:defRPr>
            </a:lvl1pPr>
          </a:lstStyle>
          <a:p>
            <a:fld id="{F6E33898-89A6-45DD-BC1C-2BD8DF1FAC17}" type="slidenum">
              <a:rPr lang="en-US" smtClean="0"/>
              <a:pPr/>
              <a:t>‹#›</a:t>
            </a:fld>
            <a:endParaRPr lang="en-US"/>
          </a:p>
        </p:txBody>
      </p:sp>
      <p:cxnSp>
        <p:nvCxnSpPr>
          <p:cNvPr id="8" name="Straight Connector 7">
            <a:extLst>
              <a:ext uri="{FF2B5EF4-FFF2-40B4-BE49-F238E27FC236}">
                <a16:creationId xmlns:a16="http://schemas.microsoft.com/office/drawing/2014/main" id="{0F4EE6FC-D0EC-4B41-89B2-BB90A1946C1F}"/>
              </a:ext>
            </a:extLst>
          </p:cNvPr>
          <p:cNvCxnSpPr/>
          <p:nvPr userDrawn="1"/>
        </p:nvCxnSpPr>
        <p:spPr>
          <a:xfrm>
            <a:off x="365760" y="1515291"/>
            <a:ext cx="7746274" cy="0"/>
          </a:xfrm>
          <a:prstGeom prst="line">
            <a:avLst/>
          </a:prstGeom>
          <a:ln w="28575">
            <a:solidFill>
              <a:schemeClr val="accent4"/>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A7DA5DBA-C703-4652-91A2-B393C307B05C}"/>
              </a:ext>
            </a:extLst>
          </p:cNvPr>
          <p:cNvCxnSpPr/>
          <p:nvPr userDrawn="1"/>
        </p:nvCxnSpPr>
        <p:spPr>
          <a:xfrm>
            <a:off x="1027617" y="1589313"/>
            <a:ext cx="7746274" cy="0"/>
          </a:xfrm>
          <a:prstGeom prst="line">
            <a:avLst/>
          </a:prstGeom>
          <a:ln w="28575">
            <a:solidFill>
              <a:schemeClr val="accent4"/>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8250290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biblia.com/bible/kjv1900/Gen%2035.4-15" TargetMode="External"/><Relationship Id="rId3" Type="http://schemas.openxmlformats.org/officeDocument/2006/relationships/hyperlink" Target="https://biblia.com/bible/kjv1900/Gen%2032.1-2" TargetMode="External"/><Relationship Id="rId7" Type="http://schemas.openxmlformats.org/officeDocument/2006/relationships/hyperlink" Target="https://biblia.com/bible/kjv1900/Gen%2035.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biblia.com/bible/kjv1900/Gen%2033.18-20" TargetMode="External"/><Relationship Id="rId5" Type="http://schemas.openxmlformats.org/officeDocument/2006/relationships/hyperlink" Target="https://biblia.com/bible/kjv1900/Gen%2033.17" TargetMode="External"/><Relationship Id="rId10" Type="http://schemas.openxmlformats.org/officeDocument/2006/relationships/hyperlink" Target="https://biblia.com/bible/kjv1900/Gen%2035.16-20" TargetMode="External"/><Relationship Id="rId4" Type="http://schemas.openxmlformats.org/officeDocument/2006/relationships/hyperlink" Target="https://biblia.com/bible/kjv1900/Gen%2032.30-32" TargetMode="External"/><Relationship Id="rId9" Type="http://schemas.openxmlformats.org/officeDocument/2006/relationships/hyperlink" Target="https://biblia.com/bible/kjv1900/Gen%2035.1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F1725-A760-4332-8158-D0C8C8830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 y="119267"/>
            <a:ext cx="9151906" cy="6626087"/>
          </a:xfrm>
          <a:prstGeom prst="rect">
            <a:avLst/>
          </a:prstGeom>
          <a:ln>
            <a:noFill/>
          </a:ln>
          <a:effectLst>
            <a:softEdge rad="112500"/>
          </a:effectLst>
        </p:spPr>
      </p:pic>
      <p:sp>
        <p:nvSpPr>
          <p:cNvPr id="4" name="Title 3">
            <a:extLst>
              <a:ext uri="{FF2B5EF4-FFF2-40B4-BE49-F238E27FC236}">
                <a16:creationId xmlns:a16="http://schemas.microsoft.com/office/drawing/2014/main" id="{8DD8B962-6795-452F-BB23-66876BF9CAE7}"/>
              </a:ext>
            </a:extLst>
          </p:cNvPr>
          <p:cNvSpPr>
            <a:spLocks noGrp="1"/>
          </p:cNvSpPr>
          <p:nvPr>
            <p:ph type="ctrTitle"/>
          </p:nvPr>
        </p:nvSpPr>
        <p:spPr>
          <a:xfrm>
            <a:off x="2007703" y="2540000"/>
            <a:ext cx="5128594" cy="1698171"/>
          </a:xfrm>
          <a:solidFill>
            <a:schemeClr val="bg1">
              <a:alpha val="70000"/>
            </a:schemeClr>
          </a:solidFill>
          <a:effectLst>
            <a:innerShdw blurRad="114300">
              <a:prstClr val="black"/>
            </a:innerShdw>
          </a:effectLst>
        </p:spPr>
        <p:txBody>
          <a:bodyPr>
            <a:normAutofit/>
          </a:bodyPr>
          <a:lstStyle/>
          <a:p>
            <a:r>
              <a:rPr lang="en-US" dirty="0">
                <a:solidFill>
                  <a:schemeClr val="tx1"/>
                </a:solidFill>
                <a:latin typeface="Elephant" panose="02020904090505020303" pitchFamily="18" charset="0"/>
              </a:rPr>
              <a:t>Lesson 10</a:t>
            </a:r>
            <a:br>
              <a:rPr lang="en-US" dirty="0">
                <a:solidFill>
                  <a:schemeClr val="tx1"/>
                </a:solidFill>
                <a:latin typeface="Elephant" panose="02020904090505020303" pitchFamily="18" charset="0"/>
              </a:rPr>
            </a:br>
            <a:r>
              <a:rPr lang="en-US" sz="2200" dirty="0">
                <a:solidFill>
                  <a:schemeClr val="tx1"/>
                </a:solidFill>
                <a:latin typeface="Elephant" panose="02020904090505020303" pitchFamily="18" charset="0"/>
              </a:rPr>
              <a:t>Joseph’s Dreams to Slavery</a:t>
            </a:r>
            <a:br>
              <a:rPr lang="en-US" sz="3100" dirty="0">
                <a:solidFill>
                  <a:schemeClr val="tx1"/>
                </a:solidFill>
                <a:latin typeface="Elephant" panose="02020904090505020303" pitchFamily="18" charset="0"/>
              </a:rPr>
            </a:br>
            <a:r>
              <a:rPr lang="en-US" sz="3100" dirty="0">
                <a:solidFill>
                  <a:schemeClr val="tx1"/>
                </a:solidFill>
                <a:latin typeface="Elephant" panose="02020904090505020303" pitchFamily="18" charset="0"/>
              </a:rPr>
              <a:t>Genesis 37 – 39</a:t>
            </a:r>
            <a:endParaRPr lang="en-US" dirty="0">
              <a:solidFill>
                <a:schemeClr val="tx1"/>
              </a:solidFill>
              <a:latin typeface="Elephant" panose="02020904090505020303" pitchFamily="18" charset="0"/>
            </a:endParaRPr>
          </a:p>
        </p:txBody>
      </p:sp>
    </p:spTree>
    <p:extLst>
      <p:ext uri="{BB962C8B-B14F-4D97-AF65-F5344CB8AC3E}">
        <p14:creationId xmlns:p14="http://schemas.microsoft.com/office/powerpoint/2010/main" val="74310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p:txBody>
          <a:bodyPr>
            <a:normAutofit/>
          </a:bodyPr>
          <a:lstStyle/>
          <a:p>
            <a:pPr marL="0" indent="0">
              <a:buNone/>
            </a:pPr>
            <a:r>
              <a:rPr lang="en-US" dirty="0"/>
              <a:t>Support for after Rachel died</a:t>
            </a:r>
          </a:p>
          <a:p>
            <a:r>
              <a:rPr lang="en-US" dirty="0"/>
              <a:t>Genesis 37:9-10 </a:t>
            </a:r>
            <a:r>
              <a:rPr lang="en-US" dirty="0">
                <a:sym typeface="Wingdings" panose="05000000000000000000" pitchFamily="2" charset="2"/>
              </a:rPr>
              <a:t> Joseph dreams of 11 stars bowing down which refers to his brothers</a:t>
            </a:r>
          </a:p>
          <a:p>
            <a:r>
              <a:rPr lang="en-US" dirty="0">
                <a:sym typeface="Wingdings" panose="05000000000000000000" pitchFamily="2" charset="2"/>
              </a:rPr>
              <a:t>Genesis 46:21  Appears that Benjamin had 10 sons when he came to Egypt</a:t>
            </a:r>
          </a:p>
        </p:txBody>
      </p:sp>
      <p:sp>
        <p:nvSpPr>
          <p:cNvPr id="9" name="Title 1">
            <a:extLst>
              <a:ext uri="{FF2B5EF4-FFF2-40B4-BE49-F238E27FC236}">
                <a16:creationId xmlns:a16="http://schemas.microsoft.com/office/drawing/2014/main" id="{ADA1D4AD-1EEB-43D4-B13E-2E03F5642D82}"/>
              </a:ext>
            </a:extLst>
          </p:cNvPr>
          <p:cNvSpPr txBox="1">
            <a:spLocks/>
          </p:cNvSpPr>
          <p:nvPr/>
        </p:nvSpPr>
        <p:spPr>
          <a:xfrm>
            <a:off x="628650" y="365127"/>
            <a:ext cx="7886700" cy="1076144"/>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dirty="0"/>
              <a:t>When do you think Joseph dreamed his dreams, before or after Rachel died? What makes this question hard to answer?</a:t>
            </a:r>
          </a:p>
        </p:txBody>
      </p:sp>
      <p:sp>
        <p:nvSpPr>
          <p:cNvPr id="2" name="TextBox 1">
            <a:extLst>
              <a:ext uri="{FF2B5EF4-FFF2-40B4-BE49-F238E27FC236}">
                <a16:creationId xmlns:a16="http://schemas.microsoft.com/office/drawing/2014/main" id="{5A2A249F-2C91-4FFB-9A30-D61908370DAB}"/>
              </a:ext>
            </a:extLst>
          </p:cNvPr>
          <p:cNvSpPr txBox="1"/>
          <p:nvPr/>
        </p:nvSpPr>
        <p:spPr>
          <a:xfrm>
            <a:off x="493486" y="4151086"/>
            <a:ext cx="8021864" cy="923330"/>
          </a:xfrm>
          <a:prstGeom prst="rect">
            <a:avLst/>
          </a:prstGeom>
          <a:noFill/>
        </p:spPr>
        <p:txBody>
          <a:bodyPr wrap="square" rtlCol="0">
            <a:spAutoFit/>
          </a:bodyPr>
          <a:lstStyle/>
          <a:p>
            <a:r>
              <a:rPr lang="en-US" dirty="0">
                <a:solidFill>
                  <a:schemeClr val="accent4"/>
                </a:solidFill>
              </a:rPr>
              <a:t>If before Rachel died, then the 11</a:t>
            </a:r>
            <a:r>
              <a:rPr lang="en-US" baseline="30000" dirty="0">
                <a:solidFill>
                  <a:schemeClr val="accent4"/>
                </a:solidFill>
              </a:rPr>
              <a:t>th</a:t>
            </a:r>
            <a:r>
              <a:rPr lang="en-US" dirty="0">
                <a:solidFill>
                  <a:schemeClr val="accent4"/>
                </a:solidFill>
              </a:rPr>
              <a:t> star could be prophetic</a:t>
            </a:r>
          </a:p>
          <a:p>
            <a:endParaRPr lang="en-US" dirty="0">
              <a:solidFill>
                <a:schemeClr val="accent4"/>
              </a:solidFill>
            </a:endParaRPr>
          </a:p>
          <a:p>
            <a:r>
              <a:rPr lang="en-US" dirty="0">
                <a:solidFill>
                  <a:schemeClr val="accent4"/>
                </a:solidFill>
              </a:rPr>
              <a:t>If after Rachel died, then mother could refer to Leah as his step-mother</a:t>
            </a:r>
          </a:p>
        </p:txBody>
      </p:sp>
    </p:spTree>
    <p:extLst>
      <p:ext uri="{BB962C8B-B14F-4D97-AF65-F5344CB8AC3E}">
        <p14:creationId xmlns:p14="http://schemas.microsoft.com/office/powerpoint/2010/main" val="33186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DA1D4AD-1EEB-43D4-B13E-2E03F5642D82}"/>
              </a:ext>
            </a:extLst>
          </p:cNvPr>
          <p:cNvSpPr txBox="1">
            <a:spLocks/>
          </p:cNvSpPr>
          <p:nvPr/>
        </p:nvSpPr>
        <p:spPr>
          <a:xfrm>
            <a:off x="628650" y="365127"/>
            <a:ext cx="7886700" cy="1076144"/>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dirty="0"/>
              <a:t>When do you think Joseph dreamed his dreams, before or after Rachel died? What makes this question hard to answer?</a:t>
            </a:r>
          </a:p>
        </p:txBody>
      </p:sp>
      <p:graphicFrame>
        <p:nvGraphicFramePr>
          <p:cNvPr id="5" name="Table 7">
            <a:extLst>
              <a:ext uri="{FF2B5EF4-FFF2-40B4-BE49-F238E27FC236}">
                <a16:creationId xmlns:a16="http://schemas.microsoft.com/office/drawing/2014/main" id="{ABC52FA5-ED21-43A4-B5D2-6B4DDA89B464}"/>
              </a:ext>
            </a:extLst>
          </p:cNvPr>
          <p:cNvGraphicFramePr>
            <a:graphicFrameLocks noGrp="1"/>
          </p:cNvGraphicFramePr>
          <p:nvPr>
            <p:extLst>
              <p:ext uri="{D42A27DB-BD31-4B8C-83A1-F6EECF244321}">
                <p14:modId xmlns:p14="http://schemas.microsoft.com/office/powerpoint/2010/main" val="535534115"/>
              </p:ext>
            </p:extLst>
          </p:nvPr>
        </p:nvGraphicFramePr>
        <p:xfrm>
          <a:off x="261254" y="3733810"/>
          <a:ext cx="8606972" cy="370840"/>
        </p:xfrm>
        <a:graphic>
          <a:graphicData uri="http://schemas.openxmlformats.org/drawingml/2006/table">
            <a:tbl>
              <a:tblPr firstRow="1" bandRow="1">
                <a:tableStyleId>{5C22544A-7EE6-4342-B048-85BDC9FD1C3A}</a:tableStyleId>
              </a:tblPr>
              <a:tblGrid>
                <a:gridCol w="782452">
                  <a:extLst>
                    <a:ext uri="{9D8B030D-6E8A-4147-A177-3AD203B41FA5}">
                      <a16:colId xmlns:a16="http://schemas.microsoft.com/office/drawing/2014/main" val="1183182998"/>
                    </a:ext>
                  </a:extLst>
                </a:gridCol>
                <a:gridCol w="782452">
                  <a:extLst>
                    <a:ext uri="{9D8B030D-6E8A-4147-A177-3AD203B41FA5}">
                      <a16:colId xmlns:a16="http://schemas.microsoft.com/office/drawing/2014/main" val="4148775903"/>
                    </a:ext>
                  </a:extLst>
                </a:gridCol>
                <a:gridCol w="782452">
                  <a:extLst>
                    <a:ext uri="{9D8B030D-6E8A-4147-A177-3AD203B41FA5}">
                      <a16:colId xmlns:a16="http://schemas.microsoft.com/office/drawing/2014/main" val="1642990369"/>
                    </a:ext>
                  </a:extLst>
                </a:gridCol>
                <a:gridCol w="782452">
                  <a:extLst>
                    <a:ext uri="{9D8B030D-6E8A-4147-A177-3AD203B41FA5}">
                      <a16:colId xmlns:a16="http://schemas.microsoft.com/office/drawing/2014/main" val="2559667993"/>
                    </a:ext>
                  </a:extLst>
                </a:gridCol>
                <a:gridCol w="782452">
                  <a:extLst>
                    <a:ext uri="{9D8B030D-6E8A-4147-A177-3AD203B41FA5}">
                      <a16:colId xmlns:a16="http://schemas.microsoft.com/office/drawing/2014/main" val="2915345963"/>
                    </a:ext>
                  </a:extLst>
                </a:gridCol>
                <a:gridCol w="782452">
                  <a:extLst>
                    <a:ext uri="{9D8B030D-6E8A-4147-A177-3AD203B41FA5}">
                      <a16:colId xmlns:a16="http://schemas.microsoft.com/office/drawing/2014/main" val="2184429139"/>
                    </a:ext>
                  </a:extLst>
                </a:gridCol>
                <a:gridCol w="782452">
                  <a:extLst>
                    <a:ext uri="{9D8B030D-6E8A-4147-A177-3AD203B41FA5}">
                      <a16:colId xmlns:a16="http://schemas.microsoft.com/office/drawing/2014/main" val="1389365058"/>
                    </a:ext>
                  </a:extLst>
                </a:gridCol>
                <a:gridCol w="782452">
                  <a:extLst>
                    <a:ext uri="{9D8B030D-6E8A-4147-A177-3AD203B41FA5}">
                      <a16:colId xmlns:a16="http://schemas.microsoft.com/office/drawing/2014/main" val="3667677305"/>
                    </a:ext>
                  </a:extLst>
                </a:gridCol>
                <a:gridCol w="782452">
                  <a:extLst>
                    <a:ext uri="{9D8B030D-6E8A-4147-A177-3AD203B41FA5}">
                      <a16:colId xmlns:a16="http://schemas.microsoft.com/office/drawing/2014/main" val="3618703158"/>
                    </a:ext>
                  </a:extLst>
                </a:gridCol>
                <a:gridCol w="782452">
                  <a:extLst>
                    <a:ext uri="{9D8B030D-6E8A-4147-A177-3AD203B41FA5}">
                      <a16:colId xmlns:a16="http://schemas.microsoft.com/office/drawing/2014/main" val="2011439777"/>
                    </a:ext>
                  </a:extLst>
                </a:gridCol>
                <a:gridCol w="782452">
                  <a:extLst>
                    <a:ext uri="{9D8B030D-6E8A-4147-A177-3AD203B41FA5}">
                      <a16:colId xmlns:a16="http://schemas.microsoft.com/office/drawing/2014/main" val="3949997868"/>
                    </a:ext>
                  </a:extLst>
                </a:gridCol>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24904240"/>
                  </a:ext>
                </a:extLst>
              </a:tr>
            </a:tbl>
          </a:graphicData>
        </a:graphic>
      </p:graphicFrame>
      <p:cxnSp>
        <p:nvCxnSpPr>
          <p:cNvPr id="10" name="Straight Arrow Connector 9">
            <a:extLst>
              <a:ext uri="{FF2B5EF4-FFF2-40B4-BE49-F238E27FC236}">
                <a16:creationId xmlns:a16="http://schemas.microsoft.com/office/drawing/2014/main" id="{0B75F4D1-CC8A-4E93-8B62-B5583483BC53}"/>
              </a:ext>
            </a:extLst>
          </p:cNvPr>
          <p:cNvCxnSpPr/>
          <p:nvPr/>
        </p:nvCxnSpPr>
        <p:spPr>
          <a:xfrm flipV="1">
            <a:off x="1603833" y="4293332"/>
            <a:ext cx="0" cy="7257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34A06DC-8B4D-4D08-B55A-6F870CDEC602}"/>
              </a:ext>
            </a:extLst>
          </p:cNvPr>
          <p:cNvSpPr txBox="1"/>
          <p:nvPr/>
        </p:nvSpPr>
        <p:spPr>
          <a:xfrm>
            <a:off x="559492" y="5019046"/>
            <a:ext cx="2088681" cy="1077218"/>
          </a:xfrm>
          <a:prstGeom prst="rect">
            <a:avLst/>
          </a:prstGeom>
          <a:noFill/>
          <a:ln>
            <a:noFill/>
          </a:ln>
        </p:spPr>
        <p:txBody>
          <a:bodyPr wrap="square" rtlCol="0">
            <a:spAutoFit/>
          </a:bodyPr>
          <a:lstStyle/>
          <a:p>
            <a:pPr algn="ctr"/>
            <a:r>
              <a:rPr lang="en-US" sz="1600" dirty="0">
                <a:solidFill>
                  <a:schemeClr val="bg1"/>
                </a:solidFill>
              </a:rPr>
              <a:t>Joseph was 17 when he gave a bad report of his brothers</a:t>
            </a:r>
          </a:p>
          <a:p>
            <a:pPr algn="ctr"/>
            <a:r>
              <a:rPr lang="en-US" sz="1600" dirty="0">
                <a:solidFill>
                  <a:schemeClr val="bg1"/>
                </a:solidFill>
              </a:rPr>
              <a:t>Gen 37:2</a:t>
            </a:r>
          </a:p>
        </p:txBody>
      </p:sp>
      <p:cxnSp>
        <p:nvCxnSpPr>
          <p:cNvPr id="12" name="Straight Arrow Connector 11">
            <a:extLst>
              <a:ext uri="{FF2B5EF4-FFF2-40B4-BE49-F238E27FC236}">
                <a16:creationId xmlns:a16="http://schemas.microsoft.com/office/drawing/2014/main" id="{40E0795E-88AA-4B00-830B-7983EEAAFC37}"/>
              </a:ext>
            </a:extLst>
          </p:cNvPr>
          <p:cNvCxnSpPr>
            <a:cxnSpLocks/>
          </p:cNvCxnSpPr>
          <p:nvPr/>
        </p:nvCxnSpPr>
        <p:spPr>
          <a:xfrm>
            <a:off x="2604631" y="2862954"/>
            <a:ext cx="0" cy="7257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5638DCA-C873-46FA-97AF-1A8DC7581504}"/>
              </a:ext>
            </a:extLst>
          </p:cNvPr>
          <p:cNvSpPr txBox="1"/>
          <p:nvPr/>
        </p:nvSpPr>
        <p:spPr>
          <a:xfrm>
            <a:off x="1560290" y="1675277"/>
            <a:ext cx="2088681" cy="1077218"/>
          </a:xfrm>
          <a:prstGeom prst="rect">
            <a:avLst/>
          </a:prstGeom>
          <a:noFill/>
          <a:ln>
            <a:noFill/>
          </a:ln>
        </p:spPr>
        <p:txBody>
          <a:bodyPr wrap="square" rtlCol="0">
            <a:spAutoFit/>
          </a:bodyPr>
          <a:lstStyle/>
          <a:p>
            <a:pPr algn="ctr"/>
            <a:r>
              <a:rPr lang="en-US" sz="1600" dirty="0">
                <a:solidFill>
                  <a:schemeClr val="bg1"/>
                </a:solidFill>
              </a:rPr>
              <a:t>Joseph was 30 when he interpreted Pharaoh’s dreams</a:t>
            </a:r>
          </a:p>
          <a:p>
            <a:pPr algn="ctr"/>
            <a:r>
              <a:rPr lang="en-US" sz="1600" dirty="0">
                <a:solidFill>
                  <a:schemeClr val="bg1"/>
                </a:solidFill>
              </a:rPr>
              <a:t>Gen 41:46</a:t>
            </a:r>
          </a:p>
        </p:txBody>
      </p:sp>
      <p:cxnSp>
        <p:nvCxnSpPr>
          <p:cNvPr id="14" name="Straight Arrow Connector 13">
            <a:extLst>
              <a:ext uri="{FF2B5EF4-FFF2-40B4-BE49-F238E27FC236}">
                <a16:creationId xmlns:a16="http://schemas.microsoft.com/office/drawing/2014/main" id="{F25582E8-D800-4B3E-BDA7-CD01B942E8F6}"/>
              </a:ext>
            </a:extLst>
          </p:cNvPr>
          <p:cNvCxnSpPr/>
          <p:nvPr/>
        </p:nvCxnSpPr>
        <p:spPr>
          <a:xfrm flipV="1">
            <a:off x="3309261" y="4293332"/>
            <a:ext cx="0" cy="7257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6D003A3-C6F1-427F-994C-0D5F9B74F8EA}"/>
              </a:ext>
            </a:extLst>
          </p:cNvPr>
          <p:cNvSpPr txBox="1"/>
          <p:nvPr/>
        </p:nvSpPr>
        <p:spPr>
          <a:xfrm>
            <a:off x="2604631" y="5027909"/>
            <a:ext cx="1748970" cy="1569660"/>
          </a:xfrm>
          <a:prstGeom prst="rect">
            <a:avLst/>
          </a:prstGeom>
          <a:noFill/>
          <a:ln>
            <a:noFill/>
          </a:ln>
        </p:spPr>
        <p:txBody>
          <a:bodyPr wrap="square" rtlCol="0">
            <a:spAutoFit/>
          </a:bodyPr>
          <a:lstStyle/>
          <a:p>
            <a:pPr algn="ctr"/>
            <a:r>
              <a:rPr lang="en-US" sz="1600" dirty="0">
                <a:solidFill>
                  <a:schemeClr val="bg1"/>
                </a:solidFill>
              </a:rPr>
              <a:t>Joseph was about 39 when Israel came to Egypt</a:t>
            </a:r>
          </a:p>
          <a:p>
            <a:pPr algn="ctr"/>
            <a:r>
              <a:rPr lang="en-US" sz="1600" dirty="0">
                <a:solidFill>
                  <a:schemeClr val="bg1"/>
                </a:solidFill>
              </a:rPr>
              <a:t>Gen 45:6, 11</a:t>
            </a:r>
          </a:p>
          <a:p>
            <a:pPr algn="ctr"/>
            <a:r>
              <a:rPr lang="en-US" sz="1600" dirty="0">
                <a:solidFill>
                  <a:schemeClr val="bg1"/>
                </a:solidFill>
              </a:rPr>
              <a:t>(five years of famine left)</a:t>
            </a:r>
          </a:p>
        </p:txBody>
      </p:sp>
      <p:sp>
        <p:nvSpPr>
          <p:cNvPr id="16" name="TextBox 15">
            <a:extLst>
              <a:ext uri="{FF2B5EF4-FFF2-40B4-BE49-F238E27FC236}">
                <a16:creationId xmlns:a16="http://schemas.microsoft.com/office/drawing/2014/main" id="{FD201E7A-C9DF-4D48-891E-7E9547476432}"/>
              </a:ext>
            </a:extLst>
          </p:cNvPr>
          <p:cNvSpPr txBox="1"/>
          <p:nvPr/>
        </p:nvSpPr>
        <p:spPr>
          <a:xfrm>
            <a:off x="4353601" y="1693453"/>
            <a:ext cx="4572684" cy="830997"/>
          </a:xfrm>
          <a:prstGeom prst="rect">
            <a:avLst/>
          </a:prstGeom>
          <a:noFill/>
          <a:ln>
            <a:noFill/>
          </a:ln>
        </p:spPr>
        <p:txBody>
          <a:bodyPr wrap="square" rtlCol="0">
            <a:spAutoFit/>
          </a:bodyPr>
          <a:lstStyle/>
          <a:p>
            <a:pPr algn="ctr"/>
            <a:r>
              <a:rPr lang="en-US" sz="1600" dirty="0">
                <a:solidFill>
                  <a:schemeClr val="accent4"/>
                </a:solidFill>
              </a:rPr>
              <a:t>Gen 47:28 </a:t>
            </a:r>
            <a:r>
              <a:rPr lang="en-US" sz="1600" dirty="0">
                <a:solidFill>
                  <a:schemeClr val="accent4"/>
                </a:solidFill>
                <a:sym typeface="Wingdings" panose="05000000000000000000" pitchFamily="2" charset="2"/>
              </a:rPr>
              <a:t> </a:t>
            </a:r>
            <a:r>
              <a:rPr lang="en-US" sz="1600" dirty="0">
                <a:solidFill>
                  <a:schemeClr val="accent4"/>
                </a:solidFill>
              </a:rPr>
              <a:t>Israel was 130 when he came to Egypt </a:t>
            </a:r>
          </a:p>
          <a:p>
            <a:pPr algn="ctr"/>
            <a:r>
              <a:rPr lang="en-US" sz="1600" dirty="0">
                <a:solidFill>
                  <a:schemeClr val="accent4"/>
                </a:solidFill>
              </a:rPr>
              <a:t>(died at 147 and lived in Egypt for 17 years) </a:t>
            </a:r>
          </a:p>
          <a:p>
            <a:pPr algn="ctr"/>
            <a:r>
              <a:rPr lang="en-US" sz="1600" dirty="0">
                <a:solidFill>
                  <a:schemeClr val="accent4"/>
                </a:solidFill>
              </a:rPr>
              <a:t>Jacob was therefore about 91 when Joseph was born</a:t>
            </a:r>
          </a:p>
        </p:txBody>
      </p:sp>
      <p:sp>
        <p:nvSpPr>
          <p:cNvPr id="17" name="TextBox 16">
            <a:extLst>
              <a:ext uri="{FF2B5EF4-FFF2-40B4-BE49-F238E27FC236}">
                <a16:creationId xmlns:a16="http://schemas.microsoft.com/office/drawing/2014/main" id="{932A1AA8-3DB9-49ED-B89C-B7476A4ACDCE}"/>
              </a:ext>
            </a:extLst>
          </p:cNvPr>
          <p:cNvSpPr txBox="1"/>
          <p:nvPr/>
        </p:nvSpPr>
        <p:spPr>
          <a:xfrm>
            <a:off x="4353601" y="2590521"/>
            <a:ext cx="4572684" cy="1077218"/>
          </a:xfrm>
          <a:prstGeom prst="rect">
            <a:avLst/>
          </a:prstGeom>
          <a:noFill/>
          <a:ln>
            <a:noFill/>
          </a:ln>
        </p:spPr>
        <p:txBody>
          <a:bodyPr wrap="square" rtlCol="0">
            <a:spAutoFit/>
          </a:bodyPr>
          <a:lstStyle/>
          <a:p>
            <a:pPr algn="ctr"/>
            <a:r>
              <a:rPr lang="en-US" sz="1600" dirty="0">
                <a:solidFill>
                  <a:schemeClr val="accent5">
                    <a:lumMod val="40000"/>
                    <a:lumOff val="60000"/>
                  </a:schemeClr>
                </a:solidFill>
              </a:rPr>
              <a:t>Joseph was born after Jacob had been in Haran for 14 years </a:t>
            </a:r>
            <a:r>
              <a:rPr lang="en-US" sz="1600" dirty="0">
                <a:solidFill>
                  <a:schemeClr val="accent5">
                    <a:lumMod val="40000"/>
                    <a:lumOff val="60000"/>
                  </a:schemeClr>
                </a:solidFill>
                <a:sym typeface="Wingdings" panose="05000000000000000000" pitchFamily="2" charset="2"/>
              </a:rPr>
              <a:t> Gen 30:25</a:t>
            </a:r>
          </a:p>
          <a:p>
            <a:pPr algn="ctr"/>
            <a:r>
              <a:rPr lang="en-US" sz="1600" dirty="0">
                <a:solidFill>
                  <a:schemeClr val="accent5">
                    <a:lumMod val="40000"/>
                    <a:lumOff val="60000"/>
                  </a:schemeClr>
                </a:solidFill>
                <a:sym typeface="Wingdings" panose="05000000000000000000" pitchFamily="2" charset="2"/>
              </a:rPr>
              <a:t>After Joseph’s birth, Jacob asked to be sent away, but then stayed and worked 6 more years for Laban</a:t>
            </a:r>
            <a:endParaRPr lang="en-US" sz="1600" dirty="0">
              <a:solidFill>
                <a:schemeClr val="accent5">
                  <a:lumMod val="40000"/>
                  <a:lumOff val="60000"/>
                </a:schemeClr>
              </a:solidFill>
            </a:endParaRPr>
          </a:p>
        </p:txBody>
      </p:sp>
      <p:cxnSp>
        <p:nvCxnSpPr>
          <p:cNvPr id="18" name="Straight Arrow Connector 17">
            <a:extLst>
              <a:ext uri="{FF2B5EF4-FFF2-40B4-BE49-F238E27FC236}">
                <a16:creationId xmlns:a16="http://schemas.microsoft.com/office/drawing/2014/main" id="{DF2C5DF1-91B6-41CB-98AB-28A76F44033E}"/>
              </a:ext>
            </a:extLst>
          </p:cNvPr>
          <p:cNvCxnSpPr>
            <a:cxnSpLocks/>
          </p:cNvCxnSpPr>
          <p:nvPr/>
        </p:nvCxnSpPr>
        <p:spPr>
          <a:xfrm>
            <a:off x="754060" y="2862954"/>
            <a:ext cx="0" cy="7257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8D6C660-0851-4CB7-90B0-780B333E1D83}"/>
              </a:ext>
            </a:extLst>
          </p:cNvPr>
          <p:cNvSpPr txBox="1"/>
          <p:nvPr/>
        </p:nvSpPr>
        <p:spPr>
          <a:xfrm>
            <a:off x="28345" y="1552166"/>
            <a:ext cx="1451429" cy="1323439"/>
          </a:xfrm>
          <a:prstGeom prst="rect">
            <a:avLst/>
          </a:prstGeom>
          <a:noFill/>
          <a:ln>
            <a:noFill/>
          </a:ln>
        </p:spPr>
        <p:txBody>
          <a:bodyPr wrap="square" rtlCol="0">
            <a:spAutoFit/>
          </a:bodyPr>
          <a:lstStyle/>
          <a:p>
            <a:pPr algn="ctr"/>
            <a:r>
              <a:rPr lang="en-US" sz="1600" dirty="0">
                <a:solidFill>
                  <a:schemeClr val="bg1"/>
                </a:solidFill>
              </a:rPr>
              <a:t>Jacob &amp; family leave Haran (Joseph 6)</a:t>
            </a:r>
          </a:p>
          <a:p>
            <a:pPr algn="ctr"/>
            <a:r>
              <a:rPr lang="en-US" sz="1600" dirty="0">
                <a:solidFill>
                  <a:schemeClr val="bg1"/>
                </a:solidFill>
              </a:rPr>
              <a:t>Gen 30:25, 31:41</a:t>
            </a:r>
          </a:p>
        </p:txBody>
      </p:sp>
      <p:sp>
        <p:nvSpPr>
          <p:cNvPr id="20" name="Right Bracket 19">
            <a:extLst>
              <a:ext uri="{FF2B5EF4-FFF2-40B4-BE49-F238E27FC236}">
                <a16:creationId xmlns:a16="http://schemas.microsoft.com/office/drawing/2014/main" id="{B6A25E2C-FD5E-41CE-A13F-68C7771FA581}"/>
              </a:ext>
            </a:extLst>
          </p:cNvPr>
          <p:cNvSpPr/>
          <p:nvPr/>
        </p:nvSpPr>
        <p:spPr>
          <a:xfrm rot="16200000">
            <a:off x="2000242" y="3051628"/>
            <a:ext cx="108847" cy="901667"/>
          </a:xfrm>
          <a:prstGeom prst="rightBracket">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24873F41-038D-48C7-B137-C98C24EE6EFA}"/>
              </a:ext>
            </a:extLst>
          </p:cNvPr>
          <p:cNvSpPr txBox="1"/>
          <p:nvPr/>
        </p:nvSpPr>
        <p:spPr>
          <a:xfrm>
            <a:off x="1515373" y="2967335"/>
            <a:ext cx="1117593" cy="461665"/>
          </a:xfrm>
          <a:prstGeom prst="rect">
            <a:avLst/>
          </a:prstGeom>
          <a:noFill/>
          <a:ln>
            <a:noFill/>
          </a:ln>
        </p:spPr>
        <p:txBody>
          <a:bodyPr wrap="square" rtlCol="0">
            <a:spAutoFit/>
          </a:bodyPr>
          <a:lstStyle/>
          <a:p>
            <a:pPr algn="ctr"/>
            <a:r>
              <a:rPr lang="en-US" sz="1200" dirty="0">
                <a:solidFill>
                  <a:schemeClr val="bg1"/>
                </a:solidFill>
              </a:rPr>
              <a:t>Joseph dreams</a:t>
            </a:r>
          </a:p>
          <a:p>
            <a:pPr algn="ctr"/>
            <a:r>
              <a:rPr lang="en-US" sz="1200" dirty="0">
                <a:solidFill>
                  <a:schemeClr val="bg1"/>
                </a:solidFill>
              </a:rPr>
              <a:t>Joseph sold</a:t>
            </a:r>
          </a:p>
        </p:txBody>
      </p:sp>
      <p:sp>
        <p:nvSpPr>
          <p:cNvPr id="22" name="TextBox 21">
            <a:extLst>
              <a:ext uri="{FF2B5EF4-FFF2-40B4-BE49-F238E27FC236}">
                <a16:creationId xmlns:a16="http://schemas.microsoft.com/office/drawing/2014/main" id="{C2334A47-0FF6-472A-A45B-887E6F34FF50}"/>
              </a:ext>
            </a:extLst>
          </p:cNvPr>
          <p:cNvSpPr txBox="1"/>
          <p:nvPr/>
        </p:nvSpPr>
        <p:spPr>
          <a:xfrm>
            <a:off x="4353601" y="4170721"/>
            <a:ext cx="4572684" cy="584775"/>
          </a:xfrm>
          <a:prstGeom prst="rect">
            <a:avLst/>
          </a:prstGeom>
          <a:noFill/>
          <a:ln>
            <a:noFill/>
          </a:ln>
        </p:spPr>
        <p:txBody>
          <a:bodyPr wrap="square" rtlCol="0">
            <a:spAutoFit/>
          </a:bodyPr>
          <a:lstStyle/>
          <a:p>
            <a:pPr algn="ctr"/>
            <a:r>
              <a:rPr lang="en-US" sz="1600" dirty="0">
                <a:solidFill>
                  <a:schemeClr val="accent4"/>
                </a:solidFill>
              </a:rPr>
              <a:t>Appears Benjamin comes to Egypt with 10 sons </a:t>
            </a:r>
          </a:p>
          <a:p>
            <a:pPr algn="ctr"/>
            <a:r>
              <a:rPr lang="en-US" sz="1600" dirty="0">
                <a:solidFill>
                  <a:schemeClr val="accent4"/>
                </a:solidFill>
              </a:rPr>
              <a:t>Gen 46:8, 21, 27 </a:t>
            </a:r>
            <a:r>
              <a:rPr lang="en-US" sz="1400" dirty="0">
                <a:solidFill>
                  <a:schemeClr val="accent4"/>
                </a:solidFill>
              </a:rPr>
              <a:t>(don’t know how many wives he had)</a:t>
            </a:r>
            <a:endParaRPr lang="en-US" sz="1600" dirty="0">
              <a:solidFill>
                <a:schemeClr val="accent4"/>
              </a:solidFill>
            </a:endParaRPr>
          </a:p>
        </p:txBody>
      </p:sp>
      <p:sp>
        <p:nvSpPr>
          <p:cNvPr id="7" name="Rectangle 6">
            <a:extLst>
              <a:ext uri="{FF2B5EF4-FFF2-40B4-BE49-F238E27FC236}">
                <a16:creationId xmlns:a16="http://schemas.microsoft.com/office/drawing/2014/main" id="{B9667AC1-B5CB-4882-8A53-CABB651B2387}"/>
              </a:ext>
            </a:extLst>
          </p:cNvPr>
          <p:cNvSpPr/>
          <p:nvPr/>
        </p:nvSpPr>
        <p:spPr>
          <a:xfrm>
            <a:off x="217715" y="3719853"/>
            <a:ext cx="8650511"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Joseph</a:t>
            </a:r>
            <a:endParaRPr lang="en-US" dirty="0">
              <a:solidFill>
                <a:schemeClr val="tx1"/>
              </a:solidFill>
            </a:endParaRPr>
          </a:p>
        </p:txBody>
      </p:sp>
      <p:sp>
        <p:nvSpPr>
          <p:cNvPr id="23" name="TextBox 22">
            <a:extLst>
              <a:ext uri="{FF2B5EF4-FFF2-40B4-BE49-F238E27FC236}">
                <a16:creationId xmlns:a16="http://schemas.microsoft.com/office/drawing/2014/main" id="{24AE5D3D-10FA-4355-A968-4238DA52F274}"/>
              </a:ext>
            </a:extLst>
          </p:cNvPr>
          <p:cNvSpPr txBox="1"/>
          <p:nvPr/>
        </p:nvSpPr>
        <p:spPr>
          <a:xfrm>
            <a:off x="4353601" y="4854836"/>
            <a:ext cx="4572684" cy="1754326"/>
          </a:xfrm>
          <a:prstGeom prst="rect">
            <a:avLst/>
          </a:prstGeom>
          <a:noFill/>
          <a:ln>
            <a:noFill/>
          </a:ln>
        </p:spPr>
        <p:txBody>
          <a:bodyPr wrap="square" rtlCol="0">
            <a:spAutoFit/>
          </a:bodyPr>
          <a:lstStyle/>
          <a:p>
            <a:r>
              <a:rPr lang="en-US" sz="1200" dirty="0">
                <a:solidFill>
                  <a:schemeClr val="accent5">
                    <a:lumMod val="40000"/>
                    <a:lumOff val="60000"/>
                  </a:schemeClr>
                </a:solidFill>
              </a:rPr>
              <a:t>After leaving Haran, Jacob went to </a:t>
            </a:r>
            <a:r>
              <a:rPr lang="en-US" sz="1200" dirty="0" err="1">
                <a:solidFill>
                  <a:schemeClr val="accent5">
                    <a:lumMod val="40000"/>
                    <a:lumOff val="60000"/>
                  </a:schemeClr>
                </a:solidFill>
              </a:rPr>
              <a:t>Mahanaim</a:t>
            </a:r>
            <a:r>
              <a:rPr lang="en-US" sz="1200" dirty="0">
                <a:solidFill>
                  <a:schemeClr val="accent5">
                    <a:lumMod val="40000"/>
                    <a:lumOff val="60000"/>
                  </a:schemeClr>
                </a:solidFill>
              </a:rPr>
              <a:t> (</a:t>
            </a:r>
            <a:r>
              <a:rPr lang="en-US" sz="1200" u="sng" dirty="0">
                <a:solidFill>
                  <a:schemeClr val="accent5">
                    <a:lumMod val="40000"/>
                    <a:lumOff val="60000"/>
                  </a:schemeClr>
                </a:solidFill>
                <a:hlinkClick r:id="rId3">
                  <a:extLst>
                    <a:ext uri="{A12FA001-AC4F-418D-AE19-62706E023703}">
                      <ahyp:hlinkClr xmlns:ahyp="http://schemas.microsoft.com/office/drawing/2018/hyperlinkcolor" val="tx"/>
                    </a:ext>
                  </a:extLst>
                </a:hlinkClick>
              </a:rPr>
              <a:t>Gen 32:1-2</a:t>
            </a:r>
            <a:r>
              <a:rPr lang="en-US" sz="1200" dirty="0">
                <a:solidFill>
                  <a:schemeClr val="accent5">
                    <a:lumMod val="40000"/>
                    <a:lumOff val="60000"/>
                  </a:schemeClr>
                </a:solidFill>
              </a:rPr>
              <a:t>), then to Penuel (</a:t>
            </a:r>
            <a:r>
              <a:rPr lang="en-US" sz="1200" u="sng" dirty="0">
                <a:solidFill>
                  <a:schemeClr val="accent5">
                    <a:lumMod val="40000"/>
                    <a:lumOff val="60000"/>
                  </a:schemeClr>
                </a:solidFill>
                <a:hlinkClick r:id="rId4">
                  <a:extLst>
                    <a:ext uri="{A12FA001-AC4F-418D-AE19-62706E023703}">
                      <ahyp:hlinkClr xmlns:ahyp="http://schemas.microsoft.com/office/drawing/2018/hyperlinkcolor" val="tx"/>
                    </a:ext>
                  </a:extLst>
                </a:hlinkClick>
              </a:rPr>
              <a:t>Gen 32:30-32</a:t>
            </a:r>
            <a:r>
              <a:rPr lang="en-US" sz="1200" dirty="0">
                <a:solidFill>
                  <a:schemeClr val="accent5">
                    <a:lumMod val="40000"/>
                    <a:lumOff val="60000"/>
                  </a:schemeClr>
                </a:solidFill>
              </a:rPr>
              <a:t>), then to Succoth, where he built a house and shelters for his cattle (</a:t>
            </a:r>
            <a:r>
              <a:rPr lang="en-US" sz="1200" u="sng" dirty="0">
                <a:solidFill>
                  <a:schemeClr val="accent5">
                    <a:lumMod val="40000"/>
                    <a:lumOff val="60000"/>
                  </a:schemeClr>
                </a:solidFill>
                <a:hlinkClick r:id="rId5">
                  <a:extLst>
                    <a:ext uri="{A12FA001-AC4F-418D-AE19-62706E023703}">
                      <ahyp:hlinkClr xmlns:ahyp="http://schemas.microsoft.com/office/drawing/2018/hyperlinkcolor" val="tx"/>
                    </a:ext>
                  </a:extLst>
                </a:hlinkClick>
              </a:rPr>
              <a:t>Gen 33:17</a:t>
            </a:r>
            <a:r>
              <a:rPr lang="en-US" sz="1200" dirty="0">
                <a:solidFill>
                  <a:schemeClr val="accent5">
                    <a:lumMod val="40000"/>
                    <a:lumOff val="60000"/>
                  </a:schemeClr>
                </a:solidFill>
              </a:rPr>
              <a:t>). After an unspecified amount of time, he left there and moved to Shechem, where he bought land (</a:t>
            </a:r>
            <a:r>
              <a:rPr lang="en-US" sz="1200" u="sng" dirty="0">
                <a:solidFill>
                  <a:schemeClr val="accent5">
                    <a:lumMod val="40000"/>
                    <a:lumOff val="60000"/>
                  </a:schemeClr>
                </a:solidFill>
                <a:hlinkClick r:id="rId6">
                  <a:extLst>
                    <a:ext uri="{A12FA001-AC4F-418D-AE19-62706E023703}">
                      <ahyp:hlinkClr xmlns:ahyp="http://schemas.microsoft.com/office/drawing/2018/hyperlinkcolor" val="tx"/>
                    </a:ext>
                  </a:extLst>
                </a:hlinkClick>
              </a:rPr>
              <a:t>Gen 33:18-20</a:t>
            </a:r>
            <a:r>
              <a:rPr lang="en-US" sz="1200" dirty="0">
                <a:solidFill>
                  <a:schemeClr val="accent5">
                    <a:lumMod val="40000"/>
                    <a:lumOff val="60000"/>
                  </a:schemeClr>
                </a:solidFill>
              </a:rPr>
              <a:t>). After another unspecified period of time, he went to Bethel in Canaan (</a:t>
            </a:r>
            <a:r>
              <a:rPr lang="en-US" sz="1200" u="sng" dirty="0">
                <a:solidFill>
                  <a:schemeClr val="accent5">
                    <a:lumMod val="40000"/>
                    <a:lumOff val="60000"/>
                  </a:schemeClr>
                </a:solidFill>
                <a:hlinkClick r:id="rId7">
                  <a:extLst>
                    <a:ext uri="{A12FA001-AC4F-418D-AE19-62706E023703}">
                      <ahyp:hlinkClr xmlns:ahyp="http://schemas.microsoft.com/office/drawing/2018/hyperlinkcolor" val="tx"/>
                    </a:ext>
                  </a:extLst>
                </a:hlinkClick>
              </a:rPr>
              <a:t>Gen 35:1</a:t>
            </a:r>
            <a:r>
              <a:rPr lang="en-US" sz="1200" dirty="0">
                <a:solidFill>
                  <a:schemeClr val="accent5">
                    <a:lumMod val="40000"/>
                    <a:lumOff val="60000"/>
                  </a:schemeClr>
                </a:solidFill>
              </a:rPr>
              <a:t>), and they lived there for a period of time (</a:t>
            </a:r>
            <a:r>
              <a:rPr lang="en-US" sz="1200" u="sng" dirty="0">
                <a:solidFill>
                  <a:schemeClr val="accent5">
                    <a:lumMod val="40000"/>
                    <a:lumOff val="60000"/>
                  </a:schemeClr>
                </a:solidFill>
                <a:hlinkClick r:id="rId8">
                  <a:extLst>
                    <a:ext uri="{A12FA001-AC4F-418D-AE19-62706E023703}">
                      <ahyp:hlinkClr xmlns:ahyp="http://schemas.microsoft.com/office/drawing/2018/hyperlinkcolor" val="tx"/>
                    </a:ext>
                  </a:extLst>
                </a:hlinkClick>
              </a:rPr>
              <a:t>Gen 35:4-15</a:t>
            </a:r>
            <a:r>
              <a:rPr lang="en-US" sz="1200" dirty="0">
                <a:solidFill>
                  <a:schemeClr val="accent5">
                    <a:lumMod val="40000"/>
                    <a:lumOff val="60000"/>
                  </a:schemeClr>
                </a:solidFill>
              </a:rPr>
              <a:t>). Then, they left Bethel and traveled towards </a:t>
            </a:r>
            <a:r>
              <a:rPr lang="en-US" sz="1200" dirty="0" err="1">
                <a:solidFill>
                  <a:schemeClr val="accent5">
                    <a:lumMod val="40000"/>
                    <a:lumOff val="60000"/>
                  </a:schemeClr>
                </a:solidFill>
              </a:rPr>
              <a:t>Ephrath</a:t>
            </a:r>
            <a:r>
              <a:rPr lang="en-US" sz="1200" dirty="0">
                <a:solidFill>
                  <a:schemeClr val="accent5">
                    <a:lumMod val="40000"/>
                    <a:lumOff val="60000"/>
                  </a:schemeClr>
                </a:solidFill>
              </a:rPr>
              <a:t> (</a:t>
            </a:r>
            <a:r>
              <a:rPr lang="en-US" sz="1200" u="sng" dirty="0">
                <a:solidFill>
                  <a:schemeClr val="accent5">
                    <a:lumMod val="40000"/>
                    <a:lumOff val="60000"/>
                  </a:schemeClr>
                </a:solidFill>
                <a:hlinkClick r:id="rId9">
                  <a:extLst>
                    <a:ext uri="{A12FA001-AC4F-418D-AE19-62706E023703}">
                      <ahyp:hlinkClr xmlns:ahyp="http://schemas.microsoft.com/office/drawing/2018/hyperlinkcolor" val="tx"/>
                    </a:ext>
                  </a:extLst>
                </a:hlinkClick>
              </a:rPr>
              <a:t>Gen 35:16</a:t>
            </a:r>
            <a:r>
              <a:rPr lang="en-US" sz="1200" dirty="0">
                <a:solidFill>
                  <a:schemeClr val="accent5">
                    <a:lumMod val="40000"/>
                    <a:lumOff val="60000"/>
                  </a:schemeClr>
                </a:solidFill>
              </a:rPr>
              <a:t>). It was during this journey that Rachel gave birth to Benjamin, and she died in childbirth (</a:t>
            </a:r>
            <a:r>
              <a:rPr lang="en-US" sz="1200" u="sng" dirty="0">
                <a:solidFill>
                  <a:schemeClr val="accent5">
                    <a:lumMod val="40000"/>
                    <a:lumOff val="60000"/>
                  </a:schemeClr>
                </a:solidFill>
                <a:hlinkClick r:id="rId10">
                  <a:extLst>
                    <a:ext uri="{A12FA001-AC4F-418D-AE19-62706E023703}">
                      <ahyp:hlinkClr xmlns:ahyp="http://schemas.microsoft.com/office/drawing/2018/hyperlinkcolor" val="tx"/>
                    </a:ext>
                  </a:extLst>
                </a:hlinkClick>
              </a:rPr>
              <a:t>Gen 35:16-20</a:t>
            </a:r>
            <a:r>
              <a:rPr lang="en-US" sz="1200" dirty="0">
                <a:solidFill>
                  <a:schemeClr val="accent5">
                    <a:lumMod val="40000"/>
                    <a:lumOff val="60000"/>
                  </a:schemeClr>
                </a:solidFill>
              </a:rPr>
              <a:t>).</a:t>
            </a:r>
            <a:endParaRPr lang="en-US" sz="1100" dirty="0">
              <a:solidFill>
                <a:schemeClr val="accent5">
                  <a:lumMod val="40000"/>
                  <a:lumOff val="60000"/>
                </a:schemeClr>
              </a:solidFill>
            </a:endParaRPr>
          </a:p>
        </p:txBody>
      </p:sp>
    </p:spTree>
    <p:extLst>
      <p:ext uri="{BB962C8B-B14F-4D97-AF65-F5344CB8AC3E}">
        <p14:creationId xmlns:p14="http://schemas.microsoft.com/office/powerpoint/2010/main" val="131118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9" grpId="0"/>
      <p:bldP spid="20" grpId="0" animBg="1"/>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DA1D4AD-1EEB-43D4-B13E-2E03F5642D82}"/>
              </a:ext>
            </a:extLst>
          </p:cNvPr>
          <p:cNvSpPr txBox="1">
            <a:spLocks/>
          </p:cNvSpPr>
          <p:nvPr/>
        </p:nvSpPr>
        <p:spPr>
          <a:xfrm>
            <a:off x="628650" y="365127"/>
            <a:ext cx="7886700" cy="1076144"/>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dirty="0"/>
              <a:t>When do you think Joseph dreamed his dreams, before or after Rachel died? What makes this question hard to answer?</a:t>
            </a:r>
          </a:p>
        </p:txBody>
      </p:sp>
      <p:graphicFrame>
        <p:nvGraphicFramePr>
          <p:cNvPr id="5" name="Table 7">
            <a:extLst>
              <a:ext uri="{FF2B5EF4-FFF2-40B4-BE49-F238E27FC236}">
                <a16:creationId xmlns:a16="http://schemas.microsoft.com/office/drawing/2014/main" id="{ABC52FA5-ED21-43A4-B5D2-6B4DDA89B464}"/>
              </a:ext>
            </a:extLst>
          </p:cNvPr>
          <p:cNvGraphicFramePr>
            <a:graphicFrameLocks noGrp="1"/>
          </p:cNvGraphicFramePr>
          <p:nvPr/>
        </p:nvGraphicFramePr>
        <p:xfrm>
          <a:off x="261254" y="3733810"/>
          <a:ext cx="8606972" cy="370840"/>
        </p:xfrm>
        <a:graphic>
          <a:graphicData uri="http://schemas.openxmlformats.org/drawingml/2006/table">
            <a:tbl>
              <a:tblPr firstRow="1" bandRow="1">
                <a:tableStyleId>{5C22544A-7EE6-4342-B048-85BDC9FD1C3A}</a:tableStyleId>
              </a:tblPr>
              <a:tblGrid>
                <a:gridCol w="782452">
                  <a:extLst>
                    <a:ext uri="{9D8B030D-6E8A-4147-A177-3AD203B41FA5}">
                      <a16:colId xmlns:a16="http://schemas.microsoft.com/office/drawing/2014/main" val="1183182998"/>
                    </a:ext>
                  </a:extLst>
                </a:gridCol>
                <a:gridCol w="782452">
                  <a:extLst>
                    <a:ext uri="{9D8B030D-6E8A-4147-A177-3AD203B41FA5}">
                      <a16:colId xmlns:a16="http://schemas.microsoft.com/office/drawing/2014/main" val="4148775903"/>
                    </a:ext>
                  </a:extLst>
                </a:gridCol>
                <a:gridCol w="782452">
                  <a:extLst>
                    <a:ext uri="{9D8B030D-6E8A-4147-A177-3AD203B41FA5}">
                      <a16:colId xmlns:a16="http://schemas.microsoft.com/office/drawing/2014/main" val="1642990369"/>
                    </a:ext>
                  </a:extLst>
                </a:gridCol>
                <a:gridCol w="782452">
                  <a:extLst>
                    <a:ext uri="{9D8B030D-6E8A-4147-A177-3AD203B41FA5}">
                      <a16:colId xmlns:a16="http://schemas.microsoft.com/office/drawing/2014/main" val="2559667993"/>
                    </a:ext>
                  </a:extLst>
                </a:gridCol>
                <a:gridCol w="782452">
                  <a:extLst>
                    <a:ext uri="{9D8B030D-6E8A-4147-A177-3AD203B41FA5}">
                      <a16:colId xmlns:a16="http://schemas.microsoft.com/office/drawing/2014/main" val="2915345963"/>
                    </a:ext>
                  </a:extLst>
                </a:gridCol>
                <a:gridCol w="782452">
                  <a:extLst>
                    <a:ext uri="{9D8B030D-6E8A-4147-A177-3AD203B41FA5}">
                      <a16:colId xmlns:a16="http://schemas.microsoft.com/office/drawing/2014/main" val="2184429139"/>
                    </a:ext>
                  </a:extLst>
                </a:gridCol>
                <a:gridCol w="782452">
                  <a:extLst>
                    <a:ext uri="{9D8B030D-6E8A-4147-A177-3AD203B41FA5}">
                      <a16:colId xmlns:a16="http://schemas.microsoft.com/office/drawing/2014/main" val="1389365058"/>
                    </a:ext>
                  </a:extLst>
                </a:gridCol>
                <a:gridCol w="782452">
                  <a:extLst>
                    <a:ext uri="{9D8B030D-6E8A-4147-A177-3AD203B41FA5}">
                      <a16:colId xmlns:a16="http://schemas.microsoft.com/office/drawing/2014/main" val="3667677305"/>
                    </a:ext>
                  </a:extLst>
                </a:gridCol>
                <a:gridCol w="782452">
                  <a:extLst>
                    <a:ext uri="{9D8B030D-6E8A-4147-A177-3AD203B41FA5}">
                      <a16:colId xmlns:a16="http://schemas.microsoft.com/office/drawing/2014/main" val="3618703158"/>
                    </a:ext>
                  </a:extLst>
                </a:gridCol>
                <a:gridCol w="782452">
                  <a:extLst>
                    <a:ext uri="{9D8B030D-6E8A-4147-A177-3AD203B41FA5}">
                      <a16:colId xmlns:a16="http://schemas.microsoft.com/office/drawing/2014/main" val="2011439777"/>
                    </a:ext>
                  </a:extLst>
                </a:gridCol>
                <a:gridCol w="782452">
                  <a:extLst>
                    <a:ext uri="{9D8B030D-6E8A-4147-A177-3AD203B41FA5}">
                      <a16:colId xmlns:a16="http://schemas.microsoft.com/office/drawing/2014/main" val="3949997868"/>
                    </a:ext>
                  </a:extLst>
                </a:gridCol>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24904240"/>
                  </a:ext>
                </a:extLst>
              </a:tr>
            </a:tbl>
          </a:graphicData>
        </a:graphic>
      </p:graphicFrame>
      <p:cxnSp>
        <p:nvCxnSpPr>
          <p:cNvPr id="10" name="Straight Arrow Connector 9">
            <a:extLst>
              <a:ext uri="{FF2B5EF4-FFF2-40B4-BE49-F238E27FC236}">
                <a16:creationId xmlns:a16="http://schemas.microsoft.com/office/drawing/2014/main" id="{0B75F4D1-CC8A-4E93-8B62-B5583483BC53}"/>
              </a:ext>
            </a:extLst>
          </p:cNvPr>
          <p:cNvCxnSpPr/>
          <p:nvPr/>
        </p:nvCxnSpPr>
        <p:spPr>
          <a:xfrm flipV="1">
            <a:off x="1603833" y="4293332"/>
            <a:ext cx="0" cy="7257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34A06DC-8B4D-4D08-B55A-6F870CDEC602}"/>
              </a:ext>
            </a:extLst>
          </p:cNvPr>
          <p:cNvSpPr txBox="1"/>
          <p:nvPr/>
        </p:nvSpPr>
        <p:spPr>
          <a:xfrm>
            <a:off x="559492" y="5019046"/>
            <a:ext cx="2088681" cy="1077218"/>
          </a:xfrm>
          <a:prstGeom prst="rect">
            <a:avLst/>
          </a:prstGeom>
          <a:noFill/>
          <a:ln>
            <a:noFill/>
          </a:ln>
        </p:spPr>
        <p:txBody>
          <a:bodyPr wrap="square" rtlCol="0">
            <a:spAutoFit/>
          </a:bodyPr>
          <a:lstStyle/>
          <a:p>
            <a:pPr algn="ctr"/>
            <a:r>
              <a:rPr lang="en-US" sz="1600" dirty="0">
                <a:solidFill>
                  <a:schemeClr val="bg1"/>
                </a:solidFill>
              </a:rPr>
              <a:t>Joseph was 17 when he gave a bad report of his brothers</a:t>
            </a:r>
          </a:p>
          <a:p>
            <a:pPr algn="ctr"/>
            <a:r>
              <a:rPr lang="en-US" sz="1600" dirty="0">
                <a:solidFill>
                  <a:schemeClr val="bg1"/>
                </a:solidFill>
              </a:rPr>
              <a:t>Gen 37:2</a:t>
            </a:r>
          </a:p>
        </p:txBody>
      </p:sp>
      <p:cxnSp>
        <p:nvCxnSpPr>
          <p:cNvPr id="12" name="Straight Arrow Connector 11">
            <a:extLst>
              <a:ext uri="{FF2B5EF4-FFF2-40B4-BE49-F238E27FC236}">
                <a16:creationId xmlns:a16="http://schemas.microsoft.com/office/drawing/2014/main" id="{40E0795E-88AA-4B00-830B-7983EEAAFC37}"/>
              </a:ext>
            </a:extLst>
          </p:cNvPr>
          <p:cNvCxnSpPr>
            <a:cxnSpLocks/>
          </p:cNvCxnSpPr>
          <p:nvPr/>
        </p:nvCxnSpPr>
        <p:spPr>
          <a:xfrm>
            <a:off x="2604631" y="2862954"/>
            <a:ext cx="0" cy="7257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5638DCA-C873-46FA-97AF-1A8DC7581504}"/>
              </a:ext>
            </a:extLst>
          </p:cNvPr>
          <p:cNvSpPr txBox="1"/>
          <p:nvPr/>
        </p:nvSpPr>
        <p:spPr>
          <a:xfrm>
            <a:off x="1560290" y="1675277"/>
            <a:ext cx="2088681" cy="1077218"/>
          </a:xfrm>
          <a:prstGeom prst="rect">
            <a:avLst/>
          </a:prstGeom>
          <a:noFill/>
          <a:ln>
            <a:noFill/>
          </a:ln>
        </p:spPr>
        <p:txBody>
          <a:bodyPr wrap="square" rtlCol="0">
            <a:spAutoFit/>
          </a:bodyPr>
          <a:lstStyle/>
          <a:p>
            <a:pPr algn="ctr"/>
            <a:r>
              <a:rPr lang="en-US" sz="1600" dirty="0">
                <a:solidFill>
                  <a:schemeClr val="bg1"/>
                </a:solidFill>
              </a:rPr>
              <a:t>Joseph was 30 when he interpreted Pharaoh’s dreams</a:t>
            </a:r>
          </a:p>
          <a:p>
            <a:pPr algn="ctr"/>
            <a:r>
              <a:rPr lang="en-US" sz="1600" dirty="0">
                <a:solidFill>
                  <a:schemeClr val="bg1"/>
                </a:solidFill>
              </a:rPr>
              <a:t>Gen 41:46</a:t>
            </a:r>
          </a:p>
        </p:txBody>
      </p:sp>
      <p:cxnSp>
        <p:nvCxnSpPr>
          <p:cNvPr id="14" name="Straight Arrow Connector 13">
            <a:extLst>
              <a:ext uri="{FF2B5EF4-FFF2-40B4-BE49-F238E27FC236}">
                <a16:creationId xmlns:a16="http://schemas.microsoft.com/office/drawing/2014/main" id="{F25582E8-D800-4B3E-BDA7-CD01B942E8F6}"/>
              </a:ext>
            </a:extLst>
          </p:cNvPr>
          <p:cNvCxnSpPr/>
          <p:nvPr/>
        </p:nvCxnSpPr>
        <p:spPr>
          <a:xfrm flipV="1">
            <a:off x="3309261" y="4293332"/>
            <a:ext cx="0" cy="7257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6D003A3-C6F1-427F-994C-0D5F9B74F8EA}"/>
              </a:ext>
            </a:extLst>
          </p:cNvPr>
          <p:cNvSpPr txBox="1"/>
          <p:nvPr/>
        </p:nvSpPr>
        <p:spPr>
          <a:xfrm>
            <a:off x="2604631" y="5027909"/>
            <a:ext cx="1748970" cy="1569660"/>
          </a:xfrm>
          <a:prstGeom prst="rect">
            <a:avLst/>
          </a:prstGeom>
          <a:noFill/>
          <a:ln>
            <a:noFill/>
          </a:ln>
        </p:spPr>
        <p:txBody>
          <a:bodyPr wrap="square" rtlCol="0">
            <a:spAutoFit/>
          </a:bodyPr>
          <a:lstStyle/>
          <a:p>
            <a:pPr algn="ctr"/>
            <a:r>
              <a:rPr lang="en-US" sz="1600" dirty="0">
                <a:solidFill>
                  <a:schemeClr val="bg1"/>
                </a:solidFill>
              </a:rPr>
              <a:t>Joseph was about 39 when Israel came to Egypt</a:t>
            </a:r>
          </a:p>
          <a:p>
            <a:pPr algn="ctr"/>
            <a:r>
              <a:rPr lang="en-US" sz="1600" dirty="0">
                <a:solidFill>
                  <a:schemeClr val="bg1"/>
                </a:solidFill>
              </a:rPr>
              <a:t>Gen 45:6, 11</a:t>
            </a:r>
          </a:p>
          <a:p>
            <a:pPr algn="ctr"/>
            <a:r>
              <a:rPr lang="en-US" sz="1600" dirty="0">
                <a:solidFill>
                  <a:schemeClr val="bg1"/>
                </a:solidFill>
              </a:rPr>
              <a:t>(five years of famine left)</a:t>
            </a:r>
          </a:p>
        </p:txBody>
      </p:sp>
      <p:sp>
        <p:nvSpPr>
          <p:cNvPr id="16" name="TextBox 15">
            <a:extLst>
              <a:ext uri="{FF2B5EF4-FFF2-40B4-BE49-F238E27FC236}">
                <a16:creationId xmlns:a16="http://schemas.microsoft.com/office/drawing/2014/main" id="{FD201E7A-C9DF-4D48-891E-7E9547476432}"/>
              </a:ext>
            </a:extLst>
          </p:cNvPr>
          <p:cNvSpPr txBox="1"/>
          <p:nvPr/>
        </p:nvSpPr>
        <p:spPr>
          <a:xfrm>
            <a:off x="4353601" y="1693453"/>
            <a:ext cx="4572684" cy="830997"/>
          </a:xfrm>
          <a:prstGeom prst="rect">
            <a:avLst/>
          </a:prstGeom>
          <a:noFill/>
          <a:ln>
            <a:noFill/>
          </a:ln>
        </p:spPr>
        <p:txBody>
          <a:bodyPr wrap="square" rtlCol="0">
            <a:spAutoFit/>
          </a:bodyPr>
          <a:lstStyle/>
          <a:p>
            <a:pPr algn="ctr"/>
            <a:r>
              <a:rPr lang="en-US" sz="1600" dirty="0">
                <a:solidFill>
                  <a:schemeClr val="accent4"/>
                </a:solidFill>
              </a:rPr>
              <a:t>Gen 47:28 </a:t>
            </a:r>
            <a:r>
              <a:rPr lang="en-US" sz="1600" dirty="0">
                <a:solidFill>
                  <a:schemeClr val="accent4"/>
                </a:solidFill>
                <a:sym typeface="Wingdings" panose="05000000000000000000" pitchFamily="2" charset="2"/>
              </a:rPr>
              <a:t> </a:t>
            </a:r>
            <a:r>
              <a:rPr lang="en-US" sz="1600" dirty="0">
                <a:solidFill>
                  <a:schemeClr val="accent4"/>
                </a:solidFill>
              </a:rPr>
              <a:t>Israel was 130 when he came to Egypt </a:t>
            </a:r>
          </a:p>
          <a:p>
            <a:pPr algn="ctr"/>
            <a:r>
              <a:rPr lang="en-US" sz="1600" dirty="0">
                <a:solidFill>
                  <a:schemeClr val="accent4"/>
                </a:solidFill>
              </a:rPr>
              <a:t>(died at 147 and lived in Egypt for 17 years) </a:t>
            </a:r>
          </a:p>
          <a:p>
            <a:pPr algn="ctr"/>
            <a:r>
              <a:rPr lang="en-US" sz="1600" dirty="0">
                <a:solidFill>
                  <a:schemeClr val="accent4"/>
                </a:solidFill>
              </a:rPr>
              <a:t>Jacob was therefore about 91 when Joseph was born</a:t>
            </a:r>
          </a:p>
        </p:txBody>
      </p:sp>
      <p:sp>
        <p:nvSpPr>
          <p:cNvPr id="17" name="TextBox 16">
            <a:extLst>
              <a:ext uri="{FF2B5EF4-FFF2-40B4-BE49-F238E27FC236}">
                <a16:creationId xmlns:a16="http://schemas.microsoft.com/office/drawing/2014/main" id="{932A1AA8-3DB9-49ED-B89C-B7476A4ACDCE}"/>
              </a:ext>
            </a:extLst>
          </p:cNvPr>
          <p:cNvSpPr txBox="1"/>
          <p:nvPr/>
        </p:nvSpPr>
        <p:spPr>
          <a:xfrm>
            <a:off x="4353601" y="2590521"/>
            <a:ext cx="4572684" cy="1077218"/>
          </a:xfrm>
          <a:prstGeom prst="rect">
            <a:avLst/>
          </a:prstGeom>
          <a:noFill/>
          <a:ln>
            <a:noFill/>
          </a:ln>
        </p:spPr>
        <p:txBody>
          <a:bodyPr wrap="square" rtlCol="0">
            <a:spAutoFit/>
          </a:bodyPr>
          <a:lstStyle/>
          <a:p>
            <a:pPr algn="ctr"/>
            <a:r>
              <a:rPr lang="en-US" sz="1600" dirty="0">
                <a:solidFill>
                  <a:schemeClr val="accent5">
                    <a:lumMod val="40000"/>
                    <a:lumOff val="60000"/>
                  </a:schemeClr>
                </a:solidFill>
              </a:rPr>
              <a:t>Joseph was born after Jacob had been in Haran for 14 years </a:t>
            </a:r>
            <a:r>
              <a:rPr lang="en-US" sz="1600" dirty="0">
                <a:solidFill>
                  <a:schemeClr val="accent5">
                    <a:lumMod val="40000"/>
                    <a:lumOff val="60000"/>
                  </a:schemeClr>
                </a:solidFill>
                <a:sym typeface="Wingdings" panose="05000000000000000000" pitchFamily="2" charset="2"/>
              </a:rPr>
              <a:t> Gen 30:25</a:t>
            </a:r>
          </a:p>
          <a:p>
            <a:pPr algn="ctr"/>
            <a:r>
              <a:rPr lang="en-US" sz="1600" dirty="0">
                <a:solidFill>
                  <a:schemeClr val="accent5">
                    <a:lumMod val="40000"/>
                    <a:lumOff val="60000"/>
                  </a:schemeClr>
                </a:solidFill>
                <a:sym typeface="Wingdings" panose="05000000000000000000" pitchFamily="2" charset="2"/>
              </a:rPr>
              <a:t>After Joseph’s birth, Jacob asked to be sent away, but then stayed and worked 6 more years for Laban</a:t>
            </a:r>
            <a:endParaRPr lang="en-US" sz="1600" dirty="0">
              <a:solidFill>
                <a:schemeClr val="accent5">
                  <a:lumMod val="40000"/>
                  <a:lumOff val="60000"/>
                </a:schemeClr>
              </a:solidFill>
            </a:endParaRPr>
          </a:p>
        </p:txBody>
      </p:sp>
      <p:cxnSp>
        <p:nvCxnSpPr>
          <p:cNvPr id="18" name="Straight Arrow Connector 17">
            <a:extLst>
              <a:ext uri="{FF2B5EF4-FFF2-40B4-BE49-F238E27FC236}">
                <a16:creationId xmlns:a16="http://schemas.microsoft.com/office/drawing/2014/main" id="{DF2C5DF1-91B6-41CB-98AB-28A76F44033E}"/>
              </a:ext>
            </a:extLst>
          </p:cNvPr>
          <p:cNvCxnSpPr>
            <a:cxnSpLocks/>
          </p:cNvCxnSpPr>
          <p:nvPr/>
        </p:nvCxnSpPr>
        <p:spPr>
          <a:xfrm>
            <a:off x="754060" y="2862954"/>
            <a:ext cx="0" cy="7257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8D6C660-0851-4CB7-90B0-780B333E1D83}"/>
              </a:ext>
            </a:extLst>
          </p:cNvPr>
          <p:cNvSpPr txBox="1"/>
          <p:nvPr/>
        </p:nvSpPr>
        <p:spPr>
          <a:xfrm>
            <a:off x="28345" y="1552166"/>
            <a:ext cx="1451429" cy="1323439"/>
          </a:xfrm>
          <a:prstGeom prst="rect">
            <a:avLst/>
          </a:prstGeom>
          <a:noFill/>
          <a:ln>
            <a:noFill/>
          </a:ln>
        </p:spPr>
        <p:txBody>
          <a:bodyPr wrap="square" rtlCol="0">
            <a:spAutoFit/>
          </a:bodyPr>
          <a:lstStyle/>
          <a:p>
            <a:pPr algn="ctr"/>
            <a:r>
              <a:rPr lang="en-US" sz="1600" dirty="0">
                <a:solidFill>
                  <a:schemeClr val="bg1"/>
                </a:solidFill>
              </a:rPr>
              <a:t>Jacob &amp; family leave Haran (Joseph 6)</a:t>
            </a:r>
          </a:p>
          <a:p>
            <a:pPr algn="ctr"/>
            <a:r>
              <a:rPr lang="en-US" sz="1600" dirty="0">
                <a:solidFill>
                  <a:schemeClr val="bg1"/>
                </a:solidFill>
              </a:rPr>
              <a:t>Gen 30:25, 31:41</a:t>
            </a:r>
          </a:p>
        </p:txBody>
      </p:sp>
      <p:sp>
        <p:nvSpPr>
          <p:cNvPr id="20" name="Right Bracket 19">
            <a:extLst>
              <a:ext uri="{FF2B5EF4-FFF2-40B4-BE49-F238E27FC236}">
                <a16:creationId xmlns:a16="http://schemas.microsoft.com/office/drawing/2014/main" id="{B6A25E2C-FD5E-41CE-A13F-68C7771FA581}"/>
              </a:ext>
            </a:extLst>
          </p:cNvPr>
          <p:cNvSpPr/>
          <p:nvPr/>
        </p:nvSpPr>
        <p:spPr>
          <a:xfrm rot="16200000">
            <a:off x="2000242" y="3051628"/>
            <a:ext cx="108847" cy="901667"/>
          </a:xfrm>
          <a:prstGeom prst="rightBracket">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24873F41-038D-48C7-B137-C98C24EE6EFA}"/>
              </a:ext>
            </a:extLst>
          </p:cNvPr>
          <p:cNvSpPr txBox="1"/>
          <p:nvPr/>
        </p:nvSpPr>
        <p:spPr>
          <a:xfrm>
            <a:off x="1515373" y="2967335"/>
            <a:ext cx="1117593" cy="461665"/>
          </a:xfrm>
          <a:prstGeom prst="rect">
            <a:avLst/>
          </a:prstGeom>
          <a:noFill/>
          <a:ln>
            <a:noFill/>
          </a:ln>
        </p:spPr>
        <p:txBody>
          <a:bodyPr wrap="square" rtlCol="0">
            <a:spAutoFit/>
          </a:bodyPr>
          <a:lstStyle/>
          <a:p>
            <a:pPr algn="ctr"/>
            <a:r>
              <a:rPr lang="en-US" sz="1200" dirty="0">
                <a:solidFill>
                  <a:schemeClr val="bg1"/>
                </a:solidFill>
              </a:rPr>
              <a:t>Joseph dreams</a:t>
            </a:r>
          </a:p>
          <a:p>
            <a:pPr algn="ctr"/>
            <a:r>
              <a:rPr lang="en-US" sz="1200" dirty="0">
                <a:solidFill>
                  <a:schemeClr val="bg1"/>
                </a:solidFill>
              </a:rPr>
              <a:t>Joseph sold</a:t>
            </a:r>
          </a:p>
        </p:txBody>
      </p:sp>
      <p:sp>
        <p:nvSpPr>
          <p:cNvPr id="22" name="TextBox 21">
            <a:extLst>
              <a:ext uri="{FF2B5EF4-FFF2-40B4-BE49-F238E27FC236}">
                <a16:creationId xmlns:a16="http://schemas.microsoft.com/office/drawing/2014/main" id="{C2334A47-0FF6-472A-A45B-887E6F34FF50}"/>
              </a:ext>
            </a:extLst>
          </p:cNvPr>
          <p:cNvSpPr txBox="1"/>
          <p:nvPr/>
        </p:nvSpPr>
        <p:spPr>
          <a:xfrm>
            <a:off x="4353601" y="4170721"/>
            <a:ext cx="4572684" cy="584775"/>
          </a:xfrm>
          <a:prstGeom prst="rect">
            <a:avLst/>
          </a:prstGeom>
          <a:noFill/>
          <a:ln>
            <a:noFill/>
          </a:ln>
        </p:spPr>
        <p:txBody>
          <a:bodyPr wrap="square" rtlCol="0">
            <a:spAutoFit/>
          </a:bodyPr>
          <a:lstStyle/>
          <a:p>
            <a:pPr algn="ctr"/>
            <a:r>
              <a:rPr lang="en-US" sz="1600" dirty="0">
                <a:solidFill>
                  <a:schemeClr val="accent4"/>
                </a:solidFill>
              </a:rPr>
              <a:t>Appears Benjamin comes to Egypt with 10 sons </a:t>
            </a:r>
          </a:p>
          <a:p>
            <a:pPr algn="ctr"/>
            <a:r>
              <a:rPr lang="en-US" sz="1600" dirty="0">
                <a:solidFill>
                  <a:schemeClr val="accent4"/>
                </a:solidFill>
              </a:rPr>
              <a:t>Gen 46:8, 21, 27 </a:t>
            </a:r>
            <a:r>
              <a:rPr lang="en-US" sz="1400" dirty="0">
                <a:solidFill>
                  <a:schemeClr val="accent4"/>
                </a:solidFill>
              </a:rPr>
              <a:t>(don’t know how many wives he had)</a:t>
            </a:r>
            <a:endParaRPr lang="en-US" sz="1600" dirty="0">
              <a:solidFill>
                <a:schemeClr val="accent4"/>
              </a:solidFill>
            </a:endParaRPr>
          </a:p>
        </p:txBody>
      </p:sp>
      <p:sp>
        <p:nvSpPr>
          <p:cNvPr id="7" name="Rectangle 6">
            <a:extLst>
              <a:ext uri="{FF2B5EF4-FFF2-40B4-BE49-F238E27FC236}">
                <a16:creationId xmlns:a16="http://schemas.microsoft.com/office/drawing/2014/main" id="{B9667AC1-B5CB-4882-8A53-CABB651B2387}"/>
              </a:ext>
            </a:extLst>
          </p:cNvPr>
          <p:cNvSpPr/>
          <p:nvPr/>
        </p:nvSpPr>
        <p:spPr>
          <a:xfrm>
            <a:off x="217715" y="3719853"/>
            <a:ext cx="8650511"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Joseph</a:t>
            </a:r>
            <a:endParaRPr lang="en-US" dirty="0">
              <a:solidFill>
                <a:schemeClr val="tx1"/>
              </a:solidFill>
            </a:endParaRPr>
          </a:p>
        </p:txBody>
      </p:sp>
      <p:sp>
        <p:nvSpPr>
          <p:cNvPr id="23" name="TextBox 22">
            <a:extLst>
              <a:ext uri="{FF2B5EF4-FFF2-40B4-BE49-F238E27FC236}">
                <a16:creationId xmlns:a16="http://schemas.microsoft.com/office/drawing/2014/main" id="{24AE5D3D-10FA-4355-A968-4238DA52F274}"/>
              </a:ext>
            </a:extLst>
          </p:cNvPr>
          <p:cNvSpPr txBox="1"/>
          <p:nvPr/>
        </p:nvSpPr>
        <p:spPr>
          <a:xfrm>
            <a:off x="4353601" y="4753238"/>
            <a:ext cx="4572684" cy="206210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schemeClr val="tx1"/>
                </a:solidFill>
              </a:rPr>
              <a:t>If Rachel was still alive  when Joseph had these dreams, then Benjamin’s max age would be about 22 years old</a:t>
            </a:r>
          </a:p>
          <a:p>
            <a:endParaRPr lang="en-US" sz="1600" dirty="0">
              <a:solidFill>
                <a:schemeClr val="tx1"/>
              </a:solidFill>
            </a:endParaRPr>
          </a:p>
          <a:p>
            <a:r>
              <a:rPr lang="en-US" sz="1600" dirty="0">
                <a:solidFill>
                  <a:schemeClr val="tx1"/>
                </a:solidFill>
              </a:rPr>
              <a:t>If Rachel had already died when Joseph had the dreams, then Benjamin could have been up to about 33 years old (likely years less because of all that occurred after leaving Haran)</a:t>
            </a:r>
            <a:endParaRPr lang="en-US" sz="1400" dirty="0">
              <a:solidFill>
                <a:schemeClr val="tx1"/>
              </a:solidFill>
            </a:endParaRPr>
          </a:p>
        </p:txBody>
      </p:sp>
    </p:spTree>
    <p:extLst>
      <p:ext uri="{BB962C8B-B14F-4D97-AF65-F5344CB8AC3E}">
        <p14:creationId xmlns:p14="http://schemas.microsoft.com/office/powerpoint/2010/main" val="181216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sz="3200" dirty="0"/>
              <a:t>Israel tells Joseph to go check on his brothers who were feeding the flock in Shechem. What happened when Joseph found his brothers?</a:t>
            </a:r>
            <a:endParaRPr lang="en-US" sz="20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667248"/>
          </a:xfrm>
        </p:spPr>
        <p:txBody>
          <a:bodyPr>
            <a:normAutofit/>
          </a:bodyPr>
          <a:lstStyle/>
          <a:p>
            <a:r>
              <a:rPr lang="en-US" dirty="0"/>
              <a:t>Genesis 37:12 – 36 </a:t>
            </a:r>
          </a:p>
          <a:p>
            <a:pPr lvl="1"/>
            <a:r>
              <a:rPr lang="en-US" dirty="0"/>
              <a:t>Brothers went to Shechem to feed their flock</a:t>
            </a:r>
          </a:p>
          <a:p>
            <a:pPr lvl="1"/>
            <a:r>
              <a:rPr lang="en-US" dirty="0"/>
              <a:t>Israel tells Joseph to see if his brothers are well</a:t>
            </a:r>
          </a:p>
          <a:p>
            <a:pPr lvl="1"/>
            <a:r>
              <a:rPr lang="en-US" dirty="0"/>
              <a:t>Joseph went to Shechem and met a man who told him that his brothers went to Dothan</a:t>
            </a:r>
          </a:p>
          <a:p>
            <a:pPr lvl="1"/>
            <a:endParaRPr lang="en-US" dirty="0"/>
          </a:p>
          <a:p>
            <a:pPr lvl="1"/>
            <a:r>
              <a:rPr lang="en-US" dirty="0"/>
              <a:t>When Joseph’s brothers saw him afar off, they conspired to kill him</a:t>
            </a:r>
          </a:p>
          <a:p>
            <a:pPr lvl="1"/>
            <a:r>
              <a:rPr lang="en-US" dirty="0"/>
              <a:t>Rueben said not to kill him, but to cast him into a pit in the wilderness</a:t>
            </a:r>
          </a:p>
          <a:p>
            <a:pPr lvl="2"/>
            <a:r>
              <a:rPr lang="en-US" dirty="0"/>
              <a:t>Rueben planned to deliver Joseph and bring him back to his father</a:t>
            </a:r>
          </a:p>
          <a:p>
            <a:pPr lvl="1"/>
            <a:endParaRPr lang="en-US" dirty="0"/>
          </a:p>
          <a:p>
            <a:pPr lvl="1"/>
            <a:r>
              <a:rPr lang="en-US" dirty="0"/>
              <a:t>When Joseph had come, they took his coat and cast him into the pit</a:t>
            </a:r>
          </a:p>
          <a:p>
            <a:pPr lvl="1"/>
            <a:r>
              <a:rPr lang="en-US" dirty="0"/>
              <a:t>While the ate, they saw a company of Ishmaelites coming from Gilead</a:t>
            </a:r>
          </a:p>
          <a:p>
            <a:pPr lvl="1"/>
            <a:r>
              <a:rPr lang="en-US" dirty="0"/>
              <a:t>Judah has the idea to sell Joseph to the Midianite traders</a:t>
            </a:r>
          </a:p>
          <a:p>
            <a:pPr lvl="1"/>
            <a:r>
              <a:rPr lang="en-US" dirty="0"/>
              <a:t>They sold Joseph for 20 shekels of silver</a:t>
            </a:r>
          </a:p>
          <a:p>
            <a:pPr lvl="1"/>
            <a:r>
              <a:rPr lang="en-US" dirty="0"/>
              <a:t>The Midianites took Joseph to Egypt</a:t>
            </a:r>
          </a:p>
          <a:p>
            <a:pPr lvl="1"/>
            <a:endParaRPr lang="en-US" dirty="0"/>
          </a:p>
        </p:txBody>
      </p:sp>
    </p:spTree>
    <p:extLst>
      <p:ext uri="{BB962C8B-B14F-4D97-AF65-F5344CB8AC3E}">
        <p14:creationId xmlns:p14="http://schemas.microsoft.com/office/powerpoint/2010/main" val="29654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sz="3200" dirty="0"/>
              <a:t>Israel tells Joseph to go check on his brothers who were feeding the flock in Shechem. What happened when Joseph found his brothers?</a:t>
            </a:r>
            <a:endParaRPr lang="en-US" sz="20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667248"/>
          </a:xfrm>
        </p:spPr>
        <p:txBody>
          <a:bodyPr>
            <a:normAutofit/>
          </a:bodyPr>
          <a:lstStyle/>
          <a:p>
            <a:r>
              <a:rPr lang="en-US" dirty="0"/>
              <a:t>Genesis 37:12 – 36 </a:t>
            </a:r>
          </a:p>
          <a:p>
            <a:pPr lvl="1"/>
            <a:r>
              <a:rPr lang="en-US" dirty="0"/>
              <a:t>Reuben returned to the pit and tore his clothes when Joseph was not there</a:t>
            </a:r>
          </a:p>
          <a:p>
            <a:pPr lvl="1"/>
            <a:r>
              <a:rPr lang="en-US" dirty="0"/>
              <a:t>They killed a goat and dipped Joseph’s coat in the blood</a:t>
            </a:r>
          </a:p>
          <a:p>
            <a:pPr lvl="1"/>
            <a:endParaRPr lang="en-US" dirty="0"/>
          </a:p>
          <a:p>
            <a:pPr lvl="1"/>
            <a:r>
              <a:rPr lang="en-US" dirty="0"/>
              <a:t>They brought the coat to Jacob and said they found this coat and asked if it was Joseph’s</a:t>
            </a:r>
          </a:p>
          <a:p>
            <a:pPr lvl="1"/>
            <a:r>
              <a:rPr lang="en-US" dirty="0"/>
              <a:t>Jacob concluded an animal killed Joseph</a:t>
            </a:r>
          </a:p>
          <a:p>
            <a:pPr lvl="1"/>
            <a:r>
              <a:rPr lang="en-US" dirty="0"/>
              <a:t>Jacob tore his clothes, put on sackcloth and mourned many days</a:t>
            </a:r>
          </a:p>
          <a:p>
            <a:pPr lvl="1"/>
            <a:r>
              <a:rPr lang="en-US" dirty="0"/>
              <a:t>All Jacob’s sons and daughters tried to comfort him, but he would not be comforted</a:t>
            </a:r>
          </a:p>
          <a:p>
            <a:pPr lvl="1"/>
            <a:endParaRPr lang="en-US" dirty="0"/>
          </a:p>
          <a:p>
            <a:pPr lvl="1"/>
            <a:r>
              <a:rPr lang="en-US" dirty="0"/>
              <a:t>Joseph was sold to Potiphar, an officer of Pharaoh and captain of the guard</a:t>
            </a:r>
          </a:p>
          <a:p>
            <a:pPr lvl="1"/>
            <a:endParaRPr lang="en-US" dirty="0"/>
          </a:p>
          <a:p>
            <a:pPr lvl="1"/>
            <a:endParaRPr lang="en-US" dirty="0"/>
          </a:p>
        </p:txBody>
      </p:sp>
    </p:spTree>
    <p:extLst>
      <p:ext uri="{BB962C8B-B14F-4D97-AF65-F5344CB8AC3E}">
        <p14:creationId xmlns:p14="http://schemas.microsoft.com/office/powerpoint/2010/main" val="1067350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sz="3200" dirty="0"/>
              <a:t>Israel tells Joseph to go check on his brothers who were feeding the flock in Shechem. What happened when Joseph found his brothers?</a:t>
            </a:r>
            <a:endParaRPr lang="en-US" sz="20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3254237" cy="4667248"/>
          </a:xfrm>
        </p:spPr>
        <p:txBody>
          <a:bodyPr>
            <a:normAutofit/>
          </a:bodyPr>
          <a:lstStyle/>
          <a:p>
            <a:r>
              <a:rPr lang="en-US" dirty="0"/>
              <a:t>Going to Bethlehem from Bethel when Rachel died </a:t>
            </a:r>
          </a:p>
          <a:p>
            <a:pPr lvl="1"/>
            <a:r>
              <a:rPr lang="en-US" dirty="0"/>
              <a:t>Gen 35:16-21</a:t>
            </a:r>
          </a:p>
          <a:p>
            <a:endParaRPr lang="en-US" dirty="0"/>
          </a:p>
          <a:p>
            <a:r>
              <a:rPr lang="en-US" dirty="0"/>
              <a:t>Jacob came to his father in </a:t>
            </a:r>
            <a:r>
              <a:rPr lang="en-US" dirty="0" err="1"/>
              <a:t>Mamre</a:t>
            </a:r>
            <a:r>
              <a:rPr lang="en-US" dirty="0"/>
              <a:t> (Hebron) </a:t>
            </a:r>
          </a:p>
          <a:p>
            <a:pPr lvl="1"/>
            <a:r>
              <a:rPr lang="en-US" dirty="0"/>
              <a:t>Gen 35:27</a:t>
            </a:r>
          </a:p>
          <a:p>
            <a:r>
              <a:rPr lang="en-US" dirty="0"/>
              <a:t>Jacob dwelt where his father was a stranger </a:t>
            </a:r>
          </a:p>
          <a:p>
            <a:pPr lvl="1"/>
            <a:r>
              <a:rPr lang="en-US" dirty="0"/>
              <a:t>Gen 37:1</a:t>
            </a:r>
          </a:p>
          <a:p>
            <a:pPr lvl="1"/>
            <a:endParaRPr lang="en-US" dirty="0"/>
          </a:p>
        </p:txBody>
      </p:sp>
      <p:pic>
        <p:nvPicPr>
          <p:cNvPr id="1026" name="Picture 2" descr="Image result for shechem and dothan map">
            <a:extLst>
              <a:ext uri="{FF2B5EF4-FFF2-40B4-BE49-F238E27FC236}">
                <a16:creationId xmlns:a16="http://schemas.microsoft.com/office/drawing/2014/main" id="{F6869EB5-7C8D-4001-A0EF-F9E81B6E6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453" y="92766"/>
            <a:ext cx="4769701" cy="6664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0B5FD3-390D-4CEC-B4F0-60EE31809A7C}"/>
              </a:ext>
            </a:extLst>
          </p:cNvPr>
          <p:cNvSpPr txBox="1"/>
          <p:nvPr/>
        </p:nvSpPr>
        <p:spPr>
          <a:xfrm>
            <a:off x="6800865" y="4613249"/>
            <a:ext cx="132271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Bethlehem</a:t>
            </a:r>
          </a:p>
        </p:txBody>
      </p:sp>
      <p:sp>
        <p:nvSpPr>
          <p:cNvPr id="6" name="TextBox 5">
            <a:extLst>
              <a:ext uri="{FF2B5EF4-FFF2-40B4-BE49-F238E27FC236}">
                <a16:creationId xmlns:a16="http://schemas.microsoft.com/office/drawing/2014/main" id="{B18102FA-9C79-43E0-95DC-3BD75C4798B2}"/>
              </a:ext>
            </a:extLst>
          </p:cNvPr>
          <p:cNvSpPr txBox="1"/>
          <p:nvPr/>
        </p:nvSpPr>
        <p:spPr>
          <a:xfrm>
            <a:off x="7069493" y="2842594"/>
            <a:ext cx="105409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Shechem</a:t>
            </a:r>
          </a:p>
        </p:txBody>
      </p:sp>
      <p:sp>
        <p:nvSpPr>
          <p:cNvPr id="7" name="TextBox 6">
            <a:extLst>
              <a:ext uri="{FF2B5EF4-FFF2-40B4-BE49-F238E27FC236}">
                <a16:creationId xmlns:a16="http://schemas.microsoft.com/office/drawing/2014/main" id="{D106373A-3F83-43C9-AAF7-CFD2E41CA733}"/>
              </a:ext>
            </a:extLst>
          </p:cNvPr>
          <p:cNvSpPr txBox="1"/>
          <p:nvPr/>
        </p:nvSpPr>
        <p:spPr>
          <a:xfrm>
            <a:off x="5876798" y="1711906"/>
            <a:ext cx="89506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Dothan</a:t>
            </a:r>
          </a:p>
        </p:txBody>
      </p:sp>
      <p:sp>
        <p:nvSpPr>
          <p:cNvPr id="8" name="TextBox 7">
            <a:extLst>
              <a:ext uri="{FF2B5EF4-FFF2-40B4-BE49-F238E27FC236}">
                <a16:creationId xmlns:a16="http://schemas.microsoft.com/office/drawing/2014/main" id="{E757CA84-9470-4D69-86AB-C1441BA4B791}"/>
              </a:ext>
            </a:extLst>
          </p:cNvPr>
          <p:cNvSpPr txBox="1"/>
          <p:nvPr/>
        </p:nvSpPr>
        <p:spPr>
          <a:xfrm>
            <a:off x="6480042" y="5103575"/>
            <a:ext cx="105409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Mamre</a:t>
            </a:r>
            <a:r>
              <a:rPr lang="en-US" dirty="0"/>
              <a:t>/Hebron</a:t>
            </a:r>
          </a:p>
        </p:txBody>
      </p:sp>
      <p:sp>
        <p:nvSpPr>
          <p:cNvPr id="9" name="TextBox 8">
            <a:extLst>
              <a:ext uri="{FF2B5EF4-FFF2-40B4-BE49-F238E27FC236}">
                <a16:creationId xmlns:a16="http://schemas.microsoft.com/office/drawing/2014/main" id="{4853099C-EA70-47D6-9C65-4F8DF67D4EB3}"/>
              </a:ext>
            </a:extLst>
          </p:cNvPr>
          <p:cNvSpPr txBox="1"/>
          <p:nvPr/>
        </p:nvSpPr>
        <p:spPr>
          <a:xfrm>
            <a:off x="5976192" y="3604591"/>
            <a:ext cx="79567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Bethel</a:t>
            </a:r>
          </a:p>
        </p:txBody>
      </p:sp>
    </p:spTree>
    <p:extLst>
      <p:ext uri="{BB962C8B-B14F-4D97-AF65-F5344CB8AC3E}">
        <p14:creationId xmlns:p14="http://schemas.microsoft.com/office/powerpoint/2010/main" val="313628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dirty="0"/>
              <a:t>Genesis 38 switches from Joseph to focus briefly on Judah. Describe the events with Tamar. What is notable about Perez?</a:t>
            </a:r>
            <a:endParaRPr lang="en-US" sz="24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667248"/>
          </a:xfrm>
        </p:spPr>
        <p:txBody>
          <a:bodyPr>
            <a:normAutofit fontScale="92500"/>
          </a:bodyPr>
          <a:lstStyle/>
          <a:p>
            <a:r>
              <a:rPr lang="en-US" dirty="0"/>
              <a:t>Judah marries a Canaanite named </a:t>
            </a:r>
            <a:r>
              <a:rPr lang="en-US" dirty="0" err="1"/>
              <a:t>Shua</a:t>
            </a:r>
            <a:r>
              <a:rPr lang="en-US" dirty="0"/>
              <a:t> and they have 3 children: </a:t>
            </a:r>
            <a:r>
              <a:rPr lang="en-US" dirty="0" err="1"/>
              <a:t>Er</a:t>
            </a:r>
            <a:r>
              <a:rPr lang="en-US" dirty="0"/>
              <a:t>, Onan, Shelah – Gen 38:2-5</a:t>
            </a:r>
          </a:p>
          <a:p>
            <a:r>
              <a:rPr lang="en-US" dirty="0"/>
              <a:t>Judah takes a wife for </a:t>
            </a:r>
            <a:r>
              <a:rPr lang="en-US" dirty="0" err="1"/>
              <a:t>Er</a:t>
            </a:r>
            <a:r>
              <a:rPr lang="en-US" dirty="0"/>
              <a:t> named Tamar – Gen 38:6</a:t>
            </a:r>
          </a:p>
          <a:p>
            <a:r>
              <a:rPr lang="en-US" dirty="0"/>
              <a:t>The LORD killed </a:t>
            </a:r>
            <a:r>
              <a:rPr lang="en-US" dirty="0" err="1"/>
              <a:t>Er</a:t>
            </a:r>
            <a:r>
              <a:rPr lang="en-US" dirty="0"/>
              <a:t> because </a:t>
            </a:r>
            <a:r>
              <a:rPr lang="en-US" dirty="0" err="1"/>
              <a:t>Er</a:t>
            </a:r>
            <a:r>
              <a:rPr lang="en-US" dirty="0"/>
              <a:t> was wicked – Gen 38:7</a:t>
            </a:r>
          </a:p>
          <a:p>
            <a:r>
              <a:rPr lang="en-US" dirty="0"/>
              <a:t>Judah told Onan to marry Tamar and raise an heir to </a:t>
            </a:r>
            <a:r>
              <a:rPr lang="en-US" dirty="0" err="1"/>
              <a:t>Er</a:t>
            </a:r>
            <a:r>
              <a:rPr lang="en-US" dirty="0"/>
              <a:t>. Onan marries her but does not raise an heir to </a:t>
            </a:r>
            <a:r>
              <a:rPr lang="en-US" dirty="0" err="1"/>
              <a:t>Er</a:t>
            </a:r>
            <a:r>
              <a:rPr lang="en-US" dirty="0"/>
              <a:t> on purpose, so the LORD killed him – Gen 38:8 -10</a:t>
            </a:r>
          </a:p>
          <a:p>
            <a:r>
              <a:rPr lang="en-US" dirty="0"/>
              <a:t>Judah told Tamar to remain a widow in her father’s house until Shelah was old enough to marry her, lest he die as his brothers did – Gen 38:11</a:t>
            </a:r>
          </a:p>
          <a:p>
            <a:r>
              <a:rPr lang="en-US" dirty="0"/>
              <a:t>Next, Judah’s wife, </a:t>
            </a:r>
            <a:r>
              <a:rPr lang="en-US" dirty="0" err="1"/>
              <a:t>Shua</a:t>
            </a:r>
            <a:r>
              <a:rPr lang="en-US" dirty="0"/>
              <a:t>, died, and Shelah became grown but Tamar wasn’t given to Shelah – Gen 38:12, 14</a:t>
            </a:r>
          </a:p>
          <a:p>
            <a:r>
              <a:rPr lang="en-US" dirty="0"/>
              <a:t>While Judah went to his sheep shearers in </a:t>
            </a:r>
            <a:r>
              <a:rPr lang="en-US" dirty="0" err="1"/>
              <a:t>Timnah</a:t>
            </a:r>
            <a:r>
              <a:rPr lang="en-US" dirty="0"/>
              <a:t>, Tamar dressed like a harlot, but her face was covered. She made a deal with Judah that he could go in to her for a goat. In the meantime, Judah would give her his signet and cord and his staff as a pledge for the goat. Tamar conceives. – Gen 38:12-18</a:t>
            </a:r>
          </a:p>
          <a:p>
            <a:endParaRPr lang="en-US" dirty="0"/>
          </a:p>
        </p:txBody>
      </p:sp>
    </p:spTree>
    <p:extLst>
      <p:ext uri="{BB962C8B-B14F-4D97-AF65-F5344CB8AC3E}">
        <p14:creationId xmlns:p14="http://schemas.microsoft.com/office/powerpoint/2010/main" val="211402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dirty="0"/>
              <a:t>Genesis 38 switches from Joseph to focus briefly on Judah. Describe the events with Tamar. What is notable about Perez?</a:t>
            </a:r>
            <a:endParaRPr lang="en-US" sz="24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667248"/>
          </a:xfrm>
        </p:spPr>
        <p:txBody>
          <a:bodyPr>
            <a:normAutofit fontScale="92500" lnSpcReduction="10000"/>
          </a:bodyPr>
          <a:lstStyle/>
          <a:p>
            <a:r>
              <a:rPr lang="en-US" dirty="0"/>
              <a:t>Judah sends the goat with his friend the </a:t>
            </a:r>
            <a:r>
              <a:rPr lang="en-US" dirty="0" err="1"/>
              <a:t>Adullamite</a:t>
            </a:r>
            <a:r>
              <a:rPr lang="en-US" dirty="0"/>
              <a:t> to receive the pledge, but his friend cannot find her and is told there was no harlot in this place – Gen 38:20-23</a:t>
            </a:r>
          </a:p>
          <a:p>
            <a:r>
              <a:rPr lang="en-US" dirty="0"/>
              <a:t>After about 3 months, Judah is told that Tamar played the harlot and is with child by her harlotry. Judah says to bring her out to be burned. – Gen 38:24</a:t>
            </a:r>
          </a:p>
          <a:p>
            <a:r>
              <a:rPr lang="en-US" dirty="0"/>
              <a:t>Tamar says to Judah that she is pregnant by the man who owns the signet and cord, and staff – Gen 38:25</a:t>
            </a:r>
          </a:p>
          <a:p>
            <a:r>
              <a:rPr lang="en-US" dirty="0"/>
              <a:t>Judah says Tamar has been more righteous than him because he did not give her to Shelah. Judah never knew her again. – Gen 38:26</a:t>
            </a:r>
          </a:p>
          <a:p>
            <a:r>
              <a:rPr lang="en-US" dirty="0"/>
              <a:t>Tamar has twins and during birth, one of the twins’ arm came out. The Midwife tied a scarlet thread around his hand, and his hand went back in. Then the other twin came out first. Gen 38:27-30</a:t>
            </a:r>
          </a:p>
          <a:p>
            <a:r>
              <a:rPr lang="en-US" dirty="0"/>
              <a:t>Zerah’s arm came out first, but Perez came out first – Gen 38:29-30</a:t>
            </a:r>
          </a:p>
          <a:p>
            <a:endParaRPr lang="en-US" dirty="0"/>
          </a:p>
          <a:p>
            <a:r>
              <a:rPr lang="en-US" dirty="0"/>
              <a:t>Perez is in the genealogy of Jesus – Matt 1:3</a:t>
            </a:r>
          </a:p>
          <a:p>
            <a:endParaRPr lang="en-US" dirty="0"/>
          </a:p>
        </p:txBody>
      </p:sp>
    </p:spTree>
    <p:extLst>
      <p:ext uri="{BB962C8B-B14F-4D97-AF65-F5344CB8AC3E}">
        <p14:creationId xmlns:p14="http://schemas.microsoft.com/office/powerpoint/2010/main" val="294663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sz="2800" dirty="0"/>
              <a:t>When Joseph was brought to Egypt, he was bought by Potiphar, the captain of the guard. How does Joseph rise to be overseer of Potiphar’s house?</a:t>
            </a:r>
            <a:endParaRPr lang="en-US" sz="18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836432"/>
          </a:xfrm>
        </p:spPr>
        <p:txBody>
          <a:bodyPr>
            <a:normAutofit/>
          </a:bodyPr>
          <a:lstStyle/>
          <a:p>
            <a:r>
              <a:rPr lang="en-US" dirty="0">
                <a:sym typeface="Wingdings" panose="05000000000000000000" pitchFamily="2" charset="2"/>
              </a:rPr>
              <a:t>Genesis 39:2</a:t>
            </a:r>
          </a:p>
          <a:p>
            <a:pPr lvl="1"/>
            <a:r>
              <a:rPr lang="en-US" dirty="0">
                <a:sym typeface="Wingdings" panose="05000000000000000000" pitchFamily="2" charset="2"/>
              </a:rPr>
              <a:t>The LORD was with Joseph, and he was a successful man</a:t>
            </a:r>
          </a:p>
          <a:p>
            <a:endParaRPr lang="en-US" dirty="0">
              <a:sym typeface="Wingdings" panose="05000000000000000000" pitchFamily="2" charset="2"/>
            </a:endParaRPr>
          </a:p>
          <a:p>
            <a:r>
              <a:rPr lang="en-US" dirty="0">
                <a:sym typeface="Wingdings" panose="05000000000000000000" pitchFamily="2" charset="2"/>
              </a:rPr>
              <a:t>Genesis 39:3</a:t>
            </a:r>
          </a:p>
          <a:p>
            <a:pPr lvl="1"/>
            <a:r>
              <a:rPr lang="en-US" dirty="0">
                <a:sym typeface="Wingdings" panose="05000000000000000000" pitchFamily="2" charset="2"/>
              </a:rPr>
              <a:t>Joseph’s master saw that the LORD was with Joseph and that the LORD made all Joseph did to prosper</a:t>
            </a:r>
          </a:p>
          <a:p>
            <a:endParaRPr lang="en-US" dirty="0">
              <a:sym typeface="Wingdings" panose="05000000000000000000" pitchFamily="2" charset="2"/>
            </a:endParaRPr>
          </a:p>
          <a:p>
            <a:r>
              <a:rPr lang="en-US" dirty="0">
                <a:sym typeface="Wingdings" panose="05000000000000000000" pitchFamily="2" charset="2"/>
              </a:rPr>
              <a:t>Genesis 39:4</a:t>
            </a:r>
          </a:p>
          <a:p>
            <a:pPr lvl="1"/>
            <a:r>
              <a:rPr lang="en-US" dirty="0">
                <a:sym typeface="Wingdings" panose="05000000000000000000" pitchFamily="2" charset="2"/>
              </a:rPr>
              <a:t>So Joseph found favor in Potiphar’s sight and Potiphar made him overseer of his house and all that he had he put in Joseph’s care</a:t>
            </a:r>
          </a:p>
          <a:p>
            <a:endParaRPr lang="en-US" dirty="0">
              <a:sym typeface="Wingdings" panose="05000000000000000000" pitchFamily="2" charset="2"/>
            </a:endParaRPr>
          </a:p>
          <a:p>
            <a:r>
              <a:rPr lang="en-US" dirty="0">
                <a:sym typeface="Wingdings" panose="05000000000000000000" pitchFamily="2" charset="2"/>
              </a:rPr>
              <a:t>Sound similar to how God bless Jacob while he was in Haran</a:t>
            </a:r>
          </a:p>
        </p:txBody>
      </p:sp>
    </p:spTree>
    <p:extLst>
      <p:ext uri="{BB962C8B-B14F-4D97-AF65-F5344CB8AC3E}">
        <p14:creationId xmlns:p14="http://schemas.microsoft.com/office/powerpoint/2010/main" val="16729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dirty="0"/>
              <a:t>How did Joseph end up in prison?</a:t>
            </a:r>
            <a:endParaRPr lang="en-US" sz="24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5"/>
            <a:ext cx="7886700" cy="4836432"/>
          </a:xfrm>
        </p:spPr>
        <p:txBody>
          <a:bodyPr>
            <a:normAutofit fontScale="92500" lnSpcReduction="20000"/>
          </a:bodyPr>
          <a:lstStyle/>
          <a:p>
            <a:r>
              <a:rPr lang="en-US" dirty="0"/>
              <a:t>Genesis 39:6 – 7 </a:t>
            </a:r>
          </a:p>
          <a:p>
            <a:pPr lvl="1"/>
            <a:r>
              <a:rPr lang="en-US" dirty="0"/>
              <a:t>Joseph was handsome in appearance</a:t>
            </a:r>
          </a:p>
          <a:p>
            <a:pPr lvl="1"/>
            <a:r>
              <a:rPr lang="en-US" dirty="0"/>
              <a:t>Potiphar’s wife desired Joseph and tells Joseph to lie with her</a:t>
            </a:r>
          </a:p>
          <a:p>
            <a:pPr lvl="1"/>
            <a:r>
              <a:rPr lang="en-US" dirty="0"/>
              <a:t>Joseph refused</a:t>
            </a:r>
          </a:p>
          <a:p>
            <a:endParaRPr lang="en-US" dirty="0"/>
          </a:p>
          <a:p>
            <a:r>
              <a:rPr lang="en-US" dirty="0"/>
              <a:t>Genesis 39:9</a:t>
            </a:r>
          </a:p>
          <a:p>
            <a:pPr lvl="1"/>
            <a:r>
              <a:rPr lang="en-US" dirty="0"/>
              <a:t>Potiphar’s wife spoke like this to Joseph day by day</a:t>
            </a:r>
          </a:p>
          <a:p>
            <a:pPr lvl="1"/>
            <a:r>
              <a:rPr lang="en-US" dirty="0"/>
              <a:t>Joseph did not heed her</a:t>
            </a:r>
          </a:p>
          <a:p>
            <a:endParaRPr lang="en-US" dirty="0"/>
          </a:p>
          <a:p>
            <a:r>
              <a:rPr lang="en-US" dirty="0"/>
              <a:t>Genesis 39:11 – 20 </a:t>
            </a:r>
          </a:p>
          <a:p>
            <a:pPr lvl="1"/>
            <a:r>
              <a:rPr lang="en-US" dirty="0"/>
              <a:t>One of the times, none of the men were in the house and Potiphar’s wife caught Joseph by the garment and told him to lie with her</a:t>
            </a:r>
          </a:p>
          <a:p>
            <a:pPr lvl="1"/>
            <a:r>
              <a:rPr lang="en-US" dirty="0"/>
              <a:t>Joseph left his garment in her hand and fled</a:t>
            </a:r>
          </a:p>
          <a:p>
            <a:pPr lvl="1"/>
            <a:r>
              <a:rPr lang="en-US" dirty="0"/>
              <a:t>She called to the men of the house and said that Joseph tried to lie with her, and when she called out, he left his garment and fled</a:t>
            </a:r>
          </a:p>
          <a:p>
            <a:pPr lvl="1"/>
            <a:r>
              <a:rPr lang="en-US" dirty="0"/>
              <a:t>She kept Joseph’s garment until Potiphar came home and told him the same lie</a:t>
            </a:r>
          </a:p>
          <a:p>
            <a:pPr lvl="1"/>
            <a:r>
              <a:rPr lang="en-US" dirty="0"/>
              <a:t>Potiphar became angry and cast Joseph into prison where the king’s prisoners were confined.</a:t>
            </a:r>
          </a:p>
        </p:txBody>
      </p:sp>
    </p:spTree>
    <p:extLst>
      <p:ext uri="{BB962C8B-B14F-4D97-AF65-F5344CB8AC3E}">
        <p14:creationId xmlns:p14="http://schemas.microsoft.com/office/powerpoint/2010/main" val="85054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99456BA0-63A7-4485-B76A-D440C3BE7C4B}"/>
              </a:ext>
            </a:extLst>
          </p:cNvPr>
          <p:cNvCxnSpPr/>
          <p:nvPr/>
        </p:nvCxnSpPr>
        <p:spPr>
          <a:xfrm flipV="1">
            <a:off x="7997378" y="3171381"/>
            <a:ext cx="0" cy="2743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78107F-AEF7-4045-AF64-8669E5DE53CA}"/>
              </a:ext>
            </a:extLst>
          </p:cNvPr>
          <p:cNvCxnSpPr/>
          <p:nvPr/>
        </p:nvCxnSpPr>
        <p:spPr>
          <a:xfrm flipV="1">
            <a:off x="7808687" y="3171381"/>
            <a:ext cx="0" cy="18288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p:txBody>
          <a:bodyPr/>
          <a:lstStyle/>
          <a:p>
            <a:r>
              <a:rPr lang="en-US" dirty="0"/>
              <a:t>Review</a:t>
            </a:r>
          </a:p>
        </p:txBody>
      </p:sp>
      <p:graphicFrame>
        <p:nvGraphicFramePr>
          <p:cNvPr id="4" name="Table 3">
            <a:extLst>
              <a:ext uri="{FF2B5EF4-FFF2-40B4-BE49-F238E27FC236}">
                <a16:creationId xmlns:a16="http://schemas.microsoft.com/office/drawing/2014/main" id="{75A847EF-97BF-4A77-89E3-DAB5F7A72451}"/>
              </a:ext>
            </a:extLst>
          </p:cNvPr>
          <p:cNvGraphicFramePr>
            <a:graphicFrameLocks noGrp="1"/>
          </p:cNvGraphicFramePr>
          <p:nvPr>
            <p:extLst>
              <p:ext uri="{D42A27DB-BD31-4B8C-83A1-F6EECF244321}">
                <p14:modId xmlns:p14="http://schemas.microsoft.com/office/powerpoint/2010/main" val="2260234124"/>
              </p:ext>
            </p:extLst>
          </p:nvPr>
        </p:nvGraphicFramePr>
        <p:xfrm>
          <a:off x="275771" y="2693130"/>
          <a:ext cx="8606976" cy="370840"/>
        </p:xfrm>
        <a:graphic>
          <a:graphicData uri="http://schemas.openxmlformats.org/drawingml/2006/table">
            <a:tbl>
              <a:tblPr firstRow="1" bandRow="1">
                <a:tableStyleId>{5C22544A-7EE6-4342-B048-85BDC9FD1C3A}</a:tableStyleId>
              </a:tblPr>
              <a:tblGrid>
                <a:gridCol w="358624">
                  <a:extLst>
                    <a:ext uri="{9D8B030D-6E8A-4147-A177-3AD203B41FA5}">
                      <a16:colId xmlns:a16="http://schemas.microsoft.com/office/drawing/2014/main" val="2217641724"/>
                    </a:ext>
                  </a:extLst>
                </a:gridCol>
                <a:gridCol w="358624">
                  <a:extLst>
                    <a:ext uri="{9D8B030D-6E8A-4147-A177-3AD203B41FA5}">
                      <a16:colId xmlns:a16="http://schemas.microsoft.com/office/drawing/2014/main" val="985225724"/>
                    </a:ext>
                  </a:extLst>
                </a:gridCol>
                <a:gridCol w="358624">
                  <a:extLst>
                    <a:ext uri="{9D8B030D-6E8A-4147-A177-3AD203B41FA5}">
                      <a16:colId xmlns:a16="http://schemas.microsoft.com/office/drawing/2014/main" val="2502183855"/>
                    </a:ext>
                  </a:extLst>
                </a:gridCol>
                <a:gridCol w="358624">
                  <a:extLst>
                    <a:ext uri="{9D8B030D-6E8A-4147-A177-3AD203B41FA5}">
                      <a16:colId xmlns:a16="http://schemas.microsoft.com/office/drawing/2014/main" val="2949658064"/>
                    </a:ext>
                  </a:extLst>
                </a:gridCol>
                <a:gridCol w="358624">
                  <a:extLst>
                    <a:ext uri="{9D8B030D-6E8A-4147-A177-3AD203B41FA5}">
                      <a16:colId xmlns:a16="http://schemas.microsoft.com/office/drawing/2014/main" val="133351053"/>
                    </a:ext>
                  </a:extLst>
                </a:gridCol>
                <a:gridCol w="358624">
                  <a:extLst>
                    <a:ext uri="{9D8B030D-6E8A-4147-A177-3AD203B41FA5}">
                      <a16:colId xmlns:a16="http://schemas.microsoft.com/office/drawing/2014/main" val="3024077859"/>
                    </a:ext>
                  </a:extLst>
                </a:gridCol>
                <a:gridCol w="358624">
                  <a:extLst>
                    <a:ext uri="{9D8B030D-6E8A-4147-A177-3AD203B41FA5}">
                      <a16:colId xmlns:a16="http://schemas.microsoft.com/office/drawing/2014/main" val="55603008"/>
                    </a:ext>
                  </a:extLst>
                </a:gridCol>
                <a:gridCol w="358624">
                  <a:extLst>
                    <a:ext uri="{9D8B030D-6E8A-4147-A177-3AD203B41FA5}">
                      <a16:colId xmlns:a16="http://schemas.microsoft.com/office/drawing/2014/main" val="65602803"/>
                    </a:ext>
                  </a:extLst>
                </a:gridCol>
                <a:gridCol w="358624">
                  <a:extLst>
                    <a:ext uri="{9D8B030D-6E8A-4147-A177-3AD203B41FA5}">
                      <a16:colId xmlns:a16="http://schemas.microsoft.com/office/drawing/2014/main" val="1598710635"/>
                    </a:ext>
                  </a:extLst>
                </a:gridCol>
                <a:gridCol w="358624">
                  <a:extLst>
                    <a:ext uri="{9D8B030D-6E8A-4147-A177-3AD203B41FA5}">
                      <a16:colId xmlns:a16="http://schemas.microsoft.com/office/drawing/2014/main" val="69312946"/>
                    </a:ext>
                  </a:extLst>
                </a:gridCol>
                <a:gridCol w="358624">
                  <a:extLst>
                    <a:ext uri="{9D8B030D-6E8A-4147-A177-3AD203B41FA5}">
                      <a16:colId xmlns:a16="http://schemas.microsoft.com/office/drawing/2014/main" val="3504784052"/>
                    </a:ext>
                  </a:extLst>
                </a:gridCol>
                <a:gridCol w="358624">
                  <a:extLst>
                    <a:ext uri="{9D8B030D-6E8A-4147-A177-3AD203B41FA5}">
                      <a16:colId xmlns:a16="http://schemas.microsoft.com/office/drawing/2014/main" val="3811624967"/>
                    </a:ext>
                  </a:extLst>
                </a:gridCol>
                <a:gridCol w="358624">
                  <a:extLst>
                    <a:ext uri="{9D8B030D-6E8A-4147-A177-3AD203B41FA5}">
                      <a16:colId xmlns:a16="http://schemas.microsoft.com/office/drawing/2014/main" val="397095441"/>
                    </a:ext>
                  </a:extLst>
                </a:gridCol>
                <a:gridCol w="358624">
                  <a:extLst>
                    <a:ext uri="{9D8B030D-6E8A-4147-A177-3AD203B41FA5}">
                      <a16:colId xmlns:a16="http://schemas.microsoft.com/office/drawing/2014/main" val="67642801"/>
                    </a:ext>
                  </a:extLst>
                </a:gridCol>
                <a:gridCol w="358624">
                  <a:extLst>
                    <a:ext uri="{9D8B030D-6E8A-4147-A177-3AD203B41FA5}">
                      <a16:colId xmlns:a16="http://schemas.microsoft.com/office/drawing/2014/main" val="2647607002"/>
                    </a:ext>
                  </a:extLst>
                </a:gridCol>
                <a:gridCol w="358624">
                  <a:extLst>
                    <a:ext uri="{9D8B030D-6E8A-4147-A177-3AD203B41FA5}">
                      <a16:colId xmlns:a16="http://schemas.microsoft.com/office/drawing/2014/main" val="3080977713"/>
                    </a:ext>
                  </a:extLst>
                </a:gridCol>
                <a:gridCol w="358624">
                  <a:extLst>
                    <a:ext uri="{9D8B030D-6E8A-4147-A177-3AD203B41FA5}">
                      <a16:colId xmlns:a16="http://schemas.microsoft.com/office/drawing/2014/main" val="1989090805"/>
                    </a:ext>
                  </a:extLst>
                </a:gridCol>
                <a:gridCol w="358624">
                  <a:extLst>
                    <a:ext uri="{9D8B030D-6E8A-4147-A177-3AD203B41FA5}">
                      <a16:colId xmlns:a16="http://schemas.microsoft.com/office/drawing/2014/main" val="1137619760"/>
                    </a:ext>
                  </a:extLst>
                </a:gridCol>
                <a:gridCol w="358624">
                  <a:extLst>
                    <a:ext uri="{9D8B030D-6E8A-4147-A177-3AD203B41FA5}">
                      <a16:colId xmlns:a16="http://schemas.microsoft.com/office/drawing/2014/main" val="2336826451"/>
                    </a:ext>
                  </a:extLst>
                </a:gridCol>
                <a:gridCol w="358624">
                  <a:extLst>
                    <a:ext uri="{9D8B030D-6E8A-4147-A177-3AD203B41FA5}">
                      <a16:colId xmlns:a16="http://schemas.microsoft.com/office/drawing/2014/main" val="1155385173"/>
                    </a:ext>
                  </a:extLst>
                </a:gridCol>
                <a:gridCol w="358624">
                  <a:extLst>
                    <a:ext uri="{9D8B030D-6E8A-4147-A177-3AD203B41FA5}">
                      <a16:colId xmlns:a16="http://schemas.microsoft.com/office/drawing/2014/main" val="3997418126"/>
                    </a:ext>
                  </a:extLst>
                </a:gridCol>
                <a:gridCol w="358624">
                  <a:extLst>
                    <a:ext uri="{9D8B030D-6E8A-4147-A177-3AD203B41FA5}">
                      <a16:colId xmlns:a16="http://schemas.microsoft.com/office/drawing/2014/main" val="881017018"/>
                    </a:ext>
                  </a:extLst>
                </a:gridCol>
                <a:gridCol w="358624">
                  <a:extLst>
                    <a:ext uri="{9D8B030D-6E8A-4147-A177-3AD203B41FA5}">
                      <a16:colId xmlns:a16="http://schemas.microsoft.com/office/drawing/2014/main" val="1205114044"/>
                    </a:ext>
                  </a:extLst>
                </a:gridCol>
                <a:gridCol w="358624">
                  <a:extLst>
                    <a:ext uri="{9D8B030D-6E8A-4147-A177-3AD203B41FA5}">
                      <a16:colId xmlns:a16="http://schemas.microsoft.com/office/drawing/2014/main" val="573242334"/>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665805135"/>
                  </a:ext>
                </a:extLst>
              </a:tr>
            </a:tbl>
          </a:graphicData>
        </a:graphic>
      </p:graphicFrame>
      <p:cxnSp>
        <p:nvCxnSpPr>
          <p:cNvPr id="7" name="Straight Arrow Connector 6">
            <a:extLst>
              <a:ext uri="{FF2B5EF4-FFF2-40B4-BE49-F238E27FC236}">
                <a16:creationId xmlns:a16="http://schemas.microsoft.com/office/drawing/2014/main" id="{384FF807-152A-4B35-B7FD-05F8EC79BFCC}"/>
              </a:ext>
            </a:extLst>
          </p:cNvPr>
          <p:cNvCxnSpPr/>
          <p:nvPr/>
        </p:nvCxnSpPr>
        <p:spPr>
          <a:xfrm flipV="1">
            <a:off x="6197605" y="3171381"/>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DE2CE5-15F7-43FB-81E4-42D7263A880F}"/>
              </a:ext>
            </a:extLst>
          </p:cNvPr>
          <p:cNvSpPr txBox="1"/>
          <p:nvPr/>
        </p:nvSpPr>
        <p:spPr>
          <a:xfrm>
            <a:off x="5588005" y="3873217"/>
            <a:ext cx="1219200" cy="1077218"/>
          </a:xfrm>
          <a:prstGeom prst="rect">
            <a:avLst/>
          </a:prstGeom>
          <a:noFill/>
          <a:ln>
            <a:noFill/>
          </a:ln>
        </p:spPr>
        <p:txBody>
          <a:bodyPr wrap="square" rtlCol="0">
            <a:spAutoFit/>
          </a:bodyPr>
          <a:lstStyle/>
          <a:p>
            <a:pPr algn="ctr"/>
            <a:r>
              <a:rPr lang="en-US" sz="3200" dirty="0">
                <a:solidFill>
                  <a:schemeClr val="accent4"/>
                </a:solidFill>
              </a:rPr>
              <a:t>Flood</a:t>
            </a:r>
          </a:p>
          <a:p>
            <a:pPr algn="ctr"/>
            <a:r>
              <a:rPr lang="en-US" sz="3200" dirty="0">
                <a:solidFill>
                  <a:schemeClr val="accent4"/>
                </a:solidFill>
              </a:rPr>
              <a:t>1650</a:t>
            </a:r>
          </a:p>
        </p:txBody>
      </p:sp>
      <p:sp>
        <p:nvSpPr>
          <p:cNvPr id="9" name="TextBox 8">
            <a:extLst>
              <a:ext uri="{FF2B5EF4-FFF2-40B4-BE49-F238E27FC236}">
                <a16:creationId xmlns:a16="http://schemas.microsoft.com/office/drawing/2014/main" id="{D9EF4EAE-2214-4C90-AA5F-C50D988B2F60}"/>
              </a:ext>
            </a:extLst>
          </p:cNvPr>
          <p:cNvSpPr txBox="1"/>
          <p:nvPr/>
        </p:nvSpPr>
        <p:spPr>
          <a:xfrm>
            <a:off x="1886851" y="1680398"/>
            <a:ext cx="2714173" cy="523220"/>
          </a:xfrm>
          <a:prstGeom prst="rect">
            <a:avLst/>
          </a:prstGeom>
          <a:noFill/>
        </p:spPr>
        <p:txBody>
          <a:bodyPr wrap="square" rtlCol="0">
            <a:spAutoFit/>
          </a:bodyPr>
          <a:lstStyle/>
          <a:p>
            <a:pPr algn="ctr"/>
            <a:r>
              <a:rPr lang="en-US" sz="2800" dirty="0">
                <a:solidFill>
                  <a:schemeClr val="bg1"/>
                </a:solidFill>
              </a:rPr>
              <a:t>Before the Flood</a:t>
            </a:r>
          </a:p>
        </p:txBody>
      </p:sp>
      <p:sp>
        <p:nvSpPr>
          <p:cNvPr id="10" name="TextBox 9">
            <a:extLst>
              <a:ext uri="{FF2B5EF4-FFF2-40B4-BE49-F238E27FC236}">
                <a16:creationId xmlns:a16="http://schemas.microsoft.com/office/drawing/2014/main" id="{53DA35BE-1F4A-4095-BB34-00256433ECBE}"/>
              </a:ext>
            </a:extLst>
          </p:cNvPr>
          <p:cNvSpPr txBox="1"/>
          <p:nvPr/>
        </p:nvSpPr>
        <p:spPr>
          <a:xfrm>
            <a:off x="5529949" y="1666794"/>
            <a:ext cx="1145261" cy="369332"/>
          </a:xfrm>
          <a:prstGeom prst="rect">
            <a:avLst/>
          </a:prstGeom>
          <a:noFill/>
        </p:spPr>
        <p:txBody>
          <a:bodyPr wrap="square" rtlCol="0">
            <a:spAutoFit/>
          </a:bodyPr>
          <a:lstStyle/>
          <a:p>
            <a:pPr algn="ctr"/>
            <a:r>
              <a:rPr lang="en-US" dirty="0">
                <a:solidFill>
                  <a:schemeClr val="bg1"/>
                </a:solidFill>
              </a:rPr>
              <a:t>Flood</a:t>
            </a:r>
          </a:p>
        </p:txBody>
      </p:sp>
      <p:sp>
        <p:nvSpPr>
          <p:cNvPr id="12" name="TextBox 11">
            <a:extLst>
              <a:ext uri="{FF2B5EF4-FFF2-40B4-BE49-F238E27FC236}">
                <a16:creationId xmlns:a16="http://schemas.microsoft.com/office/drawing/2014/main" id="{236AE89B-C1EE-42C1-9C4F-C1832FBEB4A7}"/>
              </a:ext>
            </a:extLst>
          </p:cNvPr>
          <p:cNvSpPr txBox="1"/>
          <p:nvPr/>
        </p:nvSpPr>
        <p:spPr>
          <a:xfrm>
            <a:off x="7294354" y="5009897"/>
            <a:ext cx="1056815" cy="830997"/>
          </a:xfrm>
          <a:prstGeom prst="rect">
            <a:avLst/>
          </a:prstGeom>
          <a:solidFill>
            <a:schemeClr val="tx1"/>
          </a:solidFill>
          <a:ln>
            <a:noFill/>
          </a:ln>
        </p:spPr>
        <p:txBody>
          <a:bodyPr wrap="square" rtlCol="0">
            <a:spAutoFit/>
          </a:bodyPr>
          <a:lstStyle/>
          <a:p>
            <a:pPr algn="ctr"/>
            <a:r>
              <a:rPr lang="en-US" sz="1600" dirty="0">
                <a:solidFill>
                  <a:srgbClr val="FFFF00"/>
                </a:solidFill>
              </a:rPr>
              <a:t>Isaac’s Birth</a:t>
            </a:r>
          </a:p>
          <a:p>
            <a:pPr algn="ctr"/>
            <a:r>
              <a:rPr lang="en-US" sz="1600" dirty="0">
                <a:solidFill>
                  <a:srgbClr val="FFFF00"/>
                </a:solidFill>
              </a:rPr>
              <a:t>2108</a:t>
            </a:r>
          </a:p>
        </p:txBody>
      </p:sp>
      <p:sp>
        <p:nvSpPr>
          <p:cNvPr id="13" name="TextBox 12">
            <a:extLst>
              <a:ext uri="{FF2B5EF4-FFF2-40B4-BE49-F238E27FC236}">
                <a16:creationId xmlns:a16="http://schemas.microsoft.com/office/drawing/2014/main" id="{BB1B555A-E330-40CF-A441-55AEB560893D}"/>
              </a:ext>
            </a:extLst>
          </p:cNvPr>
          <p:cNvSpPr txBox="1"/>
          <p:nvPr/>
        </p:nvSpPr>
        <p:spPr>
          <a:xfrm>
            <a:off x="7480314" y="5881373"/>
            <a:ext cx="1056815" cy="830997"/>
          </a:xfrm>
          <a:prstGeom prst="rect">
            <a:avLst/>
          </a:prstGeom>
          <a:noFill/>
          <a:ln>
            <a:noFill/>
          </a:ln>
        </p:spPr>
        <p:txBody>
          <a:bodyPr wrap="square" rtlCol="0">
            <a:spAutoFit/>
          </a:bodyPr>
          <a:lstStyle/>
          <a:p>
            <a:pPr algn="ctr"/>
            <a:r>
              <a:rPr lang="en-US" sz="1600" dirty="0">
                <a:solidFill>
                  <a:srgbClr val="FF0000"/>
                </a:solidFill>
              </a:rPr>
              <a:t>Jacob’s Birth</a:t>
            </a:r>
          </a:p>
          <a:p>
            <a:pPr algn="ctr"/>
            <a:r>
              <a:rPr lang="en-US" sz="1600" dirty="0">
                <a:solidFill>
                  <a:srgbClr val="FF0000"/>
                </a:solidFill>
              </a:rPr>
              <a:t>2168</a:t>
            </a:r>
          </a:p>
        </p:txBody>
      </p:sp>
      <p:sp>
        <p:nvSpPr>
          <p:cNvPr id="15" name="TextBox 14">
            <a:extLst>
              <a:ext uri="{FF2B5EF4-FFF2-40B4-BE49-F238E27FC236}">
                <a16:creationId xmlns:a16="http://schemas.microsoft.com/office/drawing/2014/main" id="{687A8A27-8162-4383-A7AB-F86807BB14B1}"/>
              </a:ext>
            </a:extLst>
          </p:cNvPr>
          <p:cNvSpPr txBox="1"/>
          <p:nvPr/>
        </p:nvSpPr>
        <p:spPr>
          <a:xfrm>
            <a:off x="8209647" y="5039678"/>
            <a:ext cx="1056815" cy="830997"/>
          </a:xfrm>
          <a:prstGeom prst="rect">
            <a:avLst/>
          </a:prstGeom>
          <a:noFill/>
          <a:ln>
            <a:noFill/>
          </a:ln>
        </p:spPr>
        <p:txBody>
          <a:bodyPr wrap="square" rtlCol="0">
            <a:spAutoFit/>
          </a:bodyPr>
          <a:lstStyle/>
          <a:p>
            <a:pPr algn="ctr"/>
            <a:r>
              <a:rPr lang="en-US" sz="1600" dirty="0">
                <a:solidFill>
                  <a:schemeClr val="accent6">
                    <a:lumMod val="75000"/>
                  </a:schemeClr>
                </a:solidFill>
              </a:rPr>
              <a:t>Joseph’s Death</a:t>
            </a:r>
          </a:p>
          <a:p>
            <a:pPr algn="ctr"/>
            <a:r>
              <a:rPr lang="en-US" sz="1600" dirty="0">
                <a:solidFill>
                  <a:schemeClr val="accent6">
                    <a:lumMod val="75000"/>
                  </a:schemeClr>
                </a:solidFill>
              </a:rPr>
              <a:t>~2369</a:t>
            </a:r>
          </a:p>
        </p:txBody>
      </p:sp>
      <p:cxnSp>
        <p:nvCxnSpPr>
          <p:cNvPr id="16" name="Straight Arrow Connector 15">
            <a:extLst>
              <a:ext uri="{FF2B5EF4-FFF2-40B4-BE49-F238E27FC236}">
                <a16:creationId xmlns:a16="http://schemas.microsoft.com/office/drawing/2014/main" id="{3581B9CB-493D-45F8-950F-615842C649E5}"/>
              </a:ext>
            </a:extLst>
          </p:cNvPr>
          <p:cNvCxnSpPr/>
          <p:nvPr/>
        </p:nvCxnSpPr>
        <p:spPr>
          <a:xfrm flipV="1">
            <a:off x="7467605" y="3171381"/>
            <a:ext cx="0" cy="7257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39EF32B-705A-4D21-99EE-DC9D958A2EE0}"/>
              </a:ext>
            </a:extLst>
          </p:cNvPr>
          <p:cNvCxnSpPr/>
          <p:nvPr/>
        </p:nvCxnSpPr>
        <p:spPr>
          <a:xfrm flipV="1">
            <a:off x="8345716" y="3171381"/>
            <a:ext cx="0" cy="72571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DB0F98-76F4-4843-A0B6-08169BE7006E}"/>
              </a:ext>
            </a:extLst>
          </p:cNvPr>
          <p:cNvCxnSpPr/>
          <p:nvPr/>
        </p:nvCxnSpPr>
        <p:spPr>
          <a:xfrm flipV="1">
            <a:off x="8723093" y="3171381"/>
            <a:ext cx="0" cy="182880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F5E8425-7E58-4CA3-B706-534A3BBD637D}"/>
              </a:ext>
            </a:extLst>
          </p:cNvPr>
          <p:cNvSpPr txBox="1"/>
          <p:nvPr/>
        </p:nvSpPr>
        <p:spPr>
          <a:xfrm>
            <a:off x="7834091" y="3972894"/>
            <a:ext cx="1056815" cy="830997"/>
          </a:xfrm>
          <a:prstGeom prst="rect">
            <a:avLst/>
          </a:prstGeom>
          <a:solidFill>
            <a:schemeClr val="tx1"/>
          </a:solidFill>
          <a:ln>
            <a:noFill/>
          </a:ln>
        </p:spPr>
        <p:txBody>
          <a:bodyPr wrap="square" rtlCol="0">
            <a:spAutoFit/>
          </a:bodyPr>
          <a:lstStyle/>
          <a:p>
            <a:pPr algn="ctr"/>
            <a:r>
              <a:rPr lang="en-US" sz="1600" dirty="0">
                <a:solidFill>
                  <a:srgbClr val="00B0F0"/>
                </a:solidFill>
              </a:rPr>
              <a:t>Joseph’s Birth</a:t>
            </a:r>
          </a:p>
          <a:p>
            <a:pPr algn="ctr"/>
            <a:r>
              <a:rPr lang="en-US" sz="1600" dirty="0">
                <a:solidFill>
                  <a:srgbClr val="00B0F0"/>
                </a:solidFill>
              </a:rPr>
              <a:t>~2259</a:t>
            </a:r>
          </a:p>
        </p:txBody>
      </p:sp>
      <p:sp>
        <p:nvSpPr>
          <p:cNvPr id="11" name="TextBox 10">
            <a:extLst>
              <a:ext uri="{FF2B5EF4-FFF2-40B4-BE49-F238E27FC236}">
                <a16:creationId xmlns:a16="http://schemas.microsoft.com/office/drawing/2014/main" id="{74DD6ADC-AAEC-435E-AA30-838683A98870}"/>
              </a:ext>
            </a:extLst>
          </p:cNvPr>
          <p:cNvSpPr txBox="1"/>
          <p:nvPr/>
        </p:nvSpPr>
        <p:spPr>
          <a:xfrm>
            <a:off x="6939197" y="3972894"/>
            <a:ext cx="1056816" cy="861774"/>
          </a:xfrm>
          <a:prstGeom prst="rect">
            <a:avLst/>
          </a:prstGeom>
          <a:solidFill>
            <a:schemeClr val="tx1"/>
          </a:solidFill>
          <a:ln>
            <a:noFill/>
          </a:ln>
        </p:spPr>
        <p:txBody>
          <a:bodyPr wrap="square" rtlCol="0">
            <a:spAutoFit/>
          </a:bodyPr>
          <a:lstStyle/>
          <a:p>
            <a:pPr algn="ctr"/>
            <a:r>
              <a:rPr lang="en-US" sz="1600" dirty="0">
                <a:solidFill>
                  <a:schemeClr val="bg1"/>
                </a:solidFill>
              </a:rPr>
              <a:t>Abraham’s Birth</a:t>
            </a:r>
          </a:p>
          <a:p>
            <a:pPr algn="ctr"/>
            <a:r>
              <a:rPr lang="en-US" sz="1600" dirty="0">
                <a:solidFill>
                  <a:schemeClr val="bg1"/>
                </a:solidFill>
              </a:rPr>
              <a:t>2008</a:t>
            </a:r>
          </a:p>
        </p:txBody>
      </p:sp>
      <p:cxnSp>
        <p:nvCxnSpPr>
          <p:cNvPr id="21" name="Straight Arrow Connector 20">
            <a:extLst>
              <a:ext uri="{FF2B5EF4-FFF2-40B4-BE49-F238E27FC236}">
                <a16:creationId xmlns:a16="http://schemas.microsoft.com/office/drawing/2014/main" id="{B854923B-5652-4A50-A1FE-1925FD44DEB1}"/>
              </a:ext>
            </a:extLst>
          </p:cNvPr>
          <p:cNvCxnSpPr/>
          <p:nvPr/>
        </p:nvCxnSpPr>
        <p:spPr>
          <a:xfrm flipV="1">
            <a:off x="283036" y="3164127"/>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CB25B48-1296-4C12-B1A2-902177BF2A68}"/>
              </a:ext>
            </a:extLst>
          </p:cNvPr>
          <p:cNvSpPr txBox="1"/>
          <p:nvPr/>
        </p:nvSpPr>
        <p:spPr>
          <a:xfrm>
            <a:off x="79832" y="3865963"/>
            <a:ext cx="1596545" cy="1077218"/>
          </a:xfrm>
          <a:prstGeom prst="rect">
            <a:avLst/>
          </a:prstGeom>
          <a:noFill/>
          <a:ln>
            <a:noFill/>
          </a:ln>
        </p:spPr>
        <p:txBody>
          <a:bodyPr wrap="square" rtlCol="0">
            <a:spAutoFit/>
          </a:bodyPr>
          <a:lstStyle/>
          <a:p>
            <a:pPr algn="ctr"/>
            <a:r>
              <a:rPr lang="en-US" sz="3200" dirty="0">
                <a:solidFill>
                  <a:schemeClr val="accent4"/>
                </a:solidFill>
              </a:rPr>
              <a:t>Creation</a:t>
            </a:r>
          </a:p>
          <a:p>
            <a:pPr algn="ctr"/>
            <a:r>
              <a:rPr lang="en-US" sz="3200" dirty="0">
                <a:solidFill>
                  <a:schemeClr val="accent4"/>
                </a:solidFill>
              </a:rPr>
              <a:t>0</a:t>
            </a:r>
          </a:p>
        </p:txBody>
      </p:sp>
      <p:sp>
        <p:nvSpPr>
          <p:cNvPr id="23" name="Rectangle 22">
            <a:extLst>
              <a:ext uri="{FF2B5EF4-FFF2-40B4-BE49-F238E27FC236}">
                <a16:creationId xmlns:a16="http://schemas.microsoft.com/office/drawing/2014/main" id="{700A1102-8690-4F6F-ABCE-72D1AEAAFC3A}"/>
              </a:ext>
            </a:extLst>
          </p:cNvPr>
          <p:cNvSpPr/>
          <p:nvPr/>
        </p:nvSpPr>
        <p:spPr>
          <a:xfrm>
            <a:off x="246741" y="2678616"/>
            <a:ext cx="8650511"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Genesis</a:t>
            </a:r>
            <a:endParaRPr lang="en-US" dirty="0">
              <a:solidFill>
                <a:schemeClr val="tx1"/>
              </a:solidFill>
            </a:endParaRPr>
          </a:p>
        </p:txBody>
      </p:sp>
      <p:sp>
        <p:nvSpPr>
          <p:cNvPr id="24" name="Left Brace 23">
            <a:extLst>
              <a:ext uri="{FF2B5EF4-FFF2-40B4-BE49-F238E27FC236}">
                <a16:creationId xmlns:a16="http://schemas.microsoft.com/office/drawing/2014/main" id="{9F68BF88-E3D7-4F4F-AE5C-01F085F104A6}"/>
              </a:ext>
            </a:extLst>
          </p:cNvPr>
          <p:cNvSpPr/>
          <p:nvPr/>
        </p:nvSpPr>
        <p:spPr>
          <a:xfrm rot="5400000">
            <a:off x="3139600" y="-479143"/>
            <a:ext cx="194174" cy="5921838"/>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5" name="Left Brace 24">
            <a:extLst>
              <a:ext uri="{FF2B5EF4-FFF2-40B4-BE49-F238E27FC236}">
                <a16:creationId xmlns:a16="http://schemas.microsoft.com/office/drawing/2014/main" id="{089159C7-B2B2-4D69-820B-81230A4FD182}"/>
              </a:ext>
            </a:extLst>
          </p:cNvPr>
          <p:cNvSpPr/>
          <p:nvPr/>
        </p:nvSpPr>
        <p:spPr>
          <a:xfrm rot="5400000">
            <a:off x="6758428" y="1847812"/>
            <a:ext cx="194173" cy="1249599"/>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6" name="Left Brace 25">
            <a:extLst>
              <a:ext uri="{FF2B5EF4-FFF2-40B4-BE49-F238E27FC236}">
                <a16:creationId xmlns:a16="http://schemas.microsoft.com/office/drawing/2014/main" id="{4057F1A7-5F2A-4585-A7B5-636B9A0C5B74}"/>
              </a:ext>
            </a:extLst>
          </p:cNvPr>
          <p:cNvSpPr/>
          <p:nvPr/>
        </p:nvSpPr>
        <p:spPr>
          <a:xfrm rot="5400000">
            <a:off x="8042944" y="1840558"/>
            <a:ext cx="194173" cy="1249599"/>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28" name="Straight Arrow Connector 27">
            <a:extLst>
              <a:ext uri="{FF2B5EF4-FFF2-40B4-BE49-F238E27FC236}">
                <a16:creationId xmlns:a16="http://schemas.microsoft.com/office/drawing/2014/main" id="{102DF604-C081-4E44-8711-D670A8BA42A4}"/>
              </a:ext>
            </a:extLst>
          </p:cNvPr>
          <p:cNvCxnSpPr>
            <a:cxnSpLocks/>
          </p:cNvCxnSpPr>
          <p:nvPr/>
        </p:nvCxnSpPr>
        <p:spPr>
          <a:xfrm>
            <a:off x="6218692" y="2050640"/>
            <a:ext cx="0" cy="34856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40476E1-6C99-4F39-8799-3374D5A9EA5E}"/>
              </a:ext>
            </a:extLst>
          </p:cNvPr>
          <p:cNvSpPr txBox="1"/>
          <p:nvPr/>
        </p:nvSpPr>
        <p:spPr>
          <a:xfrm>
            <a:off x="7567399" y="1666794"/>
            <a:ext cx="1145261" cy="369332"/>
          </a:xfrm>
          <a:prstGeom prst="rect">
            <a:avLst/>
          </a:prstGeom>
          <a:noFill/>
        </p:spPr>
        <p:txBody>
          <a:bodyPr wrap="square" rtlCol="0">
            <a:spAutoFit/>
          </a:bodyPr>
          <a:lstStyle/>
          <a:p>
            <a:pPr algn="ctr"/>
            <a:r>
              <a:rPr lang="en-US" dirty="0">
                <a:solidFill>
                  <a:schemeClr val="bg1"/>
                </a:solidFill>
              </a:rPr>
              <a:t>Patriarchs</a:t>
            </a:r>
          </a:p>
        </p:txBody>
      </p:sp>
      <p:sp>
        <p:nvSpPr>
          <p:cNvPr id="31" name="TextBox 30">
            <a:extLst>
              <a:ext uri="{FF2B5EF4-FFF2-40B4-BE49-F238E27FC236}">
                <a16:creationId xmlns:a16="http://schemas.microsoft.com/office/drawing/2014/main" id="{75A8F183-527D-445A-BD16-EBCDF024C2FA}"/>
              </a:ext>
            </a:extLst>
          </p:cNvPr>
          <p:cNvSpPr txBox="1"/>
          <p:nvPr/>
        </p:nvSpPr>
        <p:spPr>
          <a:xfrm>
            <a:off x="6413509" y="1666794"/>
            <a:ext cx="1145261" cy="369332"/>
          </a:xfrm>
          <a:prstGeom prst="rect">
            <a:avLst/>
          </a:prstGeom>
          <a:noFill/>
        </p:spPr>
        <p:txBody>
          <a:bodyPr wrap="square" rtlCol="0">
            <a:spAutoFit/>
          </a:bodyPr>
          <a:lstStyle/>
          <a:p>
            <a:pPr algn="ctr"/>
            <a:r>
              <a:rPr lang="en-US" dirty="0">
                <a:solidFill>
                  <a:schemeClr val="bg1"/>
                </a:solidFill>
              </a:rPr>
              <a:t>Scattering</a:t>
            </a:r>
          </a:p>
        </p:txBody>
      </p:sp>
      <p:sp>
        <p:nvSpPr>
          <p:cNvPr id="32" name="Star: 5 Points 31">
            <a:extLst>
              <a:ext uri="{FF2B5EF4-FFF2-40B4-BE49-F238E27FC236}">
                <a16:creationId xmlns:a16="http://schemas.microsoft.com/office/drawing/2014/main" id="{E945B064-F286-434E-B449-C7C48A20F43B}"/>
              </a:ext>
            </a:extLst>
          </p:cNvPr>
          <p:cNvSpPr/>
          <p:nvPr/>
        </p:nvSpPr>
        <p:spPr>
          <a:xfrm>
            <a:off x="8191500" y="2737363"/>
            <a:ext cx="319314" cy="26850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8055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pPr lvl="0"/>
            <a:r>
              <a:rPr lang="en-US" dirty="0"/>
              <a:t>What can we learn about sin and temptation from Joseph’s time in Potiphar’s house?</a:t>
            </a:r>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4"/>
            <a:ext cx="7886700" cy="4879975"/>
          </a:xfrm>
        </p:spPr>
        <p:txBody>
          <a:bodyPr>
            <a:normAutofit/>
          </a:bodyPr>
          <a:lstStyle/>
          <a:p>
            <a:r>
              <a:rPr lang="en-US" dirty="0"/>
              <a:t>Even if the sin you commit is evil toward another, it is sin against God</a:t>
            </a:r>
          </a:p>
          <a:p>
            <a:pPr lvl="1"/>
            <a:r>
              <a:rPr lang="en-US" dirty="0"/>
              <a:t>Genesis 39:9</a:t>
            </a:r>
          </a:p>
          <a:p>
            <a:endParaRPr lang="en-US" dirty="0"/>
          </a:p>
          <a:p>
            <a:r>
              <a:rPr lang="en-US" dirty="0"/>
              <a:t>Fleeing from the situation is way to avoid sinning</a:t>
            </a:r>
          </a:p>
          <a:p>
            <a:pPr lvl="1"/>
            <a:r>
              <a:rPr lang="en-US" dirty="0"/>
              <a:t>Genesis 39:12</a:t>
            </a:r>
          </a:p>
        </p:txBody>
      </p:sp>
    </p:spTree>
    <p:extLst>
      <p:ext uri="{BB962C8B-B14F-4D97-AF65-F5344CB8AC3E}">
        <p14:creationId xmlns:p14="http://schemas.microsoft.com/office/powerpoint/2010/main" val="61348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dirty="0"/>
              <a:t>How did Joseph fare in prison?</a:t>
            </a:r>
            <a:endParaRPr lang="en-US" sz="16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a:xfrm>
            <a:off x="628650" y="1825624"/>
            <a:ext cx="7886700" cy="4778375"/>
          </a:xfrm>
        </p:spPr>
        <p:txBody>
          <a:bodyPr>
            <a:normAutofit/>
          </a:bodyPr>
          <a:lstStyle/>
          <a:p>
            <a:r>
              <a:rPr lang="en-US" dirty="0"/>
              <a:t>Genesis 39:21 – 23 </a:t>
            </a:r>
          </a:p>
          <a:p>
            <a:pPr lvl="1"/>
            <a:r>
              <a:rPr lang="en-US" dirty="0"/>
              <a:t>The LORD was with Joseph and showed him mercy, and He gave Joseph favor in the sight of the keeper of the prison</a:t>
            </a:r>
          </a:p>
          <a:p>
            <a:pPr lvl="1"/>
            <a:endParaRPr lang="en-US" dirty="0"/>
          </a:p>
          <a:p>
            <a:pPr lvl="1"/>
            <a:r>
              <a:rPr lang="en-US" dirty="0"/>
              <a:t>The keeper of the prison committed all the prisoners into Joseph’s hand</a:t>
            </a:r>
          </a:p>
          <a:p>
            <a:pPr lvl="1"/>
            <a:endParaRPr lang="en-US" dirty="0"/>
          </a:p>
          <a:p>
            <a:pPr lvl="1"/>
            <a:r>
              <a:rPr lang="en-US" dirty="0"/>
              <a:t>The keeper of the prison didn’t look into anything that was under Joseph’s hand because the LORD was with Joseph</a:t>
            </a:r>
          </a:p>
          <a:p>
            <a:pPr lvl="1"/>
            <a:endParaRPr lang="en-US" dirty="0"/>
          </a:p>
          <a:p>
            <a:pPr lvl="1"/>
            <a:r>
              <a:rPr lang="en-US" dirty="0"/>
              <a:t>Whatever Joseph did, the LORD made it prosper</a:t>
            </a:r>
          </a:p>
        </p:txBody>
      </p:sp>
    </p:spTree>
    <p:extLst>
      <p:ext uri="{BB962C8B-B14F-4D97-AF65-F5344CB8AC3E}">
        <p14:creationId xmlns:p14="http://schemas.microsoft.com/office/powerpoint/2010/main" val="343595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p:txBody>
          <a:bodyPr/>
          <a:lstStyle/>
          <a:p>
            <a:r>
              <a:rPr lang="en-US" dirty="0"/>
              <a:t>Review</a:t>
            </a:r>
          </a:p>
        </p:txBody>
      </p:sp>
      <p:graphicFrame>
        <p:nvGraphicFramePr>
          <p:cNvPr id="3" name="Table 2">
            <a:extLst>
              <a:ext uri="{FF2B5EF4-FFF2-40B4-BE49-F238E27FC236}">
                <a16:creationId xmlns:a16="http://schemas.microsoft.com/office/drawing/2014/main" id="{59A6AA44-5916-4E5F-9A13-73368F614E57}"/>
              </a:ext>
            </a:extLst>
          </p:cNvPr>
          <p:cNvGraphicFramePr>
            <a:graphicFrameLocks noGrp="1"/>
          </p:cNvGraphicFramePr>
          <p:nvPr/>
        </p:nvGraphicFramePr>
        <p:xfrm>
          <a:off x="261254" y="3546008"/>
          <a:ext cx="8606975" cy="370840"/>
        </p:xfrm>
        <a:graphic>
          <a:graphicData uri="http://schemas.openxmlformats.org/drawingml/2006/table">
            <a:tbl>
              <a:tblPr firstRow="1" bandRow="1">
                <a:tableStyleId>{5C22544A-7EE6-4342-B048-85BDC9FD1C3A}</a:tableStyleId>
              </a:tblPr>
              <a:tblGrid>
                <a:gridCol w="344279">
                  <a:extLst>
                    <a:ext uri="{9D8B030D-6E8A-4147-A177-3AD203B41FA5}">
                      <a16:colId xmlns:a16="http://schemas.microsoft.com/office/drawing/2014/main" val="1837716354"/>
                    </a:ext>
                  </a:extLst>
                </a:gridCol>
                <a:gridCol w="344279">
                  <a:extLst>
                    <a:ext uri="{9D8B030D-6E8A-4147-A177-3AD203B41FA5}">
                      <a16:colId xmlns:a16="http://schemas.microsoft.com/office/drawing/2014/main" val="85664796"/>
                    </a:ext>
                  </a:extLst>
                </a:gridCol>
                <a:gridCol w="344279">
                  <a:extLst>
                    <a:ext uri="{9D8B030D-6E8A-4147-A177-3AD203B41FA5}">
                      <a16:colId xmlns:a16="http://schemas.microsoft.com/office/drawing/2014/main" val="3828274416"/>
                    </a:ext>
                  </a:extLst>
                </a:gridCol>
                <a:gridCol w="344279">
                  <a:extLst>
                    <a:ext uri="{9D8B030D-6E8A-4147-A177-3AD203B41FA5}">
                      <a16:colId xmlns:a16="http://schemas.microsoft.com/office/drawing/2014/main" val="2998214669"/>
                    </a:ext>
                  </a:extLst>
                </a:gridCol>
                <a:gridCol w="344279">
                  <a:extLst>
                    <a:ext uri="{9D8B030D-6E8A-4147-A177-3AD203B41FA5}">
                      <a16:colId xmlns:a16="http://schemas.microsoft.com/office/drawing/2014/main" val="1646098701"/>
                    </a:ext>
                  </a:extLst>
                </a:gridCol>
                <a:gridCol w="344279">
                  <a:extLst>
                    <a:ext uri="{9D8B030D-6E8A-4147-A177-3AD203B41FA5}">
                      <a16:colId xmlns:a16="http://schemas.microsoft.com/office/drawing/2014/main" val="3946825356"/>
                    </a:ext>
                  </a:extLst>
                </a:gridCol>
                <a:gridCol w="344279">
                  <a:extLst>
                    <a:ext uri="{9D8B030D-6E8A-4147-A177-3AD203B41FA5}">
                      <a16:colId xmlns:a16="http://schemas.microsoft.com/office/drawing/2014/main" val="505320896"/>
                    </a:ext>
                  </a:extLst>
                </a:gridCol>
                <a:gridCol w="344279">
                  <a:extLst>
                    <a:ext uri="{9D8B030D-6E8A-4147-A177-3AD203B41FA5}">
                      <a16:colId xmlns:a16="http://schemas.microsoft.com/office/drawing/2014/main" val="3589042788"/>
                    </a:ext>
                  </a:extLst>
                </a:gridCol>
                <a:gridCol w="344279">
                  <a:extLst>
                    <a:ext uri="{9D8B030D-6E8A-4147-A177-3AD203B41FA5}">
                      <a16:colId xmlns:a16="http://schemas.microsoft.com/office/drawing/2014/main" val="2460424158"/>
                    </a:ext>
                  </a:extLst>
                </a:gridCol>
                <a:gridCol w="344279">
                  <a:extLst>
                    <a:ext uri="{9D8B030D-6E8A-4147-A177-3AD203B41FA5}">
                      <a16:colId xmlns:a16="http://schemas.microsoft.com/office/drawing/2014/main" val="847829685"/>
                    </a:ext>
                  </a:extLst>
                </a:gridCol>
                <a:gridCol w="344279">
                  <a:extLst>
                    <a:ext uri="{9D8B030D-6E8A-4147-A177-3AD203B41FA5}">
                      <a16:colId xmlns:a16="http://schemas.microsoft.com/office/drawing/2014/main" val="783704963"/>
                    </a:ext>
                  </a:extLst>
                </a:gridCol>
                <a:gridCol w="344279">
                  <a:extLst>
                    <a:ext uri="{9D8B030D-6E8A-4147-A177-3AD203B41FA5}">
                      <a16:colId xmlns:a16="http://schemas.microsoft.com/office/drawing/2014/main" val="3462766939"/>
                    </a:ext>
                  </a:extLst>
                </a:gridCol>
                <a:gridCol w="344279">
                  <a:extLst>
                    <a:ext uri="{9D8B030D-6E8A-4147-A177-3AD203B41FA5}">
                      <a16:colId xmlns:a16="http://schemas.microsoft.com/office/drawing/2014/main" val="1664649804"/>
                    </a:ext>
                  </a:extLst>
                </a:gridCol>
                <a:gridCol w="344279">
                  <a:extLst>
                    <a:ext uri="{9D8B030D-6E8A-4147-A177-3AD203B41FA5}">
                      <a16:colId xmlns:a16="http://schemas.microsoft.com/office/drawing/2014/main" val="3272062719"/>
                    </a:ext>
                  </a:extLst>
                </a:gridCol>
                <a:gridCol w="344279">
                  <a:extLst>
                    <a:ext uri="{9D8B030D-6E8A-4147-A177-3AD203B41FA5}">
                      <a16:colId xmlns:a16="http://schemas.microsoft.com/office/drawing/2014/main" val="873685435"/>
                    </a:ext>
                  </a:extLst>
                </a:gridCol>
                <a:gridCol w="344279">
                  <a:extLst>
                    <a:ext uri="{9D8B030D-6E8A-4147-A177-3AD203B41FA5}">
                      <a16:colId xmlns:a16="http://schemas.microsoft.com/office/drawing/2014/main" val="1246908208"/>
                    </a:ext>
                  </a:extLst>
                </a:gridCol>
                <a:gridCol w="344279">
                  <a:extLst>
                    <a:ext uri="{9D8B030D-6E8A-4147-A177-3AD203B41FA5}">
                      <a16:colId xmlns:a16="http://schemas.microsoft.com/office/drawing/2014/main" val="3269039795"/>
                    </a:ext>
                  </a:extLst>
                </a:gridCol>
                <a:gridCol w="344279">
                  <a:extLst>
                    <a:ext uri="{9D8B030D-6E8A-4147-A177-3AD203B41FA5}">
                      <a16:colId xmlns:a16="http://schemas.microsoft.com/office/drawing/2014/main" val="1513399379"/>
                    </a:ext>
                  </a:extLst>
                </a:gridCol>
                <a:gridCol w="344279">
                  <a:extLst>
                    <a:ext uri="{9D8B030D-6E8A-4147-A177-3AD203B41FA5}">
                      <a16:colId xmlns:a16="http://schemas.microsoft.com/office/drawing/2014/main" val="2431556152"/>
                    </a:ext>
                  </a:extLst>
                </a:gridCol>
                <a:gridCol w="344279">
                  <a:extLst>
                    <a:ext uri="{9D8B030D-6E8A-4147-A177-3AD203B41FA5}">
                      <a16:colId xmlns:a16="http://schemas.microsoft.com/office/drawing/2014/main" val="1696638729"/>
                    </a:ext>
                  </a:extLst>
                </a:gridCol>
                <a:gridCol w="344279">
                  <a:extLst>
                    <a:ext uri="{9D8B030D-6E8A-4147-A177-3AD203B41FA5}">
                      <a16:colId xmlns:a16="http://schemas.microsoft.com/office/drawing/2014/main" val="2953146788"/>
                    </a:ext>
                  </a:extLst>
                </a:gridCol>
                <a:gridCol w="344279">
                  <a:extLst>
                    <a:ext uri="{9D8B030D-6E8A-4147-A177-3AD203B41FA5}">
                      <a16:colId xmlns:a16="http://schemas.microsoft.com/office/drawing/2014/main" val="845460586"/>
                    </a:ext>
                  </a:extLst>
                </a:gridCol>
                <a:gridCol w="344279">
                  <a:extLst>
                    <a:ext uri="{9D8B030D-6E8A-4147-A177-3AD203B41FA5}">
                      <a16:colId xmlns:a16="http://schemas.microsoft.com/office/drawing/2014/main" val="2612189017"/>
                    </a:ext>
                  </a:extLst>
                </a:gridCol>
                <a:gridCol w="344279">
                  <a:extLst>
                    <a:ext uri="{9D8B030D-6E8A-4147-A177-3AD203B41FA5}">
                      <a16:colId xmlns:a16="http://schemas.microsoft.com/office/drawing/2014/main" val="3382927639"/>
                    </a:ext>
                  </a:extLst>
                </a:gridCol>
                <a:gridCol w="344279">
                  <a:extLst>
                    <a:ext uri="{9D8B030D-6E8A-4147-A177-3AD203B41FA5}">
                      <a16:colId xmlns:a16="http://schemas.microsoft.com/office/drawing/2014/main" val="559492045"/>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28882404"/>
                  </a:ext>
                </a:extLst>
              </a:tr>
            </a:tbl>
          </a:graphicData>
        </a:graphic>
      </p:graphicFrame>
      <p:cxnSp>
        <p:nvCxnSpPr>
          <p:cNvPr id="29" name="Straight Arrow Connector 28">
            <a:extLst>
              <a:ext uri="{FF2B5EF4-FFF2-40B4-BE49-F238E27FC236}">
                <a16:creationId xmlns:a16="http://schemas.microsoft.com/office/drawing/2014/main" id="{CC02CCC1-C95A-4753-97B7-F6E6AF0FDDF6}"/>
              </a:ext>
            </a:extLst>
          </p:cNvPr>
          <p:cNvCxnSpPr/>
          <p:nvPr/>
        </p:nvCxnSpPr>
        <p:spPr>
          <a:xfrm flipV="1">
            <a:off x="3933377" y="4002319"/>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D3E8F80-2904-46F1-A1F7-D961EE05B071}"/>
              </a:ext>
            </a:extLst>
          </p:cNvPr>
          <p:cNvSpPr txBox="1"/>
          <p:nvPr/>
        </p:nvSpPr>
        <p:spPr>
          <a:xfrm>
            <a:off x="3299059" y="4798990"/>
            <a:ext cx="1294711" cy="1569660"/>
          </a:xfrm>
          <a:prstGeom prst="rect">
            <a:avLst/>
          </a:prstGeom>
          <a:noFill/>
          <a:ln>
            <a:noFill/>
          </a:ln>
        </p:spPr>
        <p:txBody>
          <a:bodyPr wrap="square" rtlCol="0">
            <a:spAutoFit/>
          </a:bodyPr>
          <a:lstStyle/>
          <a:p>
            <a:pPr algn="ctr"/>
            <a:r>
              <a:rPr lang="en-US" sz="1600" dirty="0">
                <a:solidFill>
                  <a:srgbClr val="FFFF00"/>
                </a:solidFill>
              </a:rPr>
              <a:t>3-fold promise, Abram departs Haran </a:t>
            </a:r>
          </a:p>
          <a:p>
            <a:pPr algn="ctr"/>
            <a:r>
              <a:rPr lang="en-US" sz="1600" dirty="0">
                <a:solidFill>
                  <a:srgbClr val="FFFF00"/>
                </a:solidFill>
              </a:rPr>
              <a:t>75</a:t>
            </a:r>
          </a:p>
        </p:txBody>
      </p:sp>
      <p:cxnSp>
        <p:nvCxnSpPr>
          <p:cNvPr id="34" name="Straight Arrow Connector 33">
            <a:extLst>
              <a:ext uri="{FF2B5EF4-FFF2-40B4-BE49-F238E27FC236}">
                <a16:creationId xmlns:a16="http://schemas.microsoft.com/office/drawing/2014/main" id="{A2A22494-27AC-4817-BF93-D3C5B07A31BC}"/>
              </a:ext>
            </a:extLst>
          </p:cNvPr>
          <p:cNvCxnSpPr>
            <a:cxnSpLocks/>
          </p:cNvCxnSpPr>
          <p:nvPr/>
        </p:nvCxnSpPr>
        <p:spPr>
          <a:xfrm>
            <a:off x="4506691" y="2732314"/>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E2C6961-50A2-4685-B8F3-05A52ACEE3CE}"/>
              </a:ext>
            </a:extLst>
          </p:cNvPr>
          <p:cNvSpPr txBox="1"/>
          <p:nvPr/>
        </p:nvSpPr>
        <p:spPr>
          <a:xfrm>
            <a:off x="4070859" y="1827855"/>
            <a:ext cx="924604" cy="830997"/>
          </a:xfrm>
          <a:prstGeom prst="rect">
            <a:avLst/>
          </a:prstGeom>
          <a:noFill/>
          <a:ln>
            <a:noFill/>
          </a:ln>
        </p:spPr>
        <p:txBody>
          <a:bodyPr wrap="square" rtlCol="0">
            <a:spAutoFit/>
          </a:bodyPr>
          <a:lstStyle/>
          <a:p>
            <a:pPr algn="ctr"/>
            <a:r>
              <a:rPr lang="en-US" sz="1600" dirty="0">
                <a:solidFill>
                  <a:srgbClr val="FFFF00"/>
                </a:solidFill>
              </a:rPr>
              <a:t>Ishmael born</a:t>
            </a:r>
          </a:p>
          <a:p>
            <a:pPr algn="ctr"/>
            <a:r>
              <a:rPr lang="en-US" sz="1600" dirty="0">
                <a:solidFill>
                  <a:srgbClr val="FFFF00"/>
                </a:solidFill>
              </a:rPr>
              <a:t>86</a:t>
            </a:r>
          </a:p>
        </p:txBody>
      </p:sp>
      <p:cxnSp>
        <p:nvCxnSpPr>
          <p:cNvPr id="36" name="Straight Arrow Connector 35">
            <a:extLst>
              <a:ext uri="{FF2B5EF4-FFF2-40B4-BE49-F238E27FC236}">
                <a16:creationId xmlns:a16="http://schemas.microsoft.com/office/drawing/2014/main" id="{ACFAC7F8-EF88-4967-BD48-077658BC570C}"/>
              </a:ext>
            </a:extLst>
          </p:cNvPr>
          <p:cNvCxnSpPr/>
          <p:nvPr/>
        </p:nvCxnSpPr>
        <p:spPr>
          <a:xfrm flipV="1">
            <a:off x="5145324" y="4002319"/>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3BC0AEE-5C9F-4EE4-9599-0469F8C97827}"/>
              </a:ext>
            </a:extLst>
          </p:cNvPr>
          <p:cNvSpPr txBox="1"/>
          <p:nvPr/>
        </p:nvSpPr>
        <p:spPr>
          <a:xfrm>
            <a:off x="4517344" y="4798990"/>
            <a:ext cx="1294711" cy="1077218"/>
          </a:xfrm>
          <a:prstGeom prst="rect">
            <a:avLst/>
          </a:prstGeom>
          <a:noFill/>
          <a:ln>
            <a:noFill/>
          </a:ln>
        </p:spPr>
        <p:txBody>
          <a:bodyPr wrap="square" rtlCol="0">
            <a:spAutoFit/>
          </a:bodyPr>
          <a:lstStyle/>
          <a:p>
            <a:pPr algn="ctr"/>
            <a:r>
              <a:rPr lang="en-US" sz="1600" dirty="0">
                <a:solidFill>
                  <a:srgbClr val="FFFF00"/>
                </a:solidFill>
              </a:rPr>
              <a:t>Renamed Abraham,</a:t>
            </a:r>
          </a:p>
          <a:p>
            <a:pPr algn="ctr"/>
            <a:r>
              <a:rPr lang="en-US" sz="1600" dirty="0">
                <a:solidFill>
                  <a:srgbClr val="FFFF00"/>
                </a:solidFill>
              </a:rPr>
              <a:t>Circumcision</a:t>
            </a:r>
          </a:p>
          <a:p>
            <a:pPr algn="ctr"/>
            <a:r>
              <a:rPr lang="en-US" sz="1600" dirty="0">
                <a:solidFill>
                  <a:srgbClr val="FFFF00"/>
                </a:solidFill>
              </a:rPr>
              <a:t>99</a:t>
            </a:r>
          </a:p>
        </p:txBody>
      </p:sp>
      <p:cxnSp>
        <p:nvCxnSpPr>
          <p:cNvPr id="38" name="Straight Arrow Connector 37">
            <a:extLst>
              <a:ext uri="{FF2B5EF4-FFF2-40B4-BE49-F238E27FC236}">
                <a16:creationId xmlns:a16="http://schemas.microsoft.com/office/drawing/2014/main" id="{414CD03A-2F8E-4470-98BF-DAA56933F950}"/>
              </a:ext>
            </a:extLst>
          </p:cNvPr>
          <p:cNvCxnSpPr>
            <a:cxnSpLocks/>
          </p:cNvCxnSpPr>
          <p:nvPr/>
        </p:nvCxnSpPr>
        <p:spPr>
          <a:xfrm>
            <a:off x="5239665" y="2732314"/>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77AB62F-291D-41EF-BFE4-0204887A5920}"/>
              </a:ext>
            </a:extLst>
          </p:cNvPr>
          <p:cNvSpPr txBox="1"/>
          <p:nvPr/>
        </p:nvSpPr>
        <p:spPr>
          <a:xfrm>
            <a:off x="4777363" y="1827855"/>
            <a:ext cx="924604" cy="830997"/>
          </a:xfrm>
          <a:prstGeom prst="rect">
            <a:avLst/>
          </a:prstGeom>
          <a:noFill/>
          <a:ln>
            <a:noFill/>
          </a:ln>
        </p:spPr>
        <p:txBody>
          <a:bodyPr wrap="square" rtlCol="0">
            <a:spAutoFit/>
          </a:bodyPr>
          <a:lstStyle/>
          <a:p>
            <a:pPr algn="ctr"/>
            <a:r>
              <a:rPr lang="en-US" sz="1600" dirty="0">
                <a:solidFill>
                  <a:srgbClr val="FFFF00"/>
                </a:solidFill>
              </a:rPr>
              <a:t>Isaac born</a:t>
            </a:r>
          </a:p>
          <a:p>
            <a:pPr algn="ctr"/>
            <a:r>
              <a:rPr lang="en-US" sz="1600" dirty="0">
                <a:solidFill>
                  <a:srgbClr val="FFFF00"/>
                </a:solidFill>
              </a:rPr>
              <a:t>100</a:t>
            </a:r>
          </a:p>
        </p:txBody>
      </p:sp>
      <p:cxnSp>
        <p:nvCxnSpPr>
          <p:cNvPr id="40" name="Straight Arrow Connector 39">
            <a:extLst>
              <a:ext uri="{FF2B5EF4-FFF2-40B4-BE49-F238E27FC236}">
                <a16:creationId xmlns:a16="http://schemas.microsoft.com/office/drawing/2014/main" id="{F69DC7DA-04B3-423E-B0A8-7C0F56D69F13}"/>
              </a:ext>
            </a:extLst>
          </p:cNvPr>
          <p:cNvCxnSpPr/>
          <p:nvPr/>
        </p:nvCxnSpPr>
        <p:spPr>
          <a:xfrm flipV="1">
            <a:off x="6966867" y="4002319"/>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76157AD-63FF-4091-A689-7BDDA94833B3}"/>
              </a:ext>
            </a:extLst>
          </p:cNvPr>
          <p:cNvSpPr txBox="1"/>
          <p:nvPr/>
        </p:nvSpPr>
        <p:spPr>
          <a:xfrm>
            <a:off x="6490794" y="4798990"/>
            <a:ext cx="952146" cy="830997"/>
          </a:xfrm>
          <a:prstGeom prst="rect">
            <a:avLst/>
          </a:prstGeom>
          <a:noFill/>
          <a:ln>
            <a:noFill/>
          </a:ln>
        </p:spPr>
        <p:txBody>
          <a:bodyPr wrap="square" rtlCol="0">
            <a:spAutoFit/>
          </a:bodyPr>
          <a:lstStyle/>
          <a:p>
            <a:pPr algn="ctr"/>
            <a:r>
              <a:rPr lang="en-US" sz="1600" dirty="0">
                <a:solidFill>
                  <a:srgbClr val="FFFF00"/>
                </a:solidFill>
              </a:rPr>
              <a:t>Sarah dies</a:t>
            </a:r>
          </a:p>
          <a:p>
            <a:pPr algn="ctr"/>
            <a:r>
              <a:rPr lang="en-US" sz="1600" dirty="0">
                <a:solidFill>
                  <a:srgbClr val="FFFF00"/>
                </a:solidFill>
              </a:rPr>
              <a:t>127</a:t>
            </a:r>
          </a:p>
        </p:txBody>
      </p:sp>
      <p:cxnSp>
        <p:nvCxnSpPr>
          <p:cNvPr id="42" name="Straight Arrow Connector 41">
            <a:extLst>
              <a:ext uri="{FF2B5EF4-FFF2-40B4-BE49-F238E27FC236}">
                <a16:creationId xmlns:a16="http://schemas.microsoft.com/office/drawing/2014/main" id="{C67811DD-94C1-426B-BFC3-149C76E38968}"/>
              </a:ext>
            </a:extLst>
          </p:cNvPr>
          <p:cNvCxnSpPr>
            <a:cxnSpLocks/>
          </p:cNvCxnSpPr>
          <p:nvPr/>
        </p:nvCxnSpPr>
        <p:spPr>
          <a:xfrm>
            <a:off x="8860979" y="2732314"/>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D13B446-450E-4F70-9E7D-A40D0DA68D0B}"/>
              </a:ext>
            </a:extLst>
          </p:cNvPr>
          <p:cNvSpPr txBox="1"/>
          <p:nvPr/>
        </p:nvSpPr>
        <p:spPr>
          <a:xfrm>
            <a:off x="8191854" y="1827855"/>
            <a:ext cx="952146" cy="830997"/>
          </a:xfrm>
          <a:prstGeom prst="rect">
            <a:avLst/>
          </a:prstGeom>
          <a:solidFill>
            <a:schemeClr val="tx1"/>
          </a:solidFill>
          <a:ln>
            <a:noFill/>
          </a:ln>
        </p:spPr>
        <p:txBody>
          <a:bodyPr wrap="square" rtlCol="0">
            <a:spAutoFit/>
          </a:bodyPr>
          <a:lstStyle/>
          <a:p>
            <a:pPr algn="ctr"/>
            <a:r>
              <a:rPr lang="en-US" sz="1600" dirty="0">
                <a:solidFill>
                  <a:srgbClr val="FFFF00"/>
                </a:solidFill>
              </a:rPr>
              <a:t>Abraham dies</a:t>
            </a:r>
          </a:p>
          <a:p>
            <a:pPr algn="ctr"/>
            <a:r>
              <a:rPr lang="en-US" sz="1600" dirty="0">
                <a:solidFill>
                  <a:srgbClr val="FFFF00"/>
                </a:solidFill>
              </a:rPr>
              <a:t>175</a:t>
            </a:r>
          </a:p>
        </p:txBody>
      </p:sp>
      <p:sp>
        <p:nvSpPr>
          <p:cNvPr id="44" name="TextBox 43">
            <a:extLst>
              <a:ext uri="{FF2B5EF4-FFF2-40B4-BE49-F238E27FC236}">
                <a16:creationId xmlns:a16="http://schemas.microsoft.com/office/drawing/2014/main" id="{4FFFE8B1-8816-4D47-856B-514A31B2AD33}"/>
              </a:ext>
            </a:extLst>
          </p:cNvPr>
          <p:cNvSpPr txBox="1"/>
          <p:nvPr/>
        </p:nvSpPr>
        <p:spPr>
          <a:xfrm>
            <a:off x="628650" y="1812084"/>
            <a:ext cx="2375805" cy="830997"/>
          </a:xfrm>
          <a:prstGeom prst="rect">
            <a:avLst/>
          </a:prstGeom>
          <a:solidFill>
            <a:schemeClr val="tx1"/>
          </a:solidFill>
          <a:ln>
            <a:noFill/>
          </a:ln>
        </p:spPr>
        <p:txBody>
          <a:bodyPr wrap="square" rtlCol="0">
            <a:spAutoFit/>
          </a:bodyPr>
          <a:lstStyle/>
          <a:p>
            <a:r>
              <a:rPr lang="en-US" sz="1600" dirty="0">
                <a:solidFill>
                  <a:schemeClr val="bg1"/>
                </a:solidFill>
              </a:rPr>
              <a:t>Abram in Egypt</a:t>
            </a:r>
          </a:p>
          <a:p>
            <a:r>
              <a:rPr lang="en-US" sz="1600" dirty="0">
                <a:solidFill>
                  <a:schemeClr val="bg1"/>
                </a:solidFill>
              </a:rPr>
              <a:t>Abram rescues Lot</a:t>
            </a:r>
          </a:p>
          <a:p>
            <a:r>
              <a:rPr lang="en-US" sz="1600" dirty="0">
                <a:solidFill>
                  <a:schemeClr val="bg1"/>
                </a:solidFill>
              </a:rPr>
              <a:t>Abram meets Melchizedek</a:t>
            </a:r>
          </a:p>
        </p:txBody>
      </p:sp>
      <p:sp>
        <p:nvSpPr>
          <p:cNvPr id="45" name="Left Brace 44">
            <a:extLst>
              <a:ext uri="{FF2B5EF4-FFF2-40B4-BE49-F238E27FC236}">
                <a16:creationId xmlns:a16="http://schemas.microsoft.com/office/drawing/2014/main" id="{F12548F4-7C3C-4D4A-B95B-0914CA692058}"/>
              </a:ext>
            </a:extLst>
          </p:cNvPr>
          <p:cNvSpPr/>
          <p:nvPr/>
        </p:nvSpPr>
        <p:spPr>
          <a:xfrm rot="5400000">
            <a:off x="4090167" y="3066699"/>
            <a:ext cx="194173" cy="548640"/>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6" name="Connector: Elbow 5">
            <a:extLst>
              <a:ext uri="{FF2B5EF4-FFF2-40B4-BE49-F238E27FC236}">
                <a16:creationId xmlns:a16="http://schemas.microsoft.com/office/drawing/2014/main" id="{5C5F2FD4-6367-415F-895C-15EE4E3FDD59}"/>
              </a:ext>
            </a:extLst>
          </p:cNvPr>
          <p:cNvCxnSpPr>
            <a:cxnSpLocks/>
            <a:stCxn id="44" idx="2"/>
            <a:endCxn id="45" idx="1"/>
          </p:cNvCxnSpPr>
          <p:nvPr/>
        </p:nvCxnSpPr>
        <p:spPr>
          <a:xfrm rot="16200000" flipH="1">
            <a:off x="2701477" y="1758156"/>
            <a:ext cx="600852" cy="2370701"/>
          </a:xfrm>
          <a:prstGeom prst="bentConnector3">
            <a:avLst>
              <a:gd name="adj1" fmla="val 50000"/>
            </a:avLst>
          </a:prstGeom>
          <a:ln w="381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00A1102-8690-4F6F-ABCE-72D1AEAAFC3A}"/>
              </a:ext>
            </a:extLst>
          </p:cNvPr>
          <p:cNvSpPr/>
          <p:nvPr/>
        </p:nvSpPr>
        <p:spPr>
          <a:xfrm>
            <a:off x="246740" y="3531490"/>
            <a:ext cx="8650511"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Abraham</a:t>
            </a:r>
            <a:endParaRPr lang="en-US" dirty="0">
              <a:solidFill>
                <a:schemeClr val="tx1"/>
              </a:solidFill>
            </a:endParaRPr>
          </a:p>
        </p:txBody>
      </p:sp>
      <p:sp>
        <p:nvSpPr>
          <p:cNvPr id="49" name="TextBox 48">
            <a:extLst>
              <a:ext uri="{FF2B5EF4-FFF2-40B4-BE49-F238E27FC236}">
                <a16:creationId xmlns:a16="http://schemas.microsoft.com/office/drawing/2014/main" id="{71880919-72F4-4494-85DE-640C474CF48D}"/>
              </a:ext>
            </a:extLst>
          </p:cNvPr>
          <p:cNvSpPr txBox="1"/>
          <p:nvPr/>
        </p:nvSpPr>
        <p:spPr>
          <a:xfrm>
            <a:off x="5692283" y="2515828"/>
            <a:ext cx="2489887" cy="523220"/>
          </a:xfrm>
          <a:prstGeom prst="rect">
            <a:avLst/>
          </a:prstGeom>
          <a:solidFill>
            <a:schemeClr val="tx1"/>
          </a:solidFill>
          <a:ln>
            <a:noFill/>
          </a:ln>
        </p:spPr>
        <p:txBody>
          <a:bodyPr wrap="square" rtlCol="0">
            <a:spAutoFit/>
          </a:bodyPr>
          <a:lstStyle/>
          <a:p>
            <a:r>
              <a:rPr lang="en-US" sz="1400" dirty="0">
                <a:solidFill>
                  <a:schemeClr val="bg1"/>
                </a:solidFill>
              </a:rPr>
              <a:t>Sodom &amp; Gomorrah destroyed</a:t>
            </a:r>
          </a:p>
          <a:p>
            <a:r>
              <a:rPr lang="en-US" sz="1400" dirty="0">
                <a:solidFill>
                  <a:schemeClr val="bg1"/>
                </a:solidFill>
              </a:rPr>
              <a:t>Abraham lies to Abimelech</a:t>
            </a:r>
          </a:p>
        </p:txBody>
      </p:sp>
      <p:cxnSp>
        <p:nvCxnSpPr>
          <p:cNvPr id="51" name="Straight Arrow Connector 50">
            <a:extLst>
              <a:ext uri="{FF2B5EF4-FFF2-40B4-BE49-F238E27FC236}">
                <a16:creationId xmlns:a16="http://schemas.microsoft.com/office/drawing/2014/main" id="{CC2C8E74-5ACB-4744-A048-C670DC8790E7}"/>
              </a:ext>
            </a:extLst>
          </p:cNvPr>
          <p:cNvCxnSpPr>
            <a:stCxn id="49" idx="1"/>
          </p:cNvCxnSpPr>
          <p:nvPr/>
        </p:nvCxnSpPr>
        <p:spPr>
          <a:xfrm flipH="1">
            <a:off x="5213196" y="2777438"/>
            <a:ext cx="479087" cy="88265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Left Brace 51">
            <a:extLst>
              <a:ext uri="{FF2B5EF4-FFF2-40B4-BE49-F238E27FC236}">
                <a16:creationId xmlns:a16="http://schemas.microsoft.com/office/drawing/2014/main" id="{F9F9CDB1-1565-4B89-B893-9B0F4F9926F8}"/>
              </a:ext>
            </a:extLst>
          </p:cNvPr>
          <p:cNvSpPr/>
          <p:nvPr/>
        </p:nvSpPr>
        <p:spPr>
          <a:xfrm rot="16200000" flipV="1">
            <a:off x="5960929" y="3342960"/>
            <a:ext cx="194173" cy="1645920"/>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3" name="TextBox 52">
            <a:extLst>
              <a:ext uri="{FF2B5EF4-FFF2-40B4-BE49-F238E27FC236}">
                <a16:creationId xmlns:a16="http://schemas.microsoft.com/office/drawing/2014/main" id="{7C301C90-598C-44AE-9BDD-E789DC36C3AC}"/>
              </a:ext>
            </a:extLst>
          </p:cNvPr>
          <p:cNvSpPr txBox="1"/>
          <p:nvPr/>
        </p:nvSpPr>
        <p:spPr>
          <a:xfrm>
            <a:off x="4493316" y="6368650"/>
            <a:ext cx="3129397" cy="338554"/>
          </a:xfrm>
          <a:prstGeom prst="rect">
            <a:avLst/>
          </a:prstGeom>
          <a:solidFill>
            <a:schemeClr val="tx1"/>
          </a:solidFill>
          <a:ln>
            <a:noFill/>
          </a:ln>
        </p:spPr>
        <p:txBody>
          <a:bodyPr wrap="square" rtlCol="0">
            <a:spAutoFit/>
          </a:bodyPr>
          <a:lstStyle/>
          <a:p>
            <a:pPr algn="ctr"/>
            <a:r>
              <a:rPr lang="en-US" sz="1600" dirty="0">
                <a:solidFill>
                  <a:schemeClr val="bg1"/>
                </a:solidFill>
              </a:rPr>
              <a:t>Abraham’s faith tested with Isaac</a:t>
            </a:r>
          </a:p>
        </p:txBody>
      </p:sp>
      <p:cxnSp>
        <p:nvCxnSpPr>
          <p:cNvPr id="54" name="Straight Arrow Connector 53">
            <a:extLst>
              <a:ext uri="{FF2B5EF4-FFF2-40B4-BE49-F238E27FC236}">
                <a16:creationId xmlns:a16="http://schemas.microsoft.com/office/drawing/2014/main" id="{197ADC8E-9E61-41A1-8E9A-BFB1F9DC345D}"/>
              </a:ext>
            </a:extLst>
          </p:cNvPr>
          <p:cNvCxnSpPr>
            <a:cxnSpLocks/>
            <a:stCxn id="52" idx="1"/>
            <a:endCxn id="53" idx="0"/>
          </p:cNvCxnSpPr>
          <p:nvPr/>
        </p:nvCxnSpPr>
        <p:spPr>
          <a:xfrm flipH="1">
            <a:off x="6058015" y="4263007"/>
            <a:ext cx="1" cy="210564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Left Brace 56">
            <a:extLst>
              <a:ext uri="{FF2B5EF4-FFF2-40B4-BE49-F238E27FC236}">
                <a16:creationId xmlns:a16="http://schemas.microsoft.com/office/drawing/2014/main" id="{6EA43764-2886-4E5A-9E0D-B08A71EB5C60}"/>
              </a:ext>
            </a:extLst>
          </p:cNvPr>
          <p:cNvSpPr/>
          <p:nvPr/>
        </p:nvSpPr>
        <p:spPr>
          <a:xfrm rot="16200000" flipV="1">
            <a:off x="7782472" y="3334455"/>
            <a:ext cx="194173" cy="1645920"/>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8" name="TextBox 57">
            <a:extLst>
              <a:ext uri="{FF2B5EF4-FFF2-40B4-BE49-F238E27FC236}">
                <a16:creationId xmlns:a16="http://schemas.microsoft.com/office/drawing/2014/main" id="{63504E20-38AB-4994-A97D-2930DE8EC10B}"/>
              </a:ext>
            </a:extLst>
          </p:cNvPr>
          <p:cNvSpPr txBox="1"/>
          <p:nvPr/>
        </p:nvSpPr>
        <p:spPr>
          <a:xfrm>
            <a:off x="7494945" y="4891323"/>
            <a:ext cx="1645922" cy="738664"/>
          </a:xfrm>
          <a:prstGeom prst="rect">
            <a:avLst/>
          </a:prstGeom>
          <a:noFill/>
          <a:ln>
            <a:noFill/>
          </a:ln>
        </p:spPr>
        <p:txBody>
          <a:bodyPr wrap="square" rtlCol="0">
            <a:spAutoFit/>
          </a:bodyPr>
          <a:lstStyle/>
          <a:p>
            <a:r>
              <a:rPr lang="en-US" sz="1400" dirty="0">
                <a:solidFill>
                  <a:schemeClr val="bg1"/>
                </a:solidFill>
              </a:rPr>
              <a:t>Finds wife for Isaac</a:t>
            </a:r>
          </a:p>
          <a:p>
            <a:r>
              <a:rPr lang="en-US" sz="1400" dirty="0">
                <a:solidFill>
                  <a:schemeClr val="bg1"/>
                </a:solidFill>
              </a:rPr>
              <a:t>Abraham Marries Keturah</a:t>
            </a:r>
          </a:p>
        </p:txBody>
      </p:sp>
      <p:cxnSp>
        <p:nvCxnSpPr>
          <p:cNvPr id="59" name="Straight Arrow Connector 58">
            <a:extLst>
              <a:ext uri="{FF2B5EF4-FFF2-40B4-BE49-F238E27FC236}">
                <a16:creationId xmlns:a16="http://schemas.microsoft.com/office/drawing/2014/main" id="{EE84BC49-AC45-4277-B092-60B6FD06929F}"/>
              </a:ext>
            </a:extLst>
          </p:cNvPr>
          <p:cNvCxnSpPr>
            <a:cxnSpLocks/>
            <a:stCxn id="57" idx="1"/>
          </p:cNvCxnSpPr>
          <p:nvPr/>
        </p:nvCxnSpPr>
        <p:spPr>
          <a:xfrm>
            <a:off x="7879559" y="4254502"/>
            <a:ext cx="0" cy="63682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63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p:txBody>
          <a:bodyPr/>
          <a:lstStyle/>
          <a:p>
            <a:r>
              <a:rPr lang="en-US" dirty="0"/>
              <a:t>Timeline of Abraham, Isaac, Jacob together</a:t>
            </a:r>
          </a:p>
        </p:txBody>
      </p:sp>
      <p:grpSp>
        <p:nvGrpSpPr>
          <p:cNvPr id="5" name="Group 4">
            <a:extLst>
              <a:ext uri="{FF2B5EF4-FFF2-40B4-BE49-F238E27FC236}">
                <a16:creationId xmlns:a16="http://schemas.microsoft.com/office/drawing/2014/main" id="{16A8635A-1622-407E-A3AE-105694C48C66}"/>
              </a:ext>
            </a:extLst>
          </p:cNvPr>
          <p:cNvGrpSpPr/>
          <p:nvPr/>
        </p:nvGrpSpPr>
        <p:grpSpPr>
          <a:xfrm>
            <a:off x="261254" y="3680508"/>
            <a:ext cx="8606974" cy="1304987"/>
            <a:chOff x="261254" y="3680508"/>
            <a:chExt cx="9405262" cy="1304987"/>
          </a:xfrm>
        </p:grpSpPr>
        <p:sp>
          <p:nvSpPr>
            <p:cNvPr id="23" name="Rectangle 22">
              <a:extLst>
                <a:ext uri="{FF2B5EF4-FFF2-40B4-BE49-F238E27FC236}">
                  <a16:creationId xmlns:a16="http://schemas.microsoft.com/office/drawing/2014/main" id="{700A1102-8690-4F6F-ABCE-72D1AEAAFC3A}"/>
                </a:ext>
              </a:extLst>
            </p:cNvPr>
            <p:cNvSpPr/>
            <p:nvPr/>
          </p:nvSpPr>
          <p:spPr>
            <a:xfrm>
              <a:off x="261254" y="3680508"/>
              <a:ext cx="5326742"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Abraham</a:t>
              </a:r>
              <a:endParaRPr lang="en-US" dirty="0">
                <a:solidFill>
                  <a:schemeClr val="tx1"/>
                </a:solidFill>
              </a:endParaRPr>
            </a:p>
          </p:txBody>
        </p:sp>
        <p:sp>
          <p:nvSpPr>
            <p:cNvPr id="28" name="Rectangle 27">
              <a:extLst>
                <a:ext uri="{FF2B5EF4-FFF2-40B4-BE49-F238E27FC236}">
                  <a16:creationId xmlns:a16="http://schemas.microsoft.com/office/drawing/2014/main" id="{2CAC713A-CABE-4001-9E07-CFC73F46FF8F}"/>
                </a:ext>
              </a:extLst>
            </p:cNvPr>
            <p:cNvSpPr/>
            <p:nvPr/>
          </p:nvSpPr>
          <p:spPr>
            <a:xfrm>
              <a:off x="3352797" y="4128670"/>
              <a:ext cx="5515432"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Isaac</a:t>
              </a:r>
              <a:endParaRPr lang="en-US" dirty="0">
                <a:solidFill>
                  <a:schemeClr val="tx1"/>
                </a:solidFill>
              </a:endParaRPr>
            </a:p>
          </p:txBody>
        </p:sp>
        <p:sp>
          <p:nvSpPr>
            <p:cNvPr id="30" name="Rectangle 29">
              <a:extLst>
                <a:ext uri="{FF2B5EF4-FFF2-40B4-BE49-F238E27FC236}">
                  <a16:creationId xmlns:a16="http://schemas.microsoft.com/office/drawing/2014/main" id="{BC44FFB8-C087-4D07-8F7F-4DAE697A6E1A}"/>
                </a:ext>
              </a:extLst>
            </p:cNvPr>
            <p:cNvSpPr/>
            <p:nvPr/>
          </p:nvSpPr>
          <p:spPr>
            <a:xfrm>
              <a:off x="5181599" y="4590425"/>
              <a:ext cx="4484917"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Jacob</a:t>
              </a:r>
              <a:endParaRPr lang="en-US" dirty="0">
                <a:solidFill>
                  <a:schemeClr val="tx1"/>
                </a:solidFill>
              </a:endParaRPr>
            </a:p>
          </p:txBody>
        </p:sp>
      </p:grpSp>
      <p:cxnSp>
        <p:nvCxnSpPr>
          <p:cNvPr id="31" name="Straight Arrow Connector 30">
            <a:extLst>
              <a:ext uri="{FF2B5EF4-FFF2-40B4-BE49-F238E27FC236}">
                <a16:creationId xmlns:a16="http://schemas.microsoft.com/office/drawing/2014/main" id="{F1BD27A6-FB97-4F74-B421-191BC96EB64F}"/>
              </a:ext>
            </a:extLst>
          </p:cNvPr>
          <p:cNvCxnSpPr>
            <a:cxnSpLocks/>
          </p:cNvCxnSpPr>
          <p:nvPr/>
        </p:nvCxnSpPr>
        <p:spPr>
          <a:xfrm>
            <a:off x="3090397" y="2843072"/>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C9C1440-4ACC-4BFF-8FD2-2255FE095733}"/>
              </a:ext>
            </a:extLst>
          </p:cNvPr>
          <p:cNvSpPr txBox="1"/>
          <p:nvPr/>
        </p:nvSpPr>
        <p:spPr>
          <a:xfrm>
            <a:off x="2336159" y="1985529"/>
            <a:ext cx="1508476" cy="830997"/>
          </a:xfrm>
          <a:prstGeom prst="rect">
            <a:avLst/>
          </a:prstGeom>
          <a:noFill/>
          <a:ln>
            <a:noFill/>
          </a:ln>
        </p:spPr>
        <p:txBody>
          <a:bodyPr wrap="square" rtlCol="0">
            <a:spAutoFit/>
          </a:bodyPr>
          <a:lstStyle/>
          <a:p>
            <a:pPr algn="ctr"/>
            <a:r>
              <a:rPr lang="en-US" sz="1600" dirty="0">
                <a:solidFill>
                  <a:srgbClr val="FFFF00"/>
                </a:solidFill>
              </a:rPr>
              <a:t>Isaac born</a:t>
            </a:r>
          </a:p>
          <a:p>
            <a:pPr algn="ctr"/>
            <a:r>
              <a:rPr lang="en-US" sz="1600" dirty="0">
                <a:solidFill>
                  <a:srgbClr val="FFFF00"/>
                </a:solidFill>
              </a:rPr>
              <a:t>Abraham 100</a:t>
            </a:r>
          </a:p>
          <a:p>
            <a:pPr algn="ctr"/>
            <a:r>
              <a:rPr lang="en-US" sz="1600" dirty="0">
                <a:solidFill>
                  <a:srgbClr val="FFFF00"/>
                </a:solidFill>
              </a:rPr>
              <a:t>Gen 21:5</a:t>
            </a:r>
          </a:p>
        </p:txBody>
      </p:sp>
      <p:sp>
        <p:nvSpPr>
          <p:cNvPr id="46" name="TextBox 45">
            <a:extLst>
              <a:ext uri="{FF2B5EF4-FFF2-40B4-BE49-F238E27FC236}">
                <a16:creationId xmlns:a16="http://schemas.microsoft.com/office/drawing/2014/main" id="{1149676A-9DA0-4856-8B82-3AEAB01E4983}"/>
              </a:ext>
            </a:extLst>
          </p:cNvPr>
          <p:cNvSpPr txBox="1"/>
          <p:nvPr/>
        </p:nvSpPr>
        <p:spPr>
          <a:xfrm>
            <a:off x="3411367" y="5328094"/>
            <a:ext cx="1508476" cy="1077218"/>
          </a:xfrm>
          <a:prstGeom prst="rect">
            <a:avLst/>
          </a:prstGeom>
          <a:noFill/>
          <a:ln>
            <a:noFill/>
          </a:ln>
        </p:spPr>
        <p:txBody>
          <a:bodyPr wrap="square" rtlCol="0">
            <a:spAutoFit/>
          </a:bodyPr>
          <a:lstStyle/>
          <a:p>
            <a:pPr algn="ctr"/>
            <a:r>
              <a:rPr lang="en-US" sz="1600" dirty="0">
                <a:solidFill>
                  <a:srgbClr val="FFFF00"/>
                </a:solidFill>
              </a:rPr>
              <a:t>Isaac marries Rebekah</a:t>
            </a:r>
          </a:p>
          <a:p>
            <a:pPr algn="ctr"/>
            <a:r>
              <a:rPr lang="en-US" sz="1600" dirty="0">
                <a:solidFill>
                  <a:srgbClr val="FFFF00"/>
                </a:solidFill>
              </a:rPr>
              <a:t>Isaac 40</a:t>
            </a:r>
          </a:p>
          <a:p>
            <a:pPr algn="ctr"/>
            <a:r>
              <a:rPr lang="en-US" sz="1600" dirty="0">
                <a:solidFill>
                  <a:srgbClr val="FFFF00"/>
                </a:solidFill>
              </a:rPr>
              <a:t>Gen 25:20</a:t>
            </a:r>
          </a:p>
        </p:txBody>
      </p:sp>
      <p:cxnSp>
        <p:nvCxnSpPr>
          <p:cNvPr id="47" name="Straight Arrow Connector 46">
            <a:extLst>
              <a:ext uri="{FF2B5EF4-FFF2-40B4-BE49-F238E27FC236}">
                <a16:creationId xmlns:a16="http://schemas.microsoft.com/office/drawing/2014/main" id="{7250025C-F364-406F-A3EC-191DFE19C7D4}"/>
              </a:ext>
            </a:extLst>
          </p:cNvPr>
          <p:cNvCxnSpPr/>
          <p:nvPr/>
        </p:nvCxnSpPr>
        <p:spPr>
          <a:xfrm flipV="1">
            <a:off x="4165605" y="4596310"/>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6748C82-9F7F-4534-9FFA-597936466903}"/>
              </a:ext>
            </a:extLst>
          </p:cNvPr>
          <p:cNvSpPr txBox="1"/>
          <p:nvPr/>
        </p:nvSpPr>
        <p:spPr>
          <a:xfrm>
            <a:off x="4009738" y="1938630"/>
            <a:ext cx="1508476" cy="830997"/>
          </a:xfrm>
          <a:prstGeom prst="rect">
            <a:avLst/>
          </a:prstGeom>
          <a:noFill/>
          <a:ln>
            <a:noFill/>
          </a:ln>
        </p:spPr>
        <p:txBody>
          <a:bodyPr wrap="square" rtlCol="0">
            <a:spAutoFit/>
          </a:bodyPr>
          <a:lstStyle/>
          <a:p>
            <a:pPr algn="ctr"/>
            <a:r>
              <a:rPr lang="en-US" sz="1600" dirty="0">
                <a:solidFill>
                  <a:srgbClr val="FFFF00"/>
                </a:solidFill>
              </a:rPr>
              <a:t>Jacob born</a:t>
            </a:r>
          </a:p>
          <a:p>
            <a:pPr algn="ctr"/>
            <a:r>
              <a:rPr lang="en-US" sz="1600" dirty="0">
                <a:solidFill>
                  <a:srgbClr val="FFFF00"/>
                </a:solidFill>
              </a:rPr>
              <a:t>Isaac 60</a:t>
            </a:r>
          </a:p>
          <a:p>
            <a:pPr algn="ctr"/>
            <a:r>
              <a:rPr lang="en-US" sz="1600" dirty="0">
                <a:solidFill>
                  <a:srgbClr val="FFFF00"/>
                </a:solidFill>
              </a:rPr>
              <a:t>Gen 25:26</a:t>
            </a:r>
          </a:p>
        </p:txBody>
      </p:sp>
      <p:cxnSp>
        <p:nvCxnSpPr>
          <p:cNvPr id="50" name="Straight Arrow Connector 49">
            <a:extLst>
              <a:ext uri="{FF2B5EF4-FFF2-40B4-BE49-F238E27FC236}">
                <a16:creationId xmlns:a16="http://schemas.microsoft.com/office/drawing/2014/main" id="{48FF291D-1A0A-44D2-A5A5-BDEAAE065E76}"/>
              </a:ext>
            </a:extLst>
          </p:cNvPr>
          <p:cNvCxnSpPr>
            <a:cxnSpLocks/>
          </p:cNvCxnSpPr>
          <p:nvPr/>
        </p:nvCxnSpPr>
        <p:spPr>
          <a:xfrm>
            <a:off x="4770087" y="2843072"/>
            <a:ext cx="0" cy="128016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90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p:txBody>
          <a:bodyPr/>
          <a:lstStyle/>
          <a:p>
            <a:r>
              <a:rPr lang="en-US" dirty="0"/>
              <a:t>Timeline of Abraham, Isaac, Jacob, Joseph</a:t>
            </a:r>
          </a:p>
        </p:txBody>
      </p:sp>
      <p:sp>
        <p:nvSpPr>
          <p:cNvPr id="23" name="Rectangle 22">
            <a:extLst>
              <a:ext uri="{FF2B5EF4-FFF2-40B4-BE49-F238E27FC236}">
                <a16:creationId xmlns:a16="http://schemas.microsoft.com/office/drawing/2014/main" id="{700A1102-8690-4F6F-ABCE-72D1AEAAFC3A}"/>
              </a:ext>
            </a:extLst>
          </p:cNvPr>
          <p:cNvSpPr/>
          <p:nvPr/>
        </p:nvSpPr>
        <p:spPr>
          <a:xfrm>
            <a:off x="261254" y="3680508"/>
            <a:ext cx="4219224"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Abraham</a:t>
            </a:r>
            <a:endParaRPr lang="en-US" dirty="0">
              <a:solidFill>
                <a:schemeClr val="tx1"/>
              </a:solidFill>
            </a:endParaRPr>
          </a:p>
        </p:txBody>
      </p:sp>
      <p:sp>
        <p:nvSpPr>
          <p:cNvPr id="28" name="Rectangle 27">
            <a:extLst>
              <a:ext uri="{FF2B5EF4-FFF2-40B4-BE49-F238E27FC236}">
                <a16:creationId xmlns:a16="http://schemas.microsoft.com/office/drawing/2014/main" id="{2CAC713A-CABE-4001-9E07-CFC73F46FF8F}"/>
              </a:ext>
            </a:extLst>
          </p:cNvPr>
          <p:cNvSpPr/>
          <p:nvPr/>
        </p:nvSpPr>
        <p:spPr>
          <a:xfrm>
            <a:off x="2672239" y="4157150"/>
            <a:ext cx="4339773"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Isaac</a:t>
            </a:r>
            <a:endParaRPr lang="en-US" dirty="0">
              <a:solidFill>
                <a:schemeClr val="tx1"/>
              </a:solidFill>
            </a:endParaRPr>
          </a:p>
        </p:txBody>
      </p:sp>
      <p:sp>
        <p:nvSpPr>
          <p:cNvPr id="30" name="Rectangle 29">
            <a:extLst>
              <a:ext uri="{FF2B5EF4-FFF2-40B4-BE49-F238E27FC236}">
                <a16:creationId xmlns:a16="http://schemas.microsoft.com/office/drawing/2014/main" id="{BC44FFB8-C087-4D07-8F7F-4DAE697A6E1A}"/>
              </a:ext>
            </a:extLst>
          </p:cNvPr>
          <p:cNvSpPr/>
          <p:nvPr/>
        </p:nvSpPr>
        <p:spPr>
          <a:xfrm>
            <a:off x="4118830" y="4633966"/>
            <a:ext cx="3544148"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Jacob</a:t>
            </a:r>
            <a:endParaRPr lang="en-US" dirty="0">
              <a:solidFill>
                <a:schemeClr val="tx1"/>
              </a:solidFill>
            </a:endParaRPr>
          </a:p>
        </p:txBody>
      </p:sp>
      <p:cxnSp>
        <p:nvCxnSpPr>
          <p:cNvPr id="31" name="Straight Arrow Connector 30">
            <a:extLst>
              <a:ext uri="{FF2B5EF4-FFF2-40B4-BE49-F238E27FC236}">
                <a16:creationId xmlns:a16="http://schemas.microsoft.com/office/drawing/2014/main" id="{F1BD27A6-FB97-4F74-B421-191BC96EB64F}"/>
              </a:ext>
            </a:extLst>
          </p:cNvPr>
          <p:cNvCxnSpPr>
            <a:cxnSpLocks/>
          </p:cNvCxnSpPr>
          <p:nvPr/>
        </p:nvCxnSpPr>
        <p:spPr>
          <a:xfrm>
            <a:off x="2672239" y="2893272"/>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C9C1440-4ACC-4BFF-8FD2-2255FE095733}"/>
              </a:ext>
            </a:extLst>
          </p:cNvPr>
          <p:cNvSpPr txBox="1"/>
          <p:nvPr/>
        </p:nvSpPr>
        <p:spPr>
          <a:xfrm>
            <a:off x="1677895" y="2031514"/>
            <a:ext cx="1988688" cy="830997"/>
          </a:xfrm>
          <a:prstGeom prst="rect">
            <a:avLst/>
          </a:prstGeom>
          <a:noFill/>
          <a:ln>
            <a:noFill/>
          </a:ln>
        </p:spPr>
        <p:txBody>
          <a:bodyPr wrap="square" rtlCol="0">
            <a:spAutoFit/>
          </a:bodyPr>
          <a:lstStyle/>
          <a:p>
            <a:pPr algn="ctr"/>
            <a:r>
              <a:rPr lang="en-US" sz="1600" dirty="0">
                <a:solidFill>
                  <a:srgbClr val="FFFF00"/>
                </a:solidFill>
              </a:rPr>
              <a:t>Isaac born</a:t>
            </a:r>
          </a:p>
          <a:p>
            <a:pPr algn="ctr"/>
            <a:r>
              <a:rPr lang="en-US" sz="1600" dirty="0">
                <a:solidFill>
                  <a:srgbClr val="FFFF00"/>
                </a:solidFill>
              </a:rPr>
              <a:t>Abraham 100</a:t>
            </a:r>
          </a:p>
          <a:p>
            <a:pPr algn="ctr"/>
            <a:r>
              <a:rPr lang="en-US" sz="1600" dirty="0">
                <a:solidFill>
                  <a:srgbClr val="FFFF00"/>
                </a:solidFill>
              </a:rPr>
              <a:t>Gen 21:5</a:t>
            </a:r>
          </a:p>
        </p:txBody>
      </p:sp>
      <p:sp>
        <p:nvSpPr>
          <p:cNvPr id="46" name="TextBox 45">
            <a:extLst>
              <a:ext uri="{FF2B5EF4-FFF2-40B4-BE49-F238E27FC236}">
                <a16:creationId xmlns:a16="http://schemas.microsoft.com/office/drawing/2014/main" id="{1149676A-9DA0-4856-8B82-3AEAB01E4983}"/>
              </a:ext>
            </a:extLst>
          </p:cNvPr>
          <p:cNvSpPr txBox="1"/>
          <p:nvPr/>
        </p:nvSpPr>
        <p:spPr>
          <a:xfrm>
            <a:off x="2642289" y="5470612"/>
            <a:ext cx="1988688" cy="1077218"/>
          </a:xfrm>
          <a:prstGeom prst="rect">
            <a:avLst/>
          </a:prstGeom>
          <a:noFill/>
          <a:ln>
            <a:noFill/>
          </a:ln>
        </p:spPr>
        <p:txBody>
          <a:bodyPr wrap="square" rtlCol="0">
            <a:spAutoFit/>
          </a:bodyPr>
          <a:lstStyle/>
          <a:p>
            <a:pPr algn="ctr"/>
            <a:r>
              <a:rPr lang="en-US" sz="1600" dirty="0">
                <a:solidFill>
                  <a:srgbClr val="FFFF00"/>
                </a:solidFill>
              </a:rPr>
              <a:t>Isaac marries Rebekah</a:t>
            </a:r>
          </a:p>
          <a:p>
            <a:pPr algn="ctr"/>
            <a:r>
              <a:rPr lang="en-US" sz="1600" dirty="0">
                <a:solidFill>
                  <a:srgbClr val="FFFF00"/>
                </a:solidFill>
              </a:rPr>
              <a:t>Isaac 40</a:t>
            </a:r>
          </a:p>
          <a:p>
            <a:pPr algn="ctr"/>
            <a:r>
              <a:rPr lang="en-US" sz="1600" dirty="0">
                <a:solidFill>
                  <a:srgbClr val="FFFF00"/>
                </a:solidFill>
              </a:rPr>
              <a:t>Gen 25:20</a:t>
            </a:r>
          </a:p>
        </p:txBody>
      </p:sp>
      <p:cxnSp>
        <p:nvCxnSpPr>
          <p:cNvPr id="47" name="Straight Arrow Connector 46">
            <a:extLst>
              <a:ext uri="{FF2B5EF4-FFF2-40B4-BE49-F238E27FC236}">
                <a16:creationId xmlns:a16="http://schemas.microsoft.com/office/drawing/2014/main" id="{7250025C-F364-406F-A3EC-191DFE19C7D4}"/>
              </a:ext>
            </a:extLst>
          </p:cNvPr>
          <p:cNvCxnSpPr/>
          <p:nvPr/>
        </p:nvCxnSpPr>
        <p:spPr>
          <a:xfrm flipV="1">
            <a:off x="3636633" y="4646526"/>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6748C82-9F7F-4534-9FFA-597936466903}"/>
              </a:ext>
            </a:extLst>
          </p:cNvPr>
          <p:cNvSpPr txBox="1"/>
          <p:nvPr/>
        </p:nvSpPr>
        <p:spPr>
          <a:xfrm>
            <a:off x="3124486" y="2025951"/>
            <a:ext cx="1988688" cy="830997"/>
          </a:xfrm>
          <a:prstGeom prst="rect">
            <a:avLst/>
          </a:prstGeom>
          <a:noFill/>
          <a:ln>
            <a:noFill/>
          </a:ln>
        </p:spPr>
        <p:txBody>
          <a:bodyPr wrap="square" rtlCol="0">
            <a:spAutoFit/>
          </a:bodyPr>
          <a:lstStyle/>
          <a:p>
            <a:pPr algn="ctr"/>
            <a:r>
              <a:rPr lang="en-US" sz="1600" dirty="0">
                <a:solidFill>
                  <a:srgbClr val="FFFF00"/>
                </a:solidFill>
              </a:rPr>
              <a:t>Jacob born</a:t>
            </a:r>
          </a:p>
          <a:p>
            <a:pPr algn="ctr"/>
            <a:r>
              <a:rPr lang="en-US" sz="1600" dirty="0">
                <a:solidFill>
                  <a:srgbClr val="FFFF00"/>
                </a:solidFill>
              </a:rPr>
              <a:t>Isaac 60</a:t>
            </a:r>
          </a:p>
          <a:p>
            <a:pPr algn="ctr"/>
            <a:r>
              <a:rPr lang="en-US" sz="1600" dirty="0">
                <a:solidFill>
                  <a:srgbClr val="FFFF00"/>
                </a:solidFill>
              </a:rPr>
              <a:t>Gen 25:26</a:t>
            </a:r>
          </a:p>
        </p:txBody>
      </p:sp>
      <p:cxnSp>
        <p:nvCxnSpPr>
          <p:cNvPr id="50" name="Straight Arrow Connector 49">
            <a:extLst>
              <a:ext uri="{FF2B5EF4-FFF2-40B4-BE49-F238E27FC236}">
                <a16:creationId xmlns:a16="http://schemas.microsoft.com/office/drawing/2014/main" id="{48FF291D-1A0A-44D2-A5A5-BDEAAE065E76}"/>
              </a:ext>
            </a:extLst>
          </p:cNvPr>
          <p:cNvCxnSpPr>
            <a:cxnSpLocks/>
          </p:cNvCxnSpPr>
          <p:nvPr/>
        </p:nvCxnSpPr>
        <p:spPr>
          <a:xfrm>
            <a:off x="4118830" y="3256129"/>
            <a:ext cx="0" cy="128016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DAE2E23-903D-4C12-8093-F6AC811CBD9E}"/>
              </a:ext>
            </a:extLst>
          </p:cNvPr>
          <p:cNvSpPr/>
          <p:nvPr/>
        </p:nvSpPr>
        <p:spPr>
          <a:xfrm>
            <a:off x="6288717" y="5110782"/>
            <a:ext cx="2652084"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Life of Joseph</a:t>
            </a:r>
            <a:endParaRPr lang="en-US" dirty="0">
              <a:solidFill>
                <a:schemeClr val="tx1"/>
              </a:solidFill>
            </a:endParaRPr>
          </a:p>
        </p:txBody>
      </p:sp>
      <p:cxnSp>
        <p:nvCxnSpPr>
          <p:cNvPr id="16" name="Straight Arrow Connector 15">
            <a:extLst>
              <a:ext uri="{FF2B5EF4-FFF2-40B4-BE49-F238E27FC236}">
                <a16:creationId xmlns:a16="http://schemas.microsoft.com/office/drawing/2014/main" id="{B18C3D5A-22AF-4640-BDB7-859FE3ED3074}"/>
              </a:ext>
            </a:extLst>
          </p:cNvPr>
          <p:cNvCxnSpPr>
            <a:cxnSpLocks/>
          </p:cNvCxnSpPr>
          <p:nvPr/>
        </p:nvCxnSpPr>
        <p:spPr>
          <a:xfrm>
            <a:off x="6292747" y="2664504"/>
            <a:ext cx="0" cy="182880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B53F9B9-7161-49D4-89CA-253E3D8ADF90}"/>
              </a:ext>
            </a:extLst>
          </p:cNvPr>
          <p:cNvSpPr txBox="1"/>
          <p:nvPr/>
        </p:nvSpPr>
        <p:spPr>
          <a:xfrm>
            <a:off x="5294373" y="2025950"/>
            <a:ext cx="1988688" cy="830997"/>
          </a:xfrm>
          <a:prstGeom prst="rect">
            <a:avLst/>
          </a:prstGeom>
          <a:noFill/>
          <a:ln>
            <a:noFill/>
          </a:ln>
        </p:spPr>
        <p:txBody>
          <a:bodyPr wrap="square" rtlCol="0">
            <a:spAutoFit/>
          </a:bodyPr>
          <a:lstStyle/>
          <a:p>
            <a:pPr algn="ctr"/>
            <a:r>
              <a:rPr lang="en-US" sz="1600" dirty="0">
                <a:solidFill>
                  <a:srgbClr val="FFFF00"/>
                </a:solidFill>
              </a:rPr>
              <a:t>Joseph born</a:t>
            </a:r>
          </a:p>
          <a:p>
            <a:pPr algn="ctr"/>
            <a:r>
              <a:rPr lang="en-US" sz="1600" dirty="0">
                <a:solidFill>
                  <a:srgbClr val="FFFF00"/>
                </a:solidFill>
              </a:rPr>
              <a:t>Jacob ~91</a:t>
            </a:r>
          </a:p>
          <a:p>
            <a:pPr algn="ctr"/>
            <a:endParaRPr lang="en-US" sz="1600" dirty="0">
              <a:solidFill>
                <a:srgbClr val="FFFF00"/>
              </a:solidFill>
            </a:endParaRPr>
          </a:p>
        </p:txBody>
      </p:sp>
      <p:sp>
        <p:nvSpPr>
          <p:cNvPr id="18" name="TextBox 17">
            <a:extLst>
              <a:ext uri="{FF2B5EF4-FFF2-40B4-BE49-F238E27FC236}">
                <a16:creationId xmlns:a16="http://schemas.microsoft.com/office/drawing/2014/main" id="{917C02AD-FFC9-4431-8636-33EA4293272A}"/>
              </a:ext>
            </a:extLst>
          </p:cNvPr>
          <p:cNvSpPr txBox="1"/>
          <p:nvPr/>
        </p:nvSpPr>
        <p:spPr>
          <a:xfrm>
            <a:off x="4133344" y="3360429"/>
            <a:ext cx="1508476" cy="523220"/>
          </a:xfrm>
          <a:prstGeom prst="rect">
            <a:avLst/>
          </a:prstGeom>
          <a:noFill/>
          <a:ln>
            <a:noFill/>
          </a:ln>
        </p:spPr>
        <p:txBody>
          <a:bodyPr wrap="square" rtlCol="0">
            <a:spAutoFit/>
          </a:bodyPr>
          <a:lstStyle/>
          <a:p>
            <a:pPr algn="ctr"/>
            <a:r>
              <a:rPr lang="en-US" sz="1400" dirty="0">
                <a:solidFill>
                  <a:schemeClr val="bg1"/>
                </a:solidFill>
              </a:rPr>
              <a:t>Abraham dies 175</a:t>
            </a:r>
          </a:p>
          <a:p>
            <a:pPr algn="ctr"/>
            <a:r>
              <a:rPr lang="en-US" sz="1400" dirty="0">
                <a:solidFill>
                  <a:schemeClr val="bg1"/>
                </a:solidFill>
              </a:rPr>
              <a:t>Gen 25:7</a:t>
            </a:r>
          </a:p>
        </p:txBody>
      </p:sp>
      <p:sp>
        <p:nvSpPr>
          <p:cNvPr id="20" name="TextBox 19">
            <a:extLst>
              <a:ext uri="{FF2B5EF4-FFF2-40B4-BE49-F238E27FC236}">
                <a16:creationId xmlns:a16="http://schemas.microsoft.com/office/drawing/2014/main" id="{BDDDC70F-B48A-4034-8E1A-327BD5EFE077}"/>
              </a:ext>
            </a:extLst>
          </p:cNvPr>
          <p:cNvSpPr txBox="1"/>
          <p:nvPr/>
        </p:nvSpPr>
        <p:spPr>
          <a:xfrm>
            <a:off x="7344732" y="4337309"/>
            <a:ext cx="1508476" cy="523220"/>
          </a:xfrm>
          <a:prstGeom prst="rect">
            <a:avLst/>
          </a:prstGeom>
          <a:noFill/>
          <a:ln>
            <a:noFill/>
          </a:ln>
        </p:spPr>
        <p:txBody>
          <a:bodyPr wrap="square" rtlCol="0">
            <a:spAutoFit/>
          </a:bodyPr>
          <a:lstStyle/>
          <a:p>
            <a:pPr algn="ctr"/>
            <a:r>
              <a:rPr lang="en-US" sz="1400" dirty="0">
                <a:solidFill>
                  <a:schemeClr val="bg1"/>
                </a:solidFill>
              </a:rPr>
              <a:t>Jacob dies 147</a:t>
            </a:r>
          </a:p>
          <a:p>
            <a:pPr algn="ctr"/>
            <a:r>
              <a:rPr lang="en-US" sz="1400" dirty="0">
                <a:solidFill>
                  <a:schemeClr val="bg1"/>
                </a:solidFill>
              </a:rPr>
              <a:t>Gen 47:28</a:t>
            </a:r>
          </a:p>
        </p:txBody>
      </p:sp>
      <p:sp>
        <p:nvSpPr>
          <p:cNvPr id="21" name="TextBox 20">
            <a:extLst>
              <a:ext uri="{FF2B5EF4-FFF2-40B4-BE49-F238E27FC236}">
                <a16:creationId xmlns:a16="http://schemas.microsoft.com/office/drawing/2014/main" id="{7758C459-90D8-4456-9F0A-E59871175307}"/>
              </a:ext>
            </a:extLst>
          </p:cNvPr>
          <p:cNvSpPr txBox="1"/>
          <p:nvPr/>
        </p:nvSpPr>
        <p:spPr>
          <a:xfrm>
            <a:off x="7761112" y="5587598"/>
            <a:ext cx="1508476" cy="523220"/>
          </a:xfrm>
          <a:prstGeom prst="rect">
            <a:avLst/>
          </a:prstGeom>
          <a:noFill/>
          <a:ln>
            <a:noFill/>
          </a:ln>
        </p:spPr>
        <p:txBody>
          <a:bodyPr wrap="square" rtlCol="0">
            <a:spAutoFit/>
          </a:bodyPr>
          <a:lstStyle/>
          <a:p>
            <a:pPr algn="ctr"/>
            <a:r>
              <a:rPr lang="en-US" sz="1400" dirty="0">
                <a:solidFill>
                  <a:schemeClr val="bg1"/>
                </a:solidFill>
              </a:rPr>
              <a:t>Joseph dies 110</a:t>
            </a:r>
          </a:p>
          <a:p>
            <a:pPr algn="ctr"/>
            <a:r>
              <a:rPr lang="en-US" sz="1400" dirty="0">
                <a:solidFill>
                  <a:schemeClr val="bg1"/>
                </a:solidFill>
              </a:rPr>
              <a:t>Gen 50:26</a:t>
            </a:r>
          </a:p>
        </p:txBody>
      </p:sp>
      <p:cxnSp>
        <p:nvCxnSpPr>
          <p:cNvPr id="22" name="Straight Arrow Connector 21">
            <a:extLst>
              <a:ext uri="{FF2B5EF4-FFF2-40B4-BE49-F238E27FC236}">
                <a16:creationId xmlns:a16="http://schemas.microsoft.com/office/drawing/2014/main" id="{179DE2CA-1D71-4C2A-AB61-35963B7993E9}"/>
              </a:ext>
            </a:extLst>
          </p:cNvPr>
          <p:cNvCxnSpPr/>
          <p:nvPr/>
        </p:nvCxnSpPr>
        <p:spPr>
          <a:xfrm flipV="1">
            <a:off x="7344732" y="3402413"/>
            <a:ext cx="0" cy="1188720"/>
          </a:xfrm>
          <a:prstGeom prst="straightConnector1">
            <a:avLst/>
          </a:prstGeom>
          <a:ln w="38100">
            <a:solidFill>
              <a:schemeClr val="accent4"/>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C1E950-D1F6-4ABF-9BD4-4D5BF87B4C10}"/>
              </a:ext>
            </a:extLst>
          </p:cNvPr>
          <p:cNvSpPr txBox="1"/>
          <p:nvPr/>
        </p:nvSpPr>
        <p:spPr>
          <a:xfrm>
            <a:off x="6559764" y="2590815"/>
            <a:ext cx="1508474" cy="830997"/>
          </a:xfrm>
          <a:prstGeom prst="rect">
            <a:avLst/>
          </a:prstGeom>
          <a:noFill/>
          <a:ln>
            <a:noFill/>
          </a:ln>
        </p:spPr>
        <p:txBody>
          <a:bodyPr wrap="square" rtlCol="0">
            <a:spAutoFit/>
          </a:bodyPr>
          <a:lstStyle/>
          <a:p>
            <a:pPr algn="ctr"/>
            <a:r>
              <a:rPr lang="en-US" sz="1600" dirty="0">
                <a:solidFill>
                  <a:srgbClr val="FFFF00"/>
                </a:solidFill>
              </a:rPr>
              <a:t>Jacob goes to Egypt when 130 Gen 47:28</a:t>
            </a:r>
          </a:p>
        </p:txBody>
      </p:sp>
      <p:sp>
        <p:nvSpPr>
          <p:cNvPr id="19" name="TextBox 18">
            <a:extLst>
              <a:ext uri="{FF2B5EF4-FFF2-40B4-BE49-F238E27FC236}">
                <a16:creationId xmlns:a16="http://schemas.microsoft.com/office/drawing/2014/main" id="{4356AEEB-D11D-4BA2-963A-4B37F5FA9BDC}"/>
              </a:ext>
            </a:extLst>
          </p:cNvPr>
          <p:cNvSpPr txBox="1"/>
          <p:nvPr/>
        </p:nvSpPr>
        <p:spPr>
          <a:xfrm>
            <a:off x="6697936" y="3812014"/>
            <a:ext cx="1508476" cy="523220"/>
          </a:xfrm>
          <a:prstGeom prst="rect">
            <a:avLst/>
          </a:prstGeom>
          <a:noFill/>
          <a:ln>
            <a:noFill/>
          </a:ln>
        </p:spPr>
        <p:txBody>
          <a:bodyPr wrap="square" rtlCol="0">
            <a:spAutoFit/>
          </a:bodyPr>
          <a:lstStyle/>
          <a:p>
            <a:pPr algn="ctr"/>
            <a:r>
              <a:rPr lang="en-US" sz="1400" dirty="0">
                <a:solidFill>
                  <a:schemeClr val="bg1"/>
                </a:solidFill>
              </a:rPr>
              <a:t>Isaac dies 180</a:t>
            </a:r>
          </a:p>
          <a:p>
            <a:pPr algn="ctr"/>
            <a:r>
              <a:rPr lang="en-US" sz="1400" dirty="0">
                <a:solidFill>
                  <a:schemeClr val="bg1"/>
                </a:solidFill>
              </a:rPr>
              <a:t>Gen 35:28</a:t>
            </a:r>
          </a:p>
        </p:txBody>
      </p:sp>
      <p:cxnSp>
        <p:nvCxnSpPr>
          <p:cNvPr id="25" name="Straight Arrow Connector 24">
            <a:extLst>
              <a:ext uri="{FF2B5EF4-FFF2-40B4-BE49-F238E27FC236}">
                <a16:creationId xmlns:a16="http://schemas.microsoft.com/office/drawing/2014/main" id="{A548C2DB-EA38-490E-B3C7-DF8B3A485A36}"/>
              </a:ext>
            </a:extLst>
          </p:cNvPr>
          <p:cNvCxnSpPr/>
          <p:nvPr/>
        </p:nvCxnSpPr>
        <p:spPr>
          <a:xfrm flipV="1">
            <a:off x="6599613" y="5558570"/>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FC532B7-9F45-4004-99BF-CC25E898CB28}"/>
              </a:ext>
            </a:extLst>
          </p:cNvPr>
          <p:cNvSpPr txBox="1"/>
          <p:nvPr/>
        </p:nvSpPr>
        <p:spPr>
          <a:xfrm>
            <a:off x="5348208" y="6244197"/>
            <a:ext cx="2502809" cy="584775"/>
          </a:xfrm>
          <a:prstGeom prst="rect">
            <a:avLst/>
          </a:prstGeom>
          <a:noFill/>
          <a:ln>
            <a:noFill/>
          </a:ln>
        </p:spPr>
        <p:txBody>
          <a:bodyPr wrap="square" rtlCol="0">
            <a:spAutoFit/>
          </a:bodyPr>
          <a:lstStyle/>
          <a:p>
            <a:pPr algn="ctr"/>
            <a:r>
              <a:rPr lang="en-US" sz="1600" dirty="0">
                <a:solidFill>
                  <a:srgbClr val="FFFF00"/>
                </a:solidFill>
              </a:rPr>
              <a:t>Joseph about 17 sold when by bothers Gen 37:2</a:t>
            </a:r>
          </a:p>
        </p:txBody>
      </p:sp>
      <p:cxnSp>
        <p:nvCxnSpPr>
          <p:cNvPr id="27" name="Straight Arrow Connector 26">
            <a:extLst>
              <a:ext uri="{FF2B5EF4-FFF2-40B4-BE49-F238E27FC236}">
                <a16:creationId xmlns:a16="http://schemas.microsoft.com/office/drawing/2014/main" id="{9CA3BB9E-9D36-4C4F-B646-186E108C4FC8}"/>
              </a:ext>
            </a:extLst>
          </p:cNvPr>
          <p:cNvCxnSpPr/>
          <p:nvPr/>
        </p:nvCxnSpPr>
        <p:spPr>
          <a:xfrm flipV="1">
            <a:off x="7200765" y="5030753"/>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E9350A9-63BD-4AAB-9835-F1F62BDF9F42}"/>
              </a:ext>
            </a:extLst>
          </p:cNvPr>
          <p:cNvSpPr txBox="1"/>
          <p:nvPr/>
        </p:nvSpPr>
        <p:spPr>
          <a:xfrm>
            <a:off x="6249937" y="5756173"/>
            <a:ext cx="1901656" cy="461665"/>
          </a:xfrm>
          <a:prstGeom prst="rect">
            <a:avLst/>
          </a:prstGeom>
          <a:noFill/>
          <a:ln>
            <a:noFill/>
          </a:ln>
        </p:spPr>
        <p:txBody>
          <a:bodyPr wrap="square" rtlCol="0">
            <a:spAutoFit/>
          </a:bodyPr>
          <a:lstStyle/>
          <a:p>
            <a:pPr algn="ctr"/>
            <a:r>
              <a:rPr lang="en-US" sz="1200" dirty="0">
                <a:solidFill>
                  <a:srgbClr val="FFFF00"/>
                </a:solidFill>
              </a:rPr>
              <a:t>Joseph interprets Pharaoh's dreams when ~30</a:t>
            </a:r>
          </a:p>
        </p:txBody>
      </p:sp>
    </p:spTree>
    <p:extLst>
      <p:ext uri="{BB962C8B-B14F-4D97-AF65-F5344CB8AC3E}">
        <p14:creationId xmlns:p14="http://schemas.microsoft.com/office/powerpoint/2010/main" val="148027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a:xfrm>
            <a:off x="628650" y="365127"/>
            <a:ext cx="7886700" cy="1076144"/>
          </a:xfrm>
        </p:spPr>
        <p:txBody>
          <a:bodyPr/>
          <a:lstStyle/>
          <a:p>
            <a:r>
              <a:rPr lang="en-US" dirty="0"/>
              <a:t>Preview</a:t>
            </a:r>
          </a:p>
        </p:txBody>
      </p:sp>
      <p:graphicFrame>
        <p:nvGraphicFramePr>
          <p:cNvPr id="5" name="Table 4">
            <a:extLst>
              <a:ext uri="{FF2B5EF4-FFF2-40B4-BE49-F238E27FC236}">
                <a16:creationId xmlns:a16="http://schemas.microsoft.com/office/drawing/2014/main" id="{A3B0A019-607F-486B-B320-A5361E9F0265}"/>
              </a:ext>
            </a:extLst>
          </p:cNvPr>
          <p:cNvGraphicFramePr>
            <a:graphicFrameLocks noGrp="1"/>
          </p:cNvGraphicFramePr>
          <p:nvPr>
            <p:extLst>
              <p:ext uri="{D42A27DB-BD31-4B8C-83A1-F6EECF244321}">
                <p14:modId xmlns:p14="http://schemas.microsoft.com/office/powerpoint/2010/main" val="3058820124"/>
              </p:ext>
            </p:extLst>
          </p:nvPr>
        </p:nvGraphicFramePr>
        <p:xfrm>
          <a:off x="371062" y="2217156"/>
          <a:ext cx="8441630" cy="1859280"/>
        </p:xfrm>
        <a:graphic>
          <a:graphicData uri="http://schemas.openxmlformats.org/drawingml/2006/table">
            <a:tbl>
              <a:tblPr firstRow="1" bandRow="1">
                <a:tableStyleId>{073A0DAA-6AF3-43AB-8588-CEC1D06C72B9}</a:tableStyleId>
              </a:tblPr>
              <a:tblGrid>
                <a:gridCol w="1688326">
                  <a:extLst>
                    <a:ext uri="{9D8B030D-6E8A-4147-A177-3AD203B41FA5}">
                      <a16:colId xmlns:a16="http://schemas.microsoft.com/office/drawing/2014/main" val="2900431138"/>
                    </a:ext>
                  </a:extLst>
                </a:gridCol>
                <a:gridCol w="1688326">
                  <a:extLst>
                    <a:ext uri="{9D8B030D-6E8A-4147-A177-3AD203B41FA5}">
                      <a16:colId xmlns:a16="http://schemas.microsoft.com/office/drawing/2014/main" val="3205083030"/>
                    </a:ext>
                  </a:extLst>
                </a:gridCol>
                <a:gridCol w="1688326">
                  <a:extLst>
                    <a:ext uri="{9D8B030D-6E8A-4147-A177-3AD203B41FA5}">
                      <a16:colId xmlns:a16="http://schemas.microsoft.com/office/drawing/2014/main" val="2808301283"/>
                    </a:ext>
                  </a:extLst>
                </a:gridCol>
                <a:gridCol w="1688326">
                  <a:extLst>
                    <a:ext uri="{9D8B030D-6E8A-4147-A177-3AD203B41FA5}">
                      <a16:colId xmlns:a16="http://schemas.microsoft.com/office/drawing/2014/main" val="2974020826"/>
                    </a:ext>
                  </a:extLst>
                </a:gridCol>
                <a:gridCol w="1688326">
                  <a:extLst>
                    <a:ext uri="{9D8B030D-6E8A-4147-A177-3AD203B41FA5}">
                      <a16:colId xmlns:a16="http://schemas.microsoft.com/office/drawing/2014/main" val="2734019988"/>
                    </a:ext>
                  </a:extLst>
                </a:gridCol>
              </a:tblGrid>
              <a:tr h="370840">
                <a:tc gridSpan="5">
                  <a:txBody>
                    <a:bodyPr/>
                    <a:lstStyle/>
                    <a:p>
                      <a:pPr algn="ctr"/>
                      <a:r>
                        <a:rPr lang="en-US" sz="2800" dirty="0"/>
                        <a:t>Patriarchs – Genesis chapters 13 – 50:</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59944714"/>
                  </a:ext>
                </a:extLst>
              </a:tr>
              <a:tr h="370840">
                <a:tc>
                  <a:txBody>
                    <a:bodyPr/>
                    <a:lstStyle/>
                    <a:p>
                      <a:pPr algn="ctr"/>
                      <a:r>
                        <a:rPr lang="en-US" sz="2800" dirty="0"/>
                        <a:t>37</a:t>
                      </a:r>
                      <a:endParaRPr lang="en-US" sz="2800" b="1" dirty="0"/>
                    </a:p>
                  </a:txBody>
                  <a:tcPr/>
                </a:tc>
                <a:tc>
                  <a:txBody>
                    <a:bodyPr/>
                    <a:lstStyle/>
                    <a:p>
                      <a:pPr algn="ctr"/>
                      <a:r>
                        <a:rPr lang="en-US" sz="2800" dirty="0"/>
                        <a:t>38</a:t>
                      </a:r>
                      <a:endParaRPr lang="en-US" sz="2800" b="1" dirty="0"/>
                    </a:p>
                  </a:txBody>
                  <a:tcPr/>
                </a:tc>
                <a:tc>
                  <a:txBody>
                    <a:bodyPr/>
                    <a:lstStyle/>
                    <a:p>
                      <a:pPr algn="ctr"/>
                      <a:r>
                        <a:rPr lang="en-US" sz="2800" dirty="0"/>
                        <a:t>39</a:t>
                      </a:r>
                      <a:endParaRPr lang="en-US" sz="2800" b="1" dirty="0"/>
                    </a:p>
                  </a:txBody>
                  <a:tcPr/>
                </a:tc>
                <a:tc>
                  <a:txBody>
                    <a:bodyPr/>
                    <a:lstStyle/>
                    <a:p>
                      <a:pPr algn="ctr"/>
                      <a:endParaRPr lang="en-US" sz="2800" b="1" dirty="0"/>
                    </a:p>
                  </a:txBody>
                  <a:tcPr/>
                </a:tc>
                <a:tc>
                  <a:txBody>
                    <a:bodyPr/>
                    <a:lstStyle/>
                    <a:p>
                      <a:pPr algn="ctr"/>
                      <a:endParaRPr lang="en-US" sz="2800" b="0" dirty="0"/>
                    </a:p>
                  </a:txBody>
                  <a:tcPr/>
                </a:tc>
                <a:extLst>
                  <a:ext uri="{0D108BD9-81ED-4DB2-BD59-A6C34878D82A}">
                    <a16:rowId xmlns:a16="http://schemas.microsoft.com/office/drawing/2014/main" val="1692115773"/>
                  </a:ext>
                </a:extLst>
              </a:tr>
              <a:tr h="370840">
                <a:tc>
                  <a:txBody>
                    <a:bodyPr/>
                    <a:lstStyle/>
                    <a:p>
                      <a:r>
                        <a:rPr lang="en-US" sz="1600" b="1" dirty="0"/>
                        <a:t>Joseph’s dreams</a:t>
                      </a:r>
                    </a:p>
                    <a:p>
                      <a:endParaRPr lang="en-US" sz="1600" b="1" dirty="0"/>
                    </a:p>
                    <a:p>
                      <a:r>
                        <a:rPr lang="en-US" sz="1600" b="1" dirty="0"/>
                        <a:t>Joseph sold</a:t>
                      </a:r>
                    </a:p>
                  </a:txBody>
                  <a:tcPr/>
                </a:tc>
                <a:tc>
                  <a:txBody>
                    <a:bodyPr/>
                    <a:lstStyle/>
                    <a:p>
                      <a:r>
                        <a:rPr lang="en-US" sz="1600" b="1" dirty="0"/>
                        <a:t>Judah and Tamar</a:t>
                      </a:r>
                    </a:p>
                  </a:txBody>
                  <a:tcPr/>
                </a:tc>
                <a:tc>
                  <a:txBody>
                    <a:bodyPr/>
                    <a:lstStyle/>
                    <a:p>
                      <a:r>
                        <a:rPr lang="en-US" sz="1600" b="1" dirty="0"/>
                        <a:t>Joseph and Potiphar’s wife</a:t>
                      </a:r>
                    </a:p>
                  </a:txBody>
                  <a:tcPr/>
                </a:tc>
                <a:tc>
                  <a:txBody>
                    <a:bodyPr/>
                    <a:lstStyle/>
                    <a:p>
                      <a:endParaRPr lang="en-US" sz="1600" b="1" dirty="0"/>
                    </a:p>
                  </a:txBody>
                  <a:tcPr/>
                </a:tc>
                <a:tc>
                  <a:txBody>
                    <a:bodyPr/>
                    <a:lstStyle/>
                    <a:p>
                      <a:endParaRPr lang="en-US" sz="1600" b="1" dirty="0"/>
                    </a:p>
                  </a:txBody>
                  <a:tcPr/>
                </a:tc>
                <a:extLst>
                  <a:ext uri="{0D108BD9-81ED-4DB2-BD59-A6C34878D82A}">
                    <a16:rowId xmlns:a16="http://schemas.microsoft.com/office/drawing/2014/main" val="1878894557"/>
                  </a:ext>
                </a:extLst>
              </a:tr>
            </a:tbl>
          </a:graphicData>
        </a:graphic>
      </p:graphicFrame>
    </p:spTree>
    <p:extLst>
      <p:ext uri="{BB962C8B-B14F-4D97-AF65-F5344CB8AC3E}">
        <p14:creationId xmlns:p14="http://schemas.microsoft.com/office/powerpoint/2010/main" val="15573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6B3C-7C45-445F-BE4B-73C2B2B8FF0D}"/>
              </a:ext>
            </a:extLst>
          </p:cNvPr>
          <p:cNvSpPr>
            <a:spLocks noGrp="1"/>
          </p:cNvSpPr>
          <p:nvPr>
            <p:ph type="title"/>
          </p:nvPr>
        </p:nvSpPr>
        <p:spPr/>
        <p:txBody>
          <a:bodyPr/>
          <a:lstStyle/>
          <a:p>
            <a:r>
              <a:rPr lang="en-US" dirty="0"/>
              <a:t>Why did Joseph’s brothers hate him?</a:t>
            </a:r>
          </a:p>
        </p:txBody>
      </p:sp>
      <p:sp>
        <p:nvSpPr>
          <p:cNvPr id="3" name="Content Placeholder 2">
            <a:extLst>
              <a:ext uri="{FF2B5EF4-FFF2-40B4-BE49-F238E27FC236}">
                <a16:creationId xmlns:a16="http://schemas.microsoft.com/office/drawing/2014/main" id="{71151399-EB1B-47FF-984F-F417CE04862A}"/>
              </a:ext>
            </a:extLst>
          </p:cNvPr>
          <p:cNvSpPr>
            <a:spLocks noGrp="1"/>
          </p:cNvSpPr>
          <p:nvPr>
            <p:ph idx="1"/>
          </p:nvPr>
        </p:nvSpPr>
        <p:spPr/>
        <p:txBody>
          <a:bodyPr>
            <a:normAutofit/>
          </a:bodyPr>
          <a:lstStyle/>
          <a:p>
            <a:r>
              <a:rPr lang="en-US" dirty="0"/>
              <a:t>Genesis 37:4 </a:t>
            </a:r>
            <a:r>
              <a:rPr lang="en-US" dirty="0">
                <a:sym typeface="Wingdings" panose="05000000000000000000" pitchFamily="2" charset="2"/>
              </a:rPr>
              <a:t> When his brothers saw that their father loved him more than all his brothers, they hated him and could not speak peaceably to him</a:t>
            </a:r>
          </a:p>
          <a:p>
            <a:endParaRPr lang="en-US" dirty="0">
              <a:sym typeface="Wingdings" panose="05000000000000000000" pitchFamily="2" charset="2"/>
            </a:endParaRPr>
          </a:p>
          <a:p>
            <a:r>
              <a:rPr lang="en-US" dirty="0">
                <a:sym typeface="Wingdings" panose="05000000000000000000" pitchFamily="2" charset="2"/>
              </a:rPr>
              <a:t>Genesis 37:2  When Joseph was 17, he brought a bad report of the sons of Bilhah and </a:t>
            </a:r>
            <a:r>
              <a:rPr lang="en-US" dirty="0" err="1">
                <a:sym typeface="Wingdings" panose="05000000000000000000" pitchFamily="2" charset="2"/>
              </a:rPr>
              <a:t>Zilpah</a:t>
            </a:r>
            <a:r>
              <a:rPr lang="en-US" dirty="0">
                <a:sym typeface="Wingdings" panose="05000000000000000000" pitchFamily="2" charset="2"/>
              </a:rPr>
              <a:t> to his father (Dan, Naphtali, Gad Asher)</a:t>
            </a:r>
          </a:p>
          <a:p>
            <a:endParaRPr lang="en-US" dirty="0">
              <a:sym typeface="Wingdings" panose="05000000000000000000" pitchFamily="2" charset="2"/>
            </a:endParaRPr>
          </a:p>
          <a:p>
            <a:r>
              <a:rPr lang="en-US" dirty="0">
                <a:sym typeface="Wingdings" panose="05000000000000000000" pitchFamily="2" charset="2"/>
              </a:rPr>
              <a:t>Genesis 37:3  Israel made Joseph a coat of many colors (this probably added to the brother’s hatred)</a:t>
            </a:r>
          </a:p>
          <a:p>
            <a:endParaRPr lang="en-US" dirty="0">
              <a:sym typeface="Wingdings" panose="05000000000000000000" pitchFamily="2" charset="2"/>
            </a:endParaRPr>
          </a:p>
          <a:p>
            <a:r>
              <a:rPr lang="en-US" dirty="0">
                <a:sym typeface="Wingdings" panose="05000000000000000000" pitchFamily="2" charset="2"/>
              </a:rPr>
              <a:t>Genesis 37:5  When Joseph told his brothers of his dream, they hated him even more</a:t>
            </a:r>
            <a:endParaRPr lang="en-US" dirty="0"/>
          </a:p>
        </p:txBody>
      </p:sp>
    </p:spTree>
    <p:extLst>
      <p:ext uri="{BB962C8B-B14F-4D97-AF65-F5344CB8AC3E}">
        <p14:creationId xmlns:p14="http://schemas.microsoft.com/office/powerpoint/2010/main" val="61418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6B3C-7C45-445F-BE4B-73C2B2B8FF0D}"/>
              </a:ext>
            </a:extLst>
          </p:cNvPr>
          <p:cNvSpPr>
            <a:spLocks noGrp="1"/>
          </p:cNvSpPr>
          <p:nvPr>
            <p:ph type="title"/>
          </p:nvPr>
        </p:nvSpPr>
        <p:spPr/>
        <p:txBody>
          <a:bodyPr/>
          <a:lstStyle/>
          <a:p>
            <a:r>
              <a:rPr lang="en-US" dirty="0"/>
              <a:t>Describe Joseph’s two dreams and his family’s reaction to them.</a:t>
            </a:r>
          </a:p>
        </p:txBody>
      </p:sp>
      <p:sp>
        <p:nvSpPr>
          <p:cNvPr id="3" name="Content Placeholder 2">
            <a:extLst>
              <a:ext uri="{FF2B5EF4-FFF2-40B4-BE49-F238E27FC236}">
                <a16:creationId xmlns:a16="http://schemas.microsoft.com/office/drawing/2014/main" id="{71151399-EB1B-47FF-984F-F417CE04862A}"/>
              </a:ext>
            </a:extLst>
          </p:cNvPr>
          <p:cNvSpPr>
            <a:spLocks noGrp="1"/>
          </p:cNvSpPr>
          <p:nvPr>
            <p:ph idx="1"/>
          </p:nvPr>
        </p:nvSpPr>
        <p:spPr/>
        <p:txBody>
          <a:bodyPr>
            <a:normAutofit lnSpcReduction="10000"/>
          </a:bodyPr>
          <a:lstStyle/>
          <a:p>
            <a:r>
              <a:rPr lang="en-US"/>
              <a:t>First Dream – Gen 37:7-8</a:t>
            </a:r>
            <a:endParaRPr lang="en-US" dirty="0"/>
          </a:p>
          <a:p>
            <a:pPr lvl="1"/>
            <a:r>
              <a:rPr lang="en-US" dirty="0"/>
              <a:t>Joseph and his brothers were binding sheaves in the field. Then Joseph’s sheaf stood upright and all his brother’s sheaves stood all around and bowed down to Joseph’s sheaf.</a:t>
            </a:r>
          </a:p>
          <a:p>
            <a:pPr lvl="1"/>
            <a:endParaRPr lang="en-US" dirty="0"/>
          </a:p>
          <a:p>
            <a:pPr lvl="1"/>
            <a:r>
              <a:rPr lang="en-US" dirty="0"/>
              <a:t>Brothers’ reaction </a:t>
            </a:r>
            <a:r>
              <a:rPr lang="en-US" dirty="0">
                <a:sym typeface="Wingdings" panose="05000000000000000000" pitchFamily="2" charset="2"/>
              </a:rPr>
              <a:t> “Shall you indeed reign over us? Or shall you indeed have dominion over us?” They hated him even more for his dreams and his words.</a:t>
            </a:r>
            <a:endParaRPr lang="en-US" dirty="0"/>
          </a:p>
          <a:p>
            <a:endParaRPr lang="en-US" dirty="0"/>
          </a:p>
          <a:p>
            <a:r>
              <a:rPr lang="en-US" dirty="0"/>
              <a:t>Second Dream – Gen 37:9-11</a:t>
            </a:r>
          </a:p>
          <a:p>
            <a:pPr lvl="1"/>
            <a:r>
              <a:rPr lang="en-US" dirty="0"/>
              <a:t>The sun, moon, and eleven stars bowed down to Joseph</a:t>
            </a:r>
          </a:p>
          <a:p>
            <a:pPr lvl="1"/>
            <a:endParaRPr lang="en-US" dirty="0"/>
          </a:p>
          <a:p>
            <a:pPr lvl="1"/>
            <a:r>
              <a:rPr lang="en-US" dirty="0"/>
              <a:t>Father’s reaction </a:t>
            </a:r>
            <a:r>
              <a:rPr lang="en-US" dirty="0">
                <a:sym typeface="Wingdings" panose="05000000000000000000" pitchFamily="2" charset="2"/>
              </a:rPr>
              <a:t> rebuked him and said “Shall your mother and I and your brothers indeed bow down to you?” Father kept the matter in mind.</a:t>
            </a:r>
            <a:endParaRPr lang="en-US" dirty="0"/>
          </a:p>
          <a:p>
            <a:pPr lvl="1"/>
            <a:r>
              <a:rPr lang="en-US" dirty="0"/>
              <a:t>Brothers’ reaction </a:t>
            </a:r>
            <a:r>
              <a:rPr lang="en-US" dirty="0">
                <a:sym typeface="Wingdings" panose="05000000000000000000" pitchFamily="2" charset="2"/>
              </a:rPr>
              <a:t> his brothers envied him</a:t>
            </a:r>
            <a:endParaRPr lang="en-US" dirty="0"/>
          </a:p>
          <a:p>
            <a:endParaRPr lang="en-US" dirty="0"/>
          </a:p>
        </p:txBody>
      </p:sp>
    </p:spTree>
    <p:extLst>
      <p:ext uri="{BB962C8B-B14F-4D97-AF65-F5344CB8AC3E}">
        <p14:creationId xmlns:p14="http://schemas.microsoft.com/office/powerpoint/2010/main" val="370673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p:txBody>
          <a:bodyPr>
            <a:normAutofit/>
          </a:bodyPr>
          <a:lstStyle/>
          <a:p>
            <a:pPr marL="0" indent="0">
              <a:buNone/>
            </a:pPr>
            <a:r>
              <a:rPr lang="en-US" dirty="0"/>
              <a:t>Support for before Rachel died</a:t>
            </a:r>
          </a:p>
          <a:p>
            <a:r>
              <a:rPr lang="en-US" dirty="0"/>
              <a:t>Genesis 37:10 </a:t>
            </a:r>
            <a:r>
              <a:rPr lang="en-US" dirty="0">
                <a:sym typeface="Wingdings" panose="05000000000000000000" pitchFamily="2" charset="2"/>
              </a:rPr>
              <a:t> Israel says shall your mother bow down before you</a:t>
            </a:r>
          </a:p>
          <a:p>
            <a:r>
              <a:rPr lang="en-US" dirty="0">
                <a:sym typeface="Wingdings" panose="05000000000000000000" pitchFamily="2" charset="2"/>
              </a:rPr>
              <a:t>Genesis 37:3  Joseph was called the son of Israel’s old age (wouldn’t Benjamin be called the son of Israel’s old age if was born by this time?)</a:t>
            </a:r>
          </a:p>
          <a:p>
            <a:r>
              <a:rPr lang="en-US">
                <a:sym typeface="Wingdings" panose="05000000000000000000" pitchFamily="2" charset="2"/>
              </a:rPr>
              <a:t>Genesis 44:32 </a:t>
            </a:r>
            <a:r>
              <a:rPr lang="en-US" dirty="0">
                <a:sym typeface="Wingdings" panose="05000000000000000000" pitchFamily="2" charset="2"/>
              </a:rPr>
              <a:t>– 34  Benjamin is referred to as “the lad” which doesn’t seem to indicate he would have been old enough</a:t>
            </a:r>
          </a:p>
          <a:p>
            <a:r>
              <a:rPr lang="en-US" dirty="0">
                <a:sym typeface="Wingdings" panose="05000000000000000000" pitchFamily="2" charset="2"/>
              </a:rPr>
              <a:t>Genesis 37:3  Israel loved Joseph more than all his children. Why would he have loved Joseph more than Benjamin?</a:t>
            </a:r>
            <a:endParaRPr lang="en-US" dirty="0"/>
          </a:p>
        </p:txBody>
      </p:sp>
      <p:sp>
        <p:nvSpPr>
          <p:cNvPr id="9" name="Title 1">
            <a:extLst>
              <a:ext uri="{FF2B5EF4-FFF2-40B4-BE49-F238E27FC236}">
                <a16:creationId xmlns:a16="http://schemas.microsoft.com/office/drawing/2014/main" id="{ADA1D4AD-1EEB-43D4-B13E-2E03F5642D82}"/>
              </a:ext>
            </a:extLst>
          </p:cNvPr>
          <p:cNvSpPr txBox="1">
            <a:spLocks/>
          </p:cNvSpPr>
          <p:nvPr/>
        </p:nvSpPr>
        <p:spPr>
          <a:xfrm>
            <a:off x="628650" y="365127"/>
            <a:ext cx="7886700" cy="1076144"/>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dirty="0"/>
              <a:t>When do you think Joseph dreamed his dreams, before or after Rachel died? What makes this question hard to answer?</a:t>
            </a:r>
          </a:p>
        </p:txBody>
      </p:sp>
    </p:spTree>
    <p:extLst>
      <p:ext uri="{BB962C8B-B14F-4D97-AF65-F5344CB8AC3E}">
        <p14:creationId xmlns:p14="http://schemas.microsoft.com/office/powerpoint/2010/main" val="4007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52482</TotalTime>
  <Words>2367</Words>
  <Application>Microsoft Office PowerPoint</Application>
  <PresentationFormat>On-screen Show (4:3)</PresentationFormat>
  <Paragraphs>281</Paragraphs>
  <Slides>21</Slides>
  <Notes>13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Elephant</vt:lpstr>
      <vt:lpstr>Office Theme</vt:lpstr>
      <vt:lpstr>Lesson 10 Joseph’s Dreams to Slavery Genesis 37 – 39</vt:lpstr>
      <vt:lpstr>Review</vt:lpstr>
      <vt:lpstr>Review</vt:lpstr>
      <vt:lpstr>Timeline of Abraham, Isaac, Jacob together</vt:lpstr>
      <vt:lpstr>Timeline of Abraham, Isaac, Jacob, Joseph</vt:lpstr>
      <vt:lpstr>Preview</vt:lpstr>
      <vt:lpstr>Why did Joseph’s brothers hate him?</vt:lpstr>
      <vt:lpstr>Describe Joseph’s two dreams and his family’s reaction to them.</vt:lpstr>
      <vt:lpstr>PowerPoint Presentation</vt:lpstr>
      <vt:lpstr>PowerPoint Presentation</vt:lpstr>
      <vt:lpstr>PowerPoint Presentation</vt:lpstr>
      <vt:lpstr>PowerPoint Presentation</vt:lpstr>
      <vt:lpstr>Israel tells Joseph to go check on his brothers who were feeding the flock in Shechem. What happened when Joseph found his brothers?</vt:lpstr>
      <vt:lpstr>Israel tells Joseph to go check on his brothers who were feeding the flock in Shechem. What happened when Joseph found his brothers?</vt:lpstr>
      <vt:lpstr>Israel tells Joseph to go check on his brothers who were feeding the flock in Shechem. What happened when Joseph found his brothers?</vt:lpstr>
      <vt:lpstr>Genesis 38 switches from Joseph to focus briefly on Judah. Describe the events with Tamar. What is notable about Perez?</vt:lpstr>
      <vt:lpstr>Genesis 38 switches from Joseph to focus briefly on Judah. Describe the events with Tamar. What is notable about Perez?</vt:lpstr>
      <vt:lpstr>When Joseph was brought to Egypt, he was bought by Potiphar, the captain of the guard. How does Joseph rise to be overseer of Potiphar’s house?</vt:lpstr>
      <vt:lpstr>How did Joseph end up in prison?</vt:lpstr>
      <vt:lpstr>What can we learn about sin and temptation from Joseph’s time in Potiphar’s house?</vt:lpstr>
      <vt:lpstr>How did Joseph fare in prison?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Shawn Willis</dc:creator>
  <cp:lastModifiedBy>Shawn Willis</cp:lastModifiedBy>
  <cp:revision>428</cp:revision>
  <dcterms:created xsi:type="dcterms:W3CDTF">2019-06-01T18:43:42Z</dcterms:created>
  <dcterms:modified xsi:type="dcterms:W3CDTF">2019-09-22T03:45:44Z</dcterms:modified>
</cp:coreProperties>
</file>