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9314" y="596019"/>
            <a:ext cx="7510506" cy="3213982"/>
          </a:xfrm>
        </p:spPr>
        <p:txBody>
          <a:bodyPr anchor="b">
            <a:normAutofit/>
          </a:bodyPr>
          <a:lstStyle>
            <a:lvl1pPr algn="ctr">
              <a:defRPr sz="400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314" y="3886200"/>
            <a:ext cx="7510506" cy="2219108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584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677" y="4377485"/>
            <a:ext cx="7413007" cy="907505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7678" y="996188"/>
            <a:ext cx="7301427" cy="298112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677" y="5284990"/>
            <a:ext cx="7413007" cy="81707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7678" y="6181344"/>
            <a:ext cx="533727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0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4" cy="3137782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343400"/>
            <a:ext cx="7511474" cy="175866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653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83818" y="86027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88822" y="29859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3044079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56436" y="3650606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641206"/>
            <a:ext cx="7511473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597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3603566"/>
            <a:ext cx="7512338" cy="14688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015" y="5072366"/>
            <a:ext cx="7512339" cy="102969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6585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83818" y="75385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87556" y="287949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2844369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7" y="3886200"/>
            <a:ext cx="7512338" cy="105366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939862"/>
            <a:ext cx="7512338" cy="1162198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151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6" y="596018"/>
            <a:ext cx="7511473" cy="275678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6" y="3682941"/>
            <a:ext cx="7511473" cy="104928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732224"/>
            <a:ext cx="7511472" cy="1369836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5938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787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1708" y="596018"/>
            <a:ext cx="1778112" cy="550604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8347" y="596018"/>
            <a:ext cx="5624137" cy="550604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866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210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314" y="3270698"/>
            <a:ext cx="7510506" cy="1823305"/>
          </a:xfrm>
        </p:spPr>
        <p:txBody>
          <a:bodyPr anchor="b">
            <a:normAutofit/>
          </a:bodyPr>
          <a:lstStyle>
            <a:lvl1pPr algn="r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9314" y="5103810"/>
            <a:ext cx="7510506" cy="99825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245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347" y="2060898"/>
            <a:ext cx="3685073" cy="403133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060898"/>
            <a:ext cx="3689239" cy="403133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92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306" y="2060898"/>
            <a:ext cx="3397113" cy="733596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347" y="2786027"/>
            <a:ext cx="3685073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150" y="2060898"/>
            <a:ext cx="3419670" cy="725129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65" y="2786027"/>
            <a:ext cx="3701520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26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183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918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754928"/>
            <a:ext cx="2729523" cy="1371600"/>
          </a:xfrm>
        </p:spPr>
        <p:txBody>
          <a:bodyPr anchor="b">
            <a:normAutofit/>
          </a:bodyPr>
          <a:lstStyle>
            <a:lvl1pPr algn="l">
              <a:defRPr sz="2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8856" y="596018"/>
            <a:ext cx="4500964" cy="5506041"/>
          </a:xfrm>
        </p:spPr>
        <p:txBody>
          <a:bodyPr anchor="ctr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347" y="3126528"/>
            <a:ext cx="272952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659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898269"/>
            <a:ext cx="4423803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15442" y="-18288"/>
            <a:ext cx="2500062" cy="6903720"/>
          </a:xfr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080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7318" y="3269869"/>
            <a:ext cx="442380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23649" y="6181344"/>
            <a:ext cx="718502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5/25/2019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18348" y="6181344"/>
            <a:ext cx="37053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24262" y="6181344"/>
            <a:ext cx="305186" cy="32925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657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8" y="2060898"/>
            <a:ext cx="7511472" cy="404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1708" y="6178260"/>
            <a:ext cx="1287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5/25/2019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8347" y="6178260"/>
            <a:ext cx="56241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7202" y="617826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8937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 cap="all">
          <a:ln w="3175" cmpd="sng">
            <a:noFill/>
          </a:ln>
          <a:solidFill>
            <a:schemeClr val="accent1"/>
          </a:solidFill>
          <a:effectLst>
            <a:glow rad="38100">
              <a:schemeClr val="bg1">
                <a:lumMod val="65000"/>
                <a:lumOff val="35000"/>
                <a:alpha val="40000"/>
              </a:schemeClr>
            </a:glow>
            <a:outerShdw blurRad="28575" dist="38100" dir="1404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00000"/>
        <a:buFont typeface="Arial"/>
        <a:buChar char="•"/>
        <a:defRPr sz="1800" kern="1200" cap="small">
          <a:solidFill>
            <a:schemeClr val="tx1"/>
          </a:soli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00000"/>
        <a:buFont typeface="Arial"/>
        <a:buChar char="•"/>
        <a:defRPr sz="1600" kern="1200" cap="small">
          <a:solidFill>
            <a:schemeClr val="tx1"/>
          </a:soli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00000"/>
        <a:buFont typeface="Arial"/>
        <a:buChar char="•"/>
        <a:defRPr sz="1400" kern="1200" cap="small">
          <a:solidFill>
            <a:schemeClr val="tx1"/>
          </a:soli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00000"/>
        <a:buFont typeface="Arial"/>
        <a:buChar char="•"/>
        <a:defRPr sz="1400" kern="1200" cap="small">
          <a:solidFill>
            <a:schemeClr val="tx1"/>
          </a:soli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00000"/>
        <a:buFont typeface="Arial"/>
        <a:buChar char="•"/>
        <a:defRPr sz="1200" kern="1200" cap="small">
          <a:solidFill>
            <a:schemeClr val="tx1"/>
          </a:soli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00000"/>
        <a:buFont typeface="Arial"/>
        <a:buChar char="•"/>
        <a:defRPr sz="1100" kern="1200" cap="small">
          <a:solidFill>
            <a:schemeClr val="tx1"/>
          </a:soli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00000"/>
        <a:buFont typeface="Arial"/>
        <a:buChar char="•"/>
        <a:defRPr sz="1100" kern="1200" cap="small">
          <a:solidFill>
            <a:schemeClr val="tx1"/>
          </a:soli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00000"/>
        <a:buFont typeface="Arial"/>
        <a:buChar char="•"/>
        <a:defRPr sz="1100" kern="1200" cap="small">
          <a:solidFill>
            <a:schemeClr val="tx1"/>
          </a:soli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00000"/>
        <a:buFont typeface="Arial"/>
        <a:buChar char="•"/>
        <a:defRPr sz="1100" kern="1200" cap="small">
          <a:solidFill>
            <a:schemeClr val="tx1"/>
          </a:soli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F1EEF-3712-402F-BAB3-5D87ED0F72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THE OPPOSITES AT THE CROSS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3F9D33-3595-47A7-8284-267D4DB2CD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98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B95C0-4C94-432D-A990-D3D4B2979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The opposites at the beatitudes</a:t>
            </a:r>
            <a:br>
              <a:rPr lang="en-US" sz="3600" b="1" dirty="0"/>
            </a:br>
            <a:r>
              <a:rPr lang="en-US" sz="3600" b="1" cap="none" dirty="0"/>
              <a:t>Matthew 5:3-12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76382-385F-4FC5-AC4F-00F9D9862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 anchorCtr="0">
            <a:normAutofit lnSpcReduction="10000"/>
          </a:bodyPr>
          <a:lstStyle/>
          <a:p>
            <a:r>
              <a:rPr lang="en-US" sz="2800" dirty="0"/>
              <a:t>Blessed…</a:t>
            </a:r>
          </a:p>
          <a:p>
            <a:r>
              <a:rPr lang="en-US" sz="2800" dirty="0"/>
              <a:t>Poor own the kingdom (3)</a:t>
            </a:r>
          </a:p>
          <a:p>
            <a:r>
              <a:rPr lang="en-US" sz="2800" dirty="0"/>
              <a:t>Those who mourn will be comforted (4)</a:t>
            </a:r>
          </a:p>
          <a:p>
            <a:r>
              <a:rPr lang="en-US" sz="2800" dirty="0"/>
              <a:t>The gentle / meek will inherit the world (5)</a:t>
            </a:r>
          </a:p>
          <a:p>
            <a:r>
              <a:rPr lang="en-US" sz="2800" dirty="0"/>
              <a:t>The hungry and thirsty will be satisfied (6)</a:t>
            </a:r>
          </a:p>
          <a:p>
            <a:r>
              <a:rPr lang="en-US" sz="2800" dirty="0"/>
              <a:t>The merciful will receive mercy (7)</a:t>
            </a:r>
          </a:p>
          <a:p>
            <a:r>
              <a:rPr lang="en-US" sz="2800" dirty="0"/>
              <a:t>The persecuted will be victorious (10-12)</a:t>
            </a:r>
          </a:p>
        </p:txBody>
      </p:sp>
    </p:spTree>
    <p:extLst>
      <p:ext uri="{BB962C8B-B14F-4D97-AF65-F5344CB8AC3E}">
        <p14:creationId xmlns:p14="http://schemas.microsoft.com/office/powerpoint/2010/main" val="198472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737D9-043B-4B89-A82E-B961FFE5F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OBSERVED BY THE BYSTANDERS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27ED0-5D80-491D-B254-6ACB52F1C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 anchorCtr="0">
            <a:normAutofit/>
          </a:bodyPr>
          <a:lstStyle/>
          <a:p>
            <a:r>
              <a:rPr lang="en-US" sz="2800" dirty="0"/>
              <a:t>He had great power, but does not have the power (Mt. 27:41)</a:t>
            </a:r>
          </a:p>
          <a:p>
            <a:r>
              <a:rPr lang="en-US" sz="2800" dirty="0"/>
              <a:t>He saved others but cannot save Himself (Mt. 27:42)</a:t>
            </a:r>
          </a:p>
          <a:p>
            <a:r>
              <a:rPr lang="en-US" sz="2800" dirty="0"/>
              <a:t>He trusted God, but God won’t rescue Him (Mt. 27:43)</a:t>
            </a:r>
          </a:p>
        </p:txBody>
      </p:sp>
    </p:spTree>
    <p:extLst>
      <p:ext uri="{BB962C8B-B14F-4D97-AF65-F5344CB8AC3E}">
        <p14:creationId xmlns:p14="http://schemas.microsoft.com/office/powerpoint/2010/main" val="13600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737D9-043B-4B89-A82E-B961FFE5F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263" y="256995"/>
            <a:ext cx="7511473" cy="99789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THE OPPOSITES AT THE CROSS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27ED0-5D80-491D-B254-6ACB52F1C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950" y="1367405"/>
            <a:ext cx="8137322" cy="4941115"/>
          </a:xfrm>
        </p:spPr>
        <p:txBody>
          <a:bodyPr anchor="t" anchorCtr="0">
            <a:normAutofit/>
          </a:bodyPr>
          <a:lstStyle/>
          <a:p>
            <a:r>
              <a:rPr lang="en-US" sz="2800" dirty="0"/>
              <a:t>The just died for the unjust (I Pet. 3:18)</a:t>
            </a:r>
          </a:p>
          <a:p>
            <a:r>
              <a:rPr lang="en-US" sz="2800" dirty="0"/>
              <a:t>Life (John 14:6) died (Mt. 27:50)</a:t>
            </a:r>
          </a:p>
          <a:p>
            <a:r>
              <a:rPr lang="en-US" sz="2800" dirty="0"/>
              <a:t>The one who gave life (John 1:2-3) gave up His life (John 10:17-18)</a:t>
            </a:r>
          </a:p>
          <a:p>
            <a:r>
              <a:rPr lang="en-US" sz="2800" dirty="0"/>
              <a:t>The truth (John 14:6) was lied about (Mk. 14:56)</a:t>
            </a:r>
          </a:p>
          <a:p>
            <a:r>
              <a:rPr lang="en-US" sz="2800" dirty="0"/>
              <a:t>The healer (Mt. 4:23) was wounded (Mt. 27:26)</a:t>
            </a:r>
          </a:p>
          <a:p>
            <a:r>
              <a:rPr lang="en-US" sz="2800" dirty="0"/>
              <a:t>By His wounds we were healed (I Pet. 2:24)</a:t>
            </a:r>
          </a:p>
        </p:txBody>
      </p:sp>
    </p:spTree>
    <p:extLst>
      <p:ext uri="{BB962C8B-B14F-4D97-AF65-F5344CB8AC3E}">
        <p14:creationId xmlns:p14="http://schemas.microsoft.com/office/powerpoint/2010/main" val="199521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737D9-043B-4B89-A82E-B961FFE5F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263" y="256995"/>
            <a:ext cx="7511473" cy="99789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THE OPPOSITES AT THE CROSS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27ED0-5D80-491D-B254-6ACB52F1C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950" y="1367405"/>
            <a:ext cx="8137322" cy="4941115"/>
          </a:xfrm>
        </p:spPr>
        <p:txBody>
          <a:bodyPr anchor="t" anchorCtr="0">
            <a:normAutofit lnSpcReduction="10000"/>
          </a:bodyPr>
          <a:lstStyle/>
          <a:p>
            <a:r>
              <a:rPr lang="en-US" sz="2800" dirty="0"/>
              <a:t>His body bore our sins (I Pet. 2:24)</a:t>
            </a:r>
          </a:p>
          <a:p>
            <a:r>
              <a:rPr lang="en-US" sz="2800" dirty="0"/>
              <a:t>The reviled did not revile (I Pet. 2:23)</a:t>
            </a:r>
          </a:p>
          <a:p>
            <a:r>
              <a:rPr lang="en-US" sz="2800" dirty="0"/>
              <a:t>The one who gives living water (John 4:10) thirsted (John 19:28)</a:t>
            </a:r>
          </a:p>
          <a:p>
            <a:r>
              <a:rPr lang="en-US" sz="2800" dirty="0"/>
              <a:t>The one who will judge all men (II Cor. 5:10) was judged by men (John 19:13)</a:t>
            </a:r>
          </a:p>
          <a:p>
            <a:r>
              <a:rPr lang="en-US" sz="2800" dirty="0"/>
              <a:t>While looking at the light (John 8:12) the world was dark (Mt. 27:45)</a:t>
            </a:r>
          </a:p>
          <a:p>
            <a:r>
              <a:rPr lang="en-US" sz="2800" dirty="0"/>
              <a:t>Watched by the blind (Mt. 27:36; Lk. 23:35; John 19:37… Mt. 13:13; 23:16; John 9:39-41)</a:t>
            </a:r>
          </a:p>
        </p:txBody>
      </p:sp>
    </p:spTree>
    <p:extLst>
      <p:ext uri="{BB962C8B-B14F-4D97-AF65-F5344CB8AC3E}">
        <p14:creationId xmlns:p14="http://schemas.microsoft.com/office/powerpoint/2010/main" val="98556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737D9-043B-4B89-A82E-B961FFE5F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263" y="256995"/>
            <a:ext cx="7511473" cy="99789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THE OPPOSITES AT THE CROSS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27ED0-5D80-491D-B254-6ACB52F1C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950" y="1367405"/>
            <a:ext cx="8137322" cy="4941115"/>
          </a:xfrm>
        </p:spPr>
        <p:txBody>
          <a:bodyPr anchor="t" anchorCtr="0">
            <a:normAutofit/>
          </a:bodyPr>
          <a:lstStyle/>
          <a:p>
            <a:r>
              <a:rPr lang="en-US" sz="2800" dirty="0"/>
              <a:t>The holy one is accused of being unholy (Mt. 27:65)</a:t>
            </a:r>
          </a:p>
          <a:p>
            <a:r>
              <a:rPr lang="en-US" sz="2800" dirty="0"/>
              <a:t>The King was worshiped in mockery (Mt. 27:27-30)</a:t>
            </a:r>
          </a:p>
          <a:p>
            <a:r>
              <a:rPr lang="en-US" sz="2800" dirty="0"/>
              <a:t>Lifted up (John 12:32-33) to be brought low (John 11:53)</a:t>
            </a:r>
          </a:p>
          <a:p>
            <a:r>
              <a:rPr lang="en-US" sz="2800" dirty="0"/>
              <a:t>The Son died for the enemies (Rom. 5:10)</a:t>
            </a:r>
          </a:p>
        </p:txBody>
      </p:sp>
    </p:spTree>
    <p:extLst>
      <p:ext uri="{BB962C8B-B14F-4D97-AF65-F5344CB8AC3E}">
        <p14:creationId xmlns:p14="http://schemas.microsoft.com/office/powerpoint/2010/main" val="258091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C1DA2-E502-4235-8339-CB1879940B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9314" y="596018"/>
            <a:ext cx="7510506" cy="3908869"/>
          </a:xfrm>
        </p:spPr>
        <p:txBody>
          <a:bodyPr/>
          <a:lstStyle/>
          <a:p>
            <a:r>
              <a:rPr lang="en-US" dirty="0"/>
              <a:t>THE POINT OF THE OPPOSITES:</a:t>
            </a:r>
            <a:br>
              <a:rPr lang="en-US" dirty="0"/>
            </a:br>
            <a:br>
              <a:rPr lang="en-US" dirty="0"/>
            </a:br>
            <a:r>
              <a:rPr lang="en-US" b="1" dirty="0"/>
              <a:t>We don’t deserve </a:t>
            </a:r>
            <a:br>
              <a:rPr lang="en-US" b="1" dirty="0"/>
            </a:br>
            <a:r>
              <a:rPr lang="en-US" b="1" dirty="0"/>
              <a:t>Jesus’ sacrifice</a:t>
            </a:r>
          </a:p>
        </p:txBody>
      </p:sp>
    </p:spTree>
    <p:extLst>
      <p:ext uri="{BB962C8B-B14F-4D97-AF65-F5344CB8AC3E}">
        <p14:creationId xmlns:p14="http://schemas.microsoft.com/office/powerpoint/2010/main" val="545882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737D9-043B-4B89-A82E-B961FFE5F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263" y="256995"/>
            <a:ext cx="7511473" cy="99789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THE saddest opposites now…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27ED0-5D80-491D-B254-6ACB52F1C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950" y="1367405"/>
            <a:ext cx="8137322" cy="4941115"/>
          </a:xfrm>
        </p:spPr>
        <p:txBody>
          <a:bodyPr anchor="t" anchorCtr="0">
            <a:normAutofit/>
          </a:bodyPr>
          <a:lstStyle/>
          <a:p>
            <a:r>
              <a:rPr lang="en-US" sz="2800" dirty="0"/>
              <a:t>Mindlessly partake of the remembrance</a:t>
            </a:r>
          </a:p>
          <a:p>
            <a:r>
              <a:rPr lang="en-US" sz="2800" dirty="0"/>
              <a:t>Meaningless action to commemorate the most meaningful action</a:t>
            </a:r>
          </a:p>
          <a:p>
            <a:r>
              <a:rPr lang="en-US" sz="2800" dirty="0"/>
              <a:t>Heartlessly partaking of the heartfelt sacrifice</a:t>
            </a:r>
          </a:p>
          <a:p>
            <a:r>
              <a:rPr lang="en-US" sz="2800" dirty="0"/>
              <a:t>In an unworthy manner, partaking of the Lord who is worth the most.</a:t>
            </a:r>
          </a:p>
        </p:txBody>
      </p:sp>
    </p:spTree>
    <p:extLst>
      <p:ext uri="{BB962C8B-B14F-4D97-AF65-F5344CB8AC3E}">
        <p14:creationId xmlns:p14="http://schemas.microsoft.com/office/powerpoint/2010/main" val="139845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8E294-6AF8-4EC4-A7E1-4337D37320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6747" y="0"/>
            <a:ext cx="7510506" cy="3967993"/>
          </a:xfrm>
        </p:spPr>
        <p:txBody>
          <a:bodyPr>
            <a:normAutofit/>
          </a:bodyPr>
          <a:lstStyle/>
          <a:p>
            <a:r>
              <a:rPr lang="en-US" b="1" cap="none" dirty="0"/>
              <a:t>“Therefore whoever eats the bread or drinks the cup of the Lord in an unworthy manner, shall be guilty of the body and the blood of the Lord”</a:t>
            </a:r>
            <a:br>
              <a:rPr lang="en-US" b="1" cap="none" dirty="0"/>
            </a:br>
            <a:r>
              <a:rPr lang="en-US" b="1" cap="none" dirty="0"/>
              <a:t>I Corinthians 11:27</a:t>
            </a:r>
          </a:p>
        </p:txBody>
      </p:sp>
    </p:spTree>
    <p:extLst>
      <p:ext uri="{BB962C8B-B14F-4D97-AF65-F5344CB8AC3E}">
        <p14:creationId xmlns:p14="http://schemas.microsoft.com/office/powerpoint/2010/main" val="23676589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sh">
  <a:themeElements>
    <a:clrScheme name="Mesh">
      <a:dk1>
        <a:sysClr val="windowText" lastClr="000000"/>
      </a:dk1>
      <a:lt1>
        <a:sysClr val="window" lastClr="FFFFFF"/>
      </a:lt1>
      <a:dk2>
        <a:srgbClr val="363D46"/>
      </a:dk2>
      <a:lt2>
        <a:srgbClr val="EBEBEB"/>
      </a:lt2>
      <a:accent1>
        <a:srgbClr val="5AD0B8"/>
      </a:accent1>
      <a:accent2>
        <a:srgbClr val="47BB7E"/>
      </a:accent2>
      <a:accent3>
        <a:srgbClr val="96CD4B"/>
      </a:accent3>
      <a:accent4>
        <a:srgbClr val="61C7DD"/>
      </a:accent4>
      <a:accent5>
        <a:srgbClr val="2495CF"/>
      </a:accent5>
      <a:accent6>
        <a:srgbClr val="5A74D1"/>
      </a:accent6>
      <a:hlink>
        <a:srgbClr val="72CEBB"/>
      </a:hlink>
      <a:folHlink>
        <a:srgbClr val="98E6D6"/>
      </a:folHlink>
    </a:clrScheme>
    <a:fontScheme name="Mesh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esh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84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000000">
                <a:alpha val="5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25400" h="25400" prst="slop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28000"/>
                <a:satMod val="94000"/>
                <a:lumMod val="20000"/>
              </a:schemeClr>
              <a:schemeClr val="phClr">
                <a:tint val="94000"/>
                <a:shade val="84000"/>
                <a:satMod val="148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sh" id="{789EC3FE-34FD-429C-9918-760025E6C145}" vid="{0F262FD6-3409-4039-A531-64BD4D2F99E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TM03457485[[fn=Mesh]]</Template>
  <TotalTime>22</TotalTime>
  <Words>432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Century Gothic</vt:lpstr>
      <vt:lpstr>Mesh</vt:lpstr>
      <vt:lpstr>THE OPPOSITES AT THE CROSS</vt:lpstr>
      <vt:lpstr>The opposites at the beatitudes Matthew 5:3-12</vt:lpstr>
      <vt:lpstr>OBSERVED BY THE BYSTANDERS</vt:lpstr>
      <vt:lpstr>THE OPPOSITES AT THE CROSS</vt:lpstr>
      <vt:lpstr>THE OPPOSITES AT THE CROSS</vt:lpstr>
      <vt:lpstr>THE OPPOSITES AT THE CROSS</vt:lpstr>
      <vt:lpstr>THE POINT OF THE OPPOSITES:  We don’t deserve  Jesus’ sacrifice</vt:lpstr>
      <vt:lpstr>THE saddest opposites now…</vt:lpstr>
      <vt:lpstr>“Therefore whoever eats the bread or drinks the cup of the Lord in an unworthy manner, shall be guilty of the body and the blood of the Lord” I Corinthians 11:27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OPPOSITES AT THE CROSS</dc:title>
  <dc:creator>Jared Hagan</dc:creator>
  <cp:lastModifiedBy>Jared Hagan</cp:lastModifiedBy>
  <cp:revision>3</cp:revision>
  <dcterms:created xsi:type="dcterms:W3CDTF">2019-05-26T02:50:14Z</dcterms:created>
  <dcterms:modified xsi:type="dcterms:W3CDTF">2019-05-26T03:12:29Z</dcterms:modified>
</cp:coreProperties>
</file>