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0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2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8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3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3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9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0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7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8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7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331C-4CB6-4BA9-A6F0-D33909CC0F19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87F1-8E2D-4C15-8C6E-D2DC9632572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0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80F59E-A9C2-49D2-9B84-23432978B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9698806">
            <a:off x="500271" y="2063269"/>
            <a:ext cx="7772400" cy="23876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+mn-lt"/>
              </a:rPr>
              <a:t>Considering</a:t>
            </a:r>
            <a:r>
              <a:rPr lang="pt-BR" b="1" dirty="0">
                <a:solidFill>
                  <a:srgbClr val="FFFF00"/>
                </a:solidFill>
                <a:latin typeface="+mn-lt"/>
              </a:rPr>
              <a:t> Sex </a:t>
            </a:r>
            <a:r>
              <a:rPr lang="en-US" b="1" dirty="0">
                <a:solidFill>
                  <a:srgbClr val="FFFF00"/>
                </a:solidFill>
                <a:latin typeface="+mn-lt"/>
              </a:rPr>
              <a:t>from</a:t>
            </a:r>
            <a:r>
              <a:rPr lang="pt-BR" b="1" dirty="0">
                <a:solidFill>
                  <a:srgbClr val="FFFF00"/>
                </a:solidFill>
                <a:latin typeface="+mn-lt"/>
              </a:rPr>
              <a:t> a </a:t>
            </a:r>
            <a:r>
              <a:rPr lang="en-US" b="1" dirty="0">
                <a:solidFill>
                  <a:srgbClr val="FFFF00"/>
                </a:solidFill>
                <a:latin typeface="+mn-lt"/>
              </a:rPr>
              <a:t>Biblical</a:t>
            </a:r>
            <a:r>
              <a:rPr lang="pt-BR" b="1" dirty="0">
                <a:solidFill>
                  <a:srgbClr val="FFFF00"/>
                </a:solidFill>
                <a:latin typeface="+mn-lt"/>
              </a:rPr>
              <a:t> Perspective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2585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5F8B-1AF0-4BDE-9AAC-4F5BE05A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89" y="0"/>
            <a:ext cx="7886700" cy="1325563"/>
          </a:xfrm>
        </p:spPr>
        <p:txBody>
          <a:bodyPr/>
          <a:lstStyle/>
          <a:p>
            <a:r>
              <a:rPr lang="pt-BR" dirty="0"/>
              <a:t>F</a:t>
            </a:r>
            <a:r>
              <a:rPr lang="en-US" dirty="0"/>
              <a:t>or God, sex is not a game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8A3A4-19A7-4F1D-AAD2-27D82C3C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1139687"/>
            <a:ext cx="8515350" cy="5499652"/>
          </a:xfrm>
        </p:spPr>
        <p:txBody>
          <a:bodyPr>
            <a:normAutofit/>
          </a:bodyPr>
          <a:lstStyle/>
          <a:p>
            <a:r>
              <a:rPr lang="en-US" sz="3200" dirty="0"/>
              <a:t>In the NT, sex is treated seriously</a:t>
            </a:r>
          </a:p>
          <a:p>
            <a:pPr lvl="1"/>
            <a:r>
              <a:rPr lang="en-US" sz="2800" dirty="0"/>
              <a:t>Jesus </a:t>
            </a:r>
          </a:p>
          <a:p>
            <a:pPr lvl="2"/>
            <a:r>
              <a:rPr lang="en-US" sz="2400" dirty="0"/>
              <a:t>Reaffirmed the principle of Genesis 2:24 (Matthew 19:4-6)</a:t>
            </a:r>
          </a:p>
          <a:p>
            <a:pPr lvl="2"/>
            <a:r>
              <a:rPr lang="en-US" sz="2400" dirty="0"/>
              <a:t>Said that illicit sexual relations are the only motive that allows for divorce and remarriage (Matthew 19:9)</a:t>
            </a:r>
          </a:p>
          <a:p>
            <a:pPr lvl="1"/>
            <a:r>
              <a:rPr lang="en-US" sz="2800" dirty="0"/>
              <a:t>Paul</a:t>
            </a:r>
          </a:p>
          <a:p>
            <a:pPr lvl="2"/>
            <a:r>
              <a:rPr lang="en-US" sz="2400" dirty="0"/>
              <a:t>Treats sexual immorality as a sin against the body which belongs to Christ (1 Corinthians 6:12-20)</a:t>
            </a:r>
          </a:p>
          <a:p>
            <a:pPr lvl="3"/>
            <a:r>
              <a:rPr lang="en-US" sz="2100" dirty="0"/>
              <a:t>Food and stomach to be destroyed (6:13)</a:t>
            </a:r>
          </a:p>
          <a:p>
            <a:pPr lvl="3"/>
            <a:r>
              <a:rPr lang="en-US" sz="2100" dirty="0"/>
              <a:t>But the body belongs to God and will be raised (6:13-14)</a:t>
            </a:r>
          </a:p>
        </p:txBody>
      </p:sp>
    </p:spTree>
    <p:extLst>
      <p:ext uri="{BB962C8B-B14F-4D97-AF65-F5344CB8AC3E}">
        <p14:creationId xmlns:p14="http://schemas.microsoft.com/office/powerpoint/2010/main" val="3235256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5F8B-1AF0-4BDE-9AAC-4F5BE05A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89" y="0"/>
            <a:ext cx="7886700" cy="1325563"/>
          </a:xfrm>
        </p:spPr>
        <p:txBody>
          <a:bodyPr/>
          <a:lstStyle/>
          <a:p>
            <a:r>
              <a:rPr lang="pt-BR" dirty="0" err="1"/>
              <a:t>Implications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Applications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8A3A4-19A7-4F1D-AAD2-27D82C3C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89" y="1099930"/>
            <a:ext cx="8488846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we devalue sex, we lose!</a:t>
            </a:r>
          </a:p>
          <a:p>
            <a:pPr lvl="1"/>
            <a:r>
              <a:rPr lang="en-US" dirty="0"/>
              <a:t>We err seriously when we accept the world´s cheapened concept of sex</a:t>
            </a:r>
          </a:p>
          <a:p>
            <a:pPr lvl="1"/>
            <a:r>
              <a:rPr lang="en-US" dirty="0"/>
              <a:t>The devaluing of sex threatens marriages, families, our holiness and our salvation</a:t>
            </a:r>
          </a:p>
          <a:p>
            <a:r>
              <a:rPr lang="en-US" dirty="0"/>
              <a:t>But when we look at sex from a Scriptural perspective, we gain:</a:t>
            </a:r>
          </a:p>
          <a:p>
            <a:pPr lvl="1"/>
            <a:r>
              <a:rPr lang="en-US" dirty="0"/>
              <a:t>A victory over our own egotistic attitudes (unselfish purpose of sex in marriage)</a:t>
            </a:r>
          </a:p>
          <a:p>
            <a:pPr lvl="1"/>
            <a:r>
              <a:rPr lang="en-US" dirty="0"/>
              <a:t>Appreciation for God´s wisdom in offering the couple something so special as a sort of marriage “glue”</a:t>
            </a:r>
          </a:p>
          <a:p>
            <a:pPr lvl="1"/>
            <a:r>
              <a:rPr lang="en-US" dirty="0"/>
              <a:t>Motivation to be faithful in marriage and not profane what God has given us – benefits may be felt generations in the future</a:t>
            </a:r>
          </a:p>
          <a:p>
            <a:pPr lvl="1"/>
            <a:r>
              <a:rPr lang="en-US" dirty="0"/>
              <a:t>Greater appreciation for the love of God and the special relationship of Christ and the church</a:t>
            </a:r>
          </a:p>
        </p:txBody>
      </p:sp>
    </p:spTree>
    <p:extLst>
      <p:ext uri="{BB962C8B-B14F-4D97-AF65-F5344CB8AC3E}">
        <p14:creationId xmlns:p14="http://schemas.microsoft.com/office/powerpoint/2010/main" val="6216559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5F8B-1AF0-4BDE-9AAC-4F5BE05A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89" y="18255"/>
            <a:ext cx="7886700" cy="1325563"/>
          </a:xfrm>
        </p:spPr>
        <p:txBody>
          <a:bodyPr/>
          <a:lstStyle/>
          <a:p>
            <a:r>
              <a:rPr lang="pt-BR" dirty="0" err="1"/>
              <a:t>Closing</a:t>
            </a:r>
            <a:r>
              <a:rPr lang="pt-BR" dirty="0"/>
              <a:t> </a:t>
            </a:r>
            <a:r>
              <a:rPr lang="pt-BR" dirty="0" err="1"/>
              <a:t>reflections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8A3A4-19A7-4F1D-AAD2-27D82C3C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89" y="1086678"/>
            <a:ext cx="8628822" cy="55261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 of the problems we face may be symptoms of broader problems in our attitudes about holiness</a:t>
            </a:r>
          </a:p>
          <a:p>
            <a:r>
              <a:rPr lang="en-US" dirty="0"/>
              <a:t>After ___ years of conversion...</a:t>
            </a:r>
          </a:p>
          <a:p>
            <a:pPr lvl="1"/>
            <a:r>
              <a:rPr lang="en-US" dirty="0"/>
              <a:t>Do men know how to love their wives as Christ loves the church?</a:t>
            </a:r>
          </a:p>
          <a:p>
            <a:pPr lvl="1"/>
            <a:r>
              <a:rPr lang="en-US" dirty="0"/>
              <a:t>Do women know how to be submissive to their husbands as the church should be to Christ?</a:t>
            </a:r>
          </a:p>
          <a:p>
            <a:r>
              <a:rPr lang="en-US" dirty="0"/>
              <a:t>Have we repudiated and learned to hate the works of the flesh that destroy souls?</a:t>
            </a:r>
          </a:p>
          <a:p>
            <a:pPr lvl="1"/>
            <a:r>
              <a:rPr lang="en-US" dirty="0"/>
              <a:t>Do we show decency and modesty in our clothing?</a:t>
            </a:r>
          </a:p>
          <a:p>
            <a:pPr lvl="1"/>
            <a:r>
              <a:rPr lang="en-US" dirty="0"/>
              <a:t>Do we turn away from sensual temptations?</a:t>
            </a:r>
          </a:p>
          <a:p>
            <a:pPr lvl="1"/>
            <a:r>
              <a:rPr lang="en-US" dirty="0"/>
              <a:t>Do we find adultery, homosexuality and other forms of fornication repugnant, or do we try to defend sin and fuel fantasies of things God has prohibited?</a:t>
            </a:r>
          </a:p>
          <a:p>
            <a:r>
              <a:rPr lang="en-US" dirty="0"/>
              <a:t>God has called us to be holy (1 Peter 1:13-16)</a:t>
            </a:r>
          </a:p>
        </p:txBody>
      </p:sp>
    </p:spTree>
    <p:extLst>
      <p:ext uri="{BB962C8B-B14F-4D97-AF65-F5344CB8AC3E}">
        <p14:creationId xmlns:p14="http://schemas.microsoft.com/office/powerpoint/2010/main" val="16912308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5F8B-1AF0-4BDE-9AAC-4F5BE05A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91" y="18255"/>
            <a:ext cx="8263559" cy="1325563"/>
          </a:xfrm>
        </p:spPr>
        <p:txBody>
          <a:bodyPr/>
          <a:lstStyle/>
          <a:p>
            <a:r>
              <a:rPr lang="en-US" dirty="0"/>
              <a:t>Why this topic matters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8A3A4-19A7-4F1D-AAD2-27D82C3C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179443"/>
            <a:ext cx="8534400" cy="52743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are constantly bombarded by sexual messages, but the topic of pure and healthy sex is still difficult for many to discuss</a:t>
            </a:r>
          </a:p>
          <a:p>
            <a:r>
              <a:rPr lang="en-US" dirty="0"/>
              <a:t>Many Christians have trouble teaching their children about sex</a:t>
            </a:r>
          </a:p>
          <a:p>
            <a:r>
              <a:rPr lang="en-US" dirty="0"/>
              <a:t>Extremes to avoid:</a:t>
            </a:r>
          </a:p>
          <a:p>
            <a:pPr lvl="1"/>
            <a:r>
              <a:rPr lang="en-US" dirty="0"/>
              <a:t>Treating sex as dirty, a necessary evil or even as the original sin</a:t>
            </a:r>
          </a:p>
          <a:p>
            <a:pPr lvl="1"/>
            <a:r>
              <a:rPr lang="en-US" dirty="0"/>
              <a:t>Treating sex as insignificant, a mere biological process that only matters if we attribute some greater meaning</a:t>
            </a:r>
          </a:p>
          <a:p>
            <a:r>
              <a:rPr lang="pt-BR" dirty="0"/>
              <a:t>C</a:t>
            </a:r>
            <a:r>
              <a:rPr lang="en-US" dirty="0"/>
              <a:t>hristians should have the a more balanced, holy and sensible perspective of this subject, because it is our Father who teaches us</a:t>
            </a:r>
          </a:p>
        </p:txBody>
      </p:sp>
    </p:spTree>
    <p:extLst>
      <p:ext uri="{BB962C8B-B14F-4D97-AF65-F5344CB8AC3E}">
        <p14:creationId xmlns:p14="http://schemas.microsoft.com/office/powerpoint/2010/main" val="1182796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5F8B-1AF0-4BDE-9AAC-4F5BE05A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42" y="126587"/>
            <a:ext cx="7886700" cy="1325563"/>
          </a:xfrm>
        </p:spPr>
        <p:txBody>
          <a:bodyPr/>
          <a:lstStyle/>
          <a:p>
            <a:r>
              <a:rPr lang="en-US" dirty="0"/>
              <a:t>Let´s start at the beginning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8A3A4-19A7-4F1D-AAD2-27D82C3C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842" y="1245704"/>
            <a:ext cx="8602316" cy="5380383"/>
          </a:xfrm>
        </p:spPr>
        <p:txBody>
          <a:bodyPr>
            <a:normAutofit/>
          </a:bodyPr>
          <a:lstStyle/>
          <a:p>
            <a:r>
              <a:rPr lang="en-US" dirty="0"/>
              <a:t>Sex was created by God and given to humans on the Day He created the first couple (Genesis 1:27-28)</a:t>
            </a:r>
          </a:p>
          <a:p>
            <a:r>
              <a:rPr lang="en-US" dirty="0"/>
              <a:t>God created the woman for the man (Genesis 2:18,22,23)</a:t>
            </a:r>
          </a:p>
          <a:p>
            <a:r>
              <a:rPr lang="en-US" dirty="0"/>
              <a:t>God said the man would need to leave his parents to be joined to his wife (Genesis 2:24)</a:t>
            </a:r>
          </a:p>
          <a:p>
            <a:r>
              <a:rPr lang="en-US" dirty="0"/>
              <a:t>Husband and wife were naked in Paradise (Genesis 2:25)</a:t>
            </a:r>
          </a:p>
          <a:p>
            <a:pPr lvl="1"/>
            <a:r>
              <a:rPr lang="en-US" dirty="0"/>
              <a:t>Innocence</a:t>
            </a:r>
          </a:p>
          <a:p>
            <a:pPr lvl="1"/>
            <a:r>
              <a:rPr lang="en-US" dirty="0"/>
              <a:t>Discovery</a:t>
            </a:r>
          </a:p>
          <a:p>
            <a:pPr lvl="1"/>
            <a:r>
              <a:rPr lang="en-US" dirty="0"/>
              <a:t>A normal and natural relationship, not linked to sin (that comes later)</a:t>
            </a:r>
          </a:p>
        </p:txBody>
      </p:sp>
    </p:spTree>
    <p:extLst>
      <p:ext uri="{BB962C8B-B14F-4D97-AF65-F5344CB8AC3E}">
        <p14:creationId xmlns:p14="http://schemas.microsoft.com/office/powerpoint/2010/main" val="21328803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5F8B-1AF0-4BDE-9AAC-4F5BE05A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" y="145774"/>
            <a:ext cx="8521148" cy="980661"/>
          </a:xfrm>
        </p:spPr>
        <p:txBody>
          <a:bodyPr>
            <a:normAutofit/>
          </a:bodyPr>
          <a:lstStyle/>
          <a:p>
            <a:r>
              <a:rPr lang="en-US" sz="4100" dirty="0"/>
              <a:t>The holiness of sex after the sin in Eden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8A3A4-19A7-4F1D-AAD2-27D82C3C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126435"/>
            <a:ext cx="8375374" cy="5380382"/>
          </a:xfrm>
        </p:spPr>
        <p:txBody>
          <a:bodyPr>
            <a:normAutofit/>
          </a:bodyPr>
          <a:lstStyle/>
          <a:p>
            <a:r>
              <a:rPr lang="en-US" sz="3200" dirty="0"/>
              <a:t>What changed? (Genesis 3:7)</a:t>
            </a:r>
          </a:p>
          <a:p>
            <a:pPr lvl="1"/>
            <a:r>
              <a:rPr lang="en-US" sz="2800" dirty="0"/>
              <a:t>The capability to distinguish between good and evil </a:t>
            </a:r>
          </a:p>
          <a:p>
            <a:pPr lvl="1"/>
            <a:r>
              <a:rPr lang="en-US" sz="2800" dirty="0"/>
              <a:t>The ability to feel ashamed</a:t>
            </a:r>
          </a:p>
          <a:p>
            <a:pPr lvl="1"/>
            <a:r>
              <a:rPr lang="en-US" sz="2800" dirty="0"/>
              <a:t>The need for clothing</a:t>
            </a:r>
          </a:p>
          <a:p>
            <a:pPr lvl="2"/>
            <a:r>
              <a:rPr lang="en-US" sz="2400" dirty="0"/>
              <a:t>With time, we learn that the problem was not the nudity of the couple when alone</a:t>
            </a:r>
          </a:p>
          <a:p>
            <a:pPr lvl="2"/>
            <a:r>
              <a:rPr lang="en-US" sz="2400" dirty="0"/>
              <a:t>There is already a social aspect to their existence (Genesis 3:8)</a:t>
            </a:r>
          </a:p>
          <a:p>
            <a:pPr lvl="2"/>
            <a:r>
              <a:rPr lang="en-US" sz="2400" dirty="0"/>
              <a:t>They would later have children and others</a:t>
            </a:r>
          </a:p>
          <a:p>
            <a:pPr lvl="2"/>
            <a:r>
              <a:rPr lang="en-US" sz="2400" dirty="0"/>
              <a:t>God was teaching the importance of privacy and decency (Genesis 3:21)</a:t>
            </a:r>
          </a:p>
        </p:txBody>
      </p:sp>
    </p:spTree>
    <p:extLst>
      <p:ext uri="{BB962C8B-B14F-4D97-AF65-F5344CB8AC3E}">
        <p14:creationId xmlns:p14="http://schemas.microsoft.com/office/powerpoint/2010/main" val="225448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5F8B-1AF0-4BDE-9AAC-4F5BE05A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43" y="365127"/>
            <a:ext cx="8640418" cy="880578"/>
          </a:xfrm>
        </p:spPr>
        <p:txBody>
          <a:bodyPr>
            <a:normAutofit/>
          </a:bodyPr>
          <a:lstStyle/>
          <a:p>
            <a:r>
              <a:rPr lang="en-US" sz="4100" dirty="0"/>
              <a:t>The holiness of sex after the sin in Eden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8A3A4-19A7-4F1D-AAD2-27D82C3C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5705"/>
            <a:ext cx="7886700" cy="4931258"/>
          </a:xfrm>
        </p:spPr>
        <p:txBody>
          <a:bodyPr>
            <a:normAutofit/>
          </a:bodyPr>
          <a:lstStyle/>
          <a:p>
            <a:r>
              <a:rPr lang="en-US" sz="3200" dirty="0"/>
              <a:t>If it were a perfect world…</a:t>
            </a:r>
          </a:p>
          <a:p>
            <a:pPr lvl="1"/>
            <a:r>
              <a:rPr lang="en-US" sz="2800" dirty="0"/>
              <a:t>Young people would grow up with practically no notion of the bodies of the opposite sex</a:t>
            </a:r>
          </a:p>
          <a:p>
            <a:pPr lvl="1"/>
            <a:r>
              <a:rPr lang="en-US" sz="2800" dirty="0"/>
              <a:t>Marriage would bring an experience of exclusive discovery of the two</a:t>
            </a:r>
          </a:p>
          <a:p>
            <a:pPr lvl="1"/>
            <a:r>
              <a:rPr lang="en-US" sz="2800" dirty="0"/>
              <a:t>An incomparable relationship</a:t>
            </a:r>
          </a:p>
          <a:p>
            <a:pPr lvl="2"/>
            <a:r>
              <a:rPr lang="en-US" sz="2400" dirty="0"/>
              <a:t>The standard of beauty would be one´s own spouse</a:t>
            </a:r>
          </a:p>
          <a:p>
            <a:pPr lvl="2"/>
            <a:r>
              <a:rPr lang="en-US" sz="2400" dirty="0"/>
              <a:t>The standard of “performance” would be one´s experience with that spouse</a:t>
            </a:r>
          </a:p>
          <a:p>
            <a:pPr lvl="2"/>
            <a:r>
              <a:rPr lang="en-US" sz="2400" dirty="0"/>
              <a:t>There would be no other experiences, images or fantasies to create different expectations</a:t>
            </a:r>
          </a:p>
        </p:txBody>
      </p:sp>
    </p:spTree>
    <p:extLst>
      <p:ext uri="{BB962C8B-B14F-4D97-AF65-F5344CB8AC3E}">
        <p14:creationId xmlns:p14="http://schemas.microsoft.com/office/powerpoint/2010/main" val="41540646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5F8B-1AF0-4BDE-9AAC-4F5BE05A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98784"/>
            <a:ext cx="8534400" cy="874642"/>
          </a:xfrm>
        </p:spPr>
        <p:txBody>
          <a:bodyPr>
            <a:normAutofit/>
          </a:bodyPr>
          <a:lstStyle/>
          <a:p>
            <a:r>
              <a:rPr lang="en-US" sz="4100" dirty="0"/>
              <a:t>The holiness of sex after the sin in Eden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8A3A4-19A7-4F1D-AAD2-27D82C3C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073426"/>
            <a:ext cx="8534399" cy="558579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challenge before us: put sex back where it belongs</a:t>
            </a:r>
          </a:p>
          <a:p>
            <a:pPr lvl="1"/>
            <a:r>
              <a:rPr lang="en-US" sz="2800" dirty="0"/>
              <a:t>Conversion means a radical change in thought and behavior (Ephesians 5:3-17; 1 Corinthians 6:9-11; Galatians 5:19-25; Matthew 5:27-28)</a:t>
            </a:r>
          </a:p>
          <a:p>
            <a:pPr lvl="1"/>
            <a:r>
              <a:rPr lang="en-US" sz="2800" dirty="0"/>
              <a:t>The purity of sex in marriage </a:t>
            </a:r>
          </a:p>
          <a:p>
            <a:pPr lvl="2"/>
            <a:r>
              <a:rPr lang="en-US" sz="2400" dirty="0"/>
              <a:t>Hebrews 13:4</a:t>
            </a:r>
          </a:p>
          <a:p>
            <a:pPr lvl="2"/>
            <a:r>
              <a:rPr lang="en-US" sz="2400" dirty="0"/>
              <a:t>Song of Solomon 5:2; 6:9 – immaculate, undefiled, morally and ethically pure</a:t>
            </a:r>
          </a:p>
          <a:p>
            <a:pPr lvl="1"/>
            <a:r>
              <a:rPr lang="en-US" sz="2800" dirty="0"/>
              <a:t>An exclusive relationship (1 Corinthians 7:1-4)</a:t>
            </a:r>
          </a:p>
          <a:p>
            <a:r>
              <a:rPr lang="en-US" sz="3200" dirty="0"/>
              <a:t>We should have a high opinion of sex, because God has a high opinion of us (1 Corinthians 6:18-20)</a:t>
            </a:r>
          </a:p>
        </p:txBody>
      </p:sp>
    </p:spTree>
    <p:extLst>
      <p:ext uri="{BB962C8B-B14F-4D97-AF65-F5344CB8AC3E}">
        <p14:creationId xmlns:p14="http://schemas.microsoft.com/office/powerpoint/2010/main" val="1900530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5F8B-1AF0-4BDE-9AAC-4F5BE05A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pt-BR" dirty="0"/>
              <a:t>F</a:t>
            </a:r>
            <a:r>
              <a:rPr lang="en-US" dirty="0"/>
              <a:t>or God, sex is not a game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8A3A4-19A7-4F1D-AAD2-27D82C3C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1"/>
            <a:ext cx="7886700" cy="4957762"/>
          </a:xfrm>
        </p:spPr>
        <p:txBody>
          <a:bodyPr>
            <a:normAutofit/>
          </a:bodyPr>
          <a:lstStyle/>
          <a:p>
            <a:r>
              <a:rPr lang="en-US" sz="3200" dirty="0"/>
              <a:t>It is a fundamental aspect of marriage (Genesis 2:24)</a:t>
            </a:r>
          </a:p>
          <a:p>
            <a:r>
              <a:rPr lang="en-US" sz="3200" dirty="0"/>
              <a:t>We will see later that sex in itself does not define marriage, but it is obviously something so important that it </a:t>
            </a:r>
            <a:r>
              <a:rPr lang="en-US" sz="3200" b="1" dirty="0"/>
              <a:t>almost</a:t>
            </a:r>
            <a:r>
              <a:rPr lang="en-US" sz="3200" dirty="0"/>
              <a:t> identifies marriage</a:t>
            </a:r>
          </a:p>
          <a:p>
            <a:pPr lvl="1"/>
            <a:r>
              <a:rPr lang="en-US" sz="2800" dirty="0"/>
              <a:t>Cohabitation is the point emphasized in the union of Isaac and Rebekah (Genesis 24:67)</a:t>
            </a:r>
          </a:p>
          <a:p>
            <a:pPr lvl="1"/>
            <a:r>
              <a:rPr lang="en-US" sz="2800" dirty="0"/>
              <a:t>Paul identifies the sexual act with the expression “the two become one flesh” (1 Corinthians 6:16)</a:t>
            </a:r>
          </a:p>
        </p:txBody>
      </p:sp>
    </p:spTree>
    <p:extLst>
      <p:ext uri="{BB962C8B-B14F-4D97-AF65-F5344CB8AC3E}">
        <p14:creationId xmlns:p14="http://schemas.microsoft.com/office/powerpoint/2010/main" val="38855572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5F8B-1AF0-4BDE-9AAC-4F5BE05A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1" y="265044"/>
            <a:ext cx="8587409" cy="1046921"/>
          </a:xfrm>
        </p:spPr>
        <p:txBody>
          <a:bodyPr/>
          <a:lstStyle/>
          <a:p>
            <a:r>
              <a:rPr lang="pt-BR" dirty="0"/>
              <a:t>F</a:t>
            </a:r>
            <a:r>
              <a:rPr lang="en-US" dirty="0"/>
              <a:t>or God, sex is not a game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8A3A4-19A7-4F1D-AAD2-27D82C3C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1" y="1205948"/>
            <a:ext cx="8507898" cy="5387008"/>
          </a:xfrm>
        </p:spPr>
        <p:txBody>
          <a:bodyPr>
            <a:normAutofit/>
          </a:bodyPr>
          <a:lstStyle/>
          <a:p>
            <a:r>
              <a:rPr lang="en-US" sz="3200" dirty="0"/>
              <a:t>In the OT, sex was treated very seriously</a:t>
            </a:r>
          </a:p>
          <a:p>
            <a:pPr lvl="1"/>
            <a:r>
              <a:rPr lang="en-US" sz="2800" dirty="0"/>
              <a:t>Rape of a betrothed woman: death penalty (Deuteronomy 22:25-27)</a:t>
            </a:r>
          </a:p>
          <a:p>
            <a:pPr lvl="1"/>
            <a:r>
              <a:rPr lang="en-US" sz="2800" dirty="0"/>
              <a:t>Adultery: death penalty for both (Leviticus 20:10)</a:t>
            </a:r>
          </a:p>
          <a:p>
            <a:pPr lvl="1"/>
            <a:r>
              <a:rPr lang="en-US" sz="2800" dirty="0"/>
              <a:t>Fornication: required to marry (Exodus 22:16-17)</a:t>
            </a:r>
          </a:p>
          <a:p>
            <a:pPr lvl="2"/>
            <a:r>
              <a:rPr lang="en-US" sz="2400" dirty="0"/>
              <a:t>The man could not refuse, but the woman´s father could</a:t>
            </a:r>
          </a:p>
          <a:p>
            <a:pPr lvl="2"/>
            <a:r>
              <a:rPr lang="en-US" sz="2400" dirty="0"/>
              <a:t>Helps to understand that sex by itself does not constitute marriage</a:t>
            </a:r>
          </a:p>
          <a:p>
            <a:pPr lvl="1"/>
            <a:r>
              <a:rPr lang="en-US" sz="2800" dirty="0"/>
              <a:t>Various other sexual relationships condemned as worthy of death (Leviticus 20:11-16)</a:t>
            </a:r>
          </a:p>
        </p:txBody>
      </p:sp>
    </p:spTree>
    <p:extLst>
      <p:ext uri="{BB962C8B-B14F-4D97-AF65-F5344CB8AC3E}">
        <p14:creationId xmlns:p14="http://schemas.microsoft.com/office/powerpoint/2010/main" val="9748423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5F8B-1AF0-4BDE-9AAC-4F5BE05A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-132522"/>
            <a:ext cx="8316567" cy="1444487"/>
          </a:xfrm>
        </p:spPr>
        <p:txBody>
          <a:bodyPr/>
          <a:lstStyle/>
          <a:p>
            <a:r>
              <a:rPr lang="pt-BR" dirty="0"/>
              <a:t>F</a:t>
            </a:r>
            <a:r>
              <a:rPr lang="en-US" dirty="0"/>
              <a:t>or God, sex is not a game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8A3A4-19A7-4F1D-AAD2-27D82C3C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020416"/>
            <a:ext cx="8653669" cy="5512905"/>
          </a:xfrm>
        </p:spPr>
        <p:txBody>
          <a:bodyPr>
            <a:normAutofit/>
          </a:bodyPr>
          <a:lstStyle/>
          <a:p>
            <a:r>
              <a:rPr lang="en-US" dirty="0"/>
              <a:t>In the OT, sex was treated very seriously</a:t>
            </a:r>
          </a:p>
          <a:p>
            <a:pPr lvl="1"/>
            <a:r>
              <a:rPr lang="en-US" sz="2100" dirty="0"/>
              <a:t>A false accusation of impurity: the accuser would be punished, fined, and would have no right to divorce (Deuteronomy 22:13-19)</a:t>
            </a:r>
          </a:p>
          <a:p>
            <a:pPr lvl="1"/>
            <a:r>
              <a:rPr lang="en-US" sz="2100" dirty="0"/>
              <a:t>In the case of a true accusation of impurity: death penalty (Deuteronomy 22:20-21)</a:t>
            </a:r>
          </a:p>
          <a:p>
            <a:pPr lvl="1"/>
            <a:r>
              <a:rPr lang="en-US" sz="2100" dirty="0"/>
              <a:t>Adultery confirmed by holy water: adulteress cursed and her health debilitated (Numbers 5:11-22)</a:t>
            </a:r>
          </a:p>
          <a:p>
            <a:pPr lvl="1"/>
            <a:r>
              <a:rPr lang="en-US" sz="2100" dirty="0"/>
              <a:t>Israel´s unfaithfulness, compared to adultery, was just cause for God to put her away (Ezekiel 16; 23:5,9; Hosea 2:2-4,10-11)</a:t>
            </a:r>
          </a:p>
          <a:p>
            <a:pPr lvl="1"/>
            <a:r>
              <a:rPr lang="en-US" sz="2100" dirty="0"/>
              <a:t>Reconciliation would be complete when she returned to have relations with her husband (Hosea 3:1-5)</a:t>
            </a:r>
          </a:p>
          <a:p>
            <a:pPr lvl="1"/>
            <a:r>
              <a:rPr lang="en-US" sz="2100" dirty="0"/>
              <a:t>Song of Solomon shows the importance and the beauty of sex in marriage, the importance of purity and of maintaining intimacy throughout the marriage</a:t>
            </a:r>
          </a:p>
          <a:p>
            <a:pPr lvl="1"/>
            <a:r>
              <a:rPr lang="en-US" sz="2100" dirty="0"/>
              <a:t>Even some behaviors that might be see in public evidence of marriage (Genesis 26:8-9)</a:t>
            </a:r>
          </a:p>
        </p:txBody>
      </p:sp>
    </p:spTree>
    <p:extLst>
      <p:ext uri="{BB962C8B-B14F-4D97-AF65-F5344CB8AC3E}">
        <p14:creationId xmlns:p14="http://schemas.microsoft.com/office/powerpoint/2010/main" val="7347512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4316</TotalTime>
  <Words>1130</Words>
  <Application>Microsoft Office PowerPoint</Application>
  <PresentationFormat>Apresentação na tela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Considering Sex from a Biblical Perspective</vt:lpstr>
      <vt:lpstr>Why this topic matters</vt:lpstr>
      <vt:lpstr>Let´s start at the beginning</vt:lpstr>
      <vt:lpstr>The holiness of sex after the sin in Eden</vt:lpstr>
      <vt:lpstr>The holiness of sex after the sin in Eden</vt:lpstr>
      <vt:lpstr>The holiness of sex after the sin in Eden</vt:lpstr>
      <vt:lpstr>For God, sex is not a game</vt:lpstr>
      <vt:lpstr>For God, sex is not a game</vt:lpstr>
      <vt:lpstr>For God, sex is not a game</vt:lpstr>
      <vt:lpstr>For God, sex is not a game</vt:lpstr>
      <vt:lpstr>Implications and Applications</vt:lpstr>
      <vt:lpstr>Closing reflections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Considering Sex from a Biblical Perspective</dc:title>
  <dc:creator>Dennis Allan</dc:creator>
  <cp:lastModifiedBy>Dennis Allan</cp:lastModifiedBy>
  <cp:revision>18</cp:revision>
  <dcterms:created xsi:type="dcterms:W3CDTF">2018-04-19T14:51:10Z</dcterms:created>
  <dcterms:modified xsi:type="dcterms:W3CDTF">2018-04-22T14:47:23Z</dcterms:modified>
</cp:coreProperties>
</file>