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78" r:id="rId3"/>
    <p:sldId id="270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43">
          <p15:clr>
            <a:srgbClr val="A4A3A4"/>
          </p15:clr>
        </p15:guide>
        <p15:guide id="3" orient="horz" pos="982">
          <p15:clr>
            <a:srgbClr val="A4A3A4"/>
          </p15:clr>
        </p15:guide>
        <p15:guide id="4" orient="horz" pos="1193">
          <p15:clr>
            <a:srgbClr val="A4A3A4"/>
          </p15:clr>
        </p15:guide>
        <p15:guide id="5" pos="2880">
          <p15:clr>
            <a:srgbClr val="A4A3A4"/>
          </p15:clr>
        </p15:guide>
        <p15:guide id="6" pos="3034">
          <p15:clr>
            <a:srgbClr val="A4A3A4"/>
          </p15:clr>
        </p15:guide>
        <p15:guide id="7" pos="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0071" autoAdjust="0"/>
  </p:normalViewPr>
  <p:slideViewPr>
    <p:cSldViewPr snapToGrid="0">
      <p:cViewPr varScale="1">
        <p:scale>
          <a:sx n="74" d="100"/>
          <a:sy n="74" d="100"/>
        </p:scale>
        <p:origin x="-384" y="-90"/>
      </p:cViewPr>
      <p:guideLst>
        <p:guide orient="horz" pos="2160"/>
        <p:guide orient="horz" pos="4043"/>
        <p:guide orient="horz" pos="982"/>
        <p:guide orient="horz" pos="1193"/>
        <p:guide pos="2880"/>
        <p:guide pos="3034"/>
        <p:guide pos="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08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E1A98-1FDC-4069-A549-108C524DA00B}" type="datetimeFigureOut">
              <a:rPr lang="en-US" smtClean="0"/>
              <a:pPr/>
              <a:t>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77194-D090-47CB-A252-F02355B11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48AF-06F8-4945-9F42-661BBF80F64A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C13A5-511F-4D4F-B778-6AB878583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Rippling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(Basic)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video template is optimized for Microsoft PowerPoint 2010.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PowerPoint 2007, video elements will play, but any content overlapping the video bars will be covered by the video when in slideshow mode.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PowerPoint 2003, video will not play, but the poster frame of the videos will remain in place as static images.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video: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Plays automatically after each slide transition.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15 seconds long.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Seamlessly loops for infinite playback.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add slides or change layout: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add a new slide,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tab, in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group, click the arrow under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Slide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click under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Motion Background Theme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select the desired layout.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change the layout of an existing slide, on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tab, in the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group, click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Layout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then select the desired layout.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</a:t>
            </a:r>
            <a:r>
              <a:rPr lang="en-US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animated elements: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animated element you insert will begin after the slide transition and the background video has started.</a:t>
            </a:r>
          </a:p>
          <a:p>
            <a:pPr marL="685800" lvl="1" indent="-228600">
              <a:buFont typeface="+mj-lt"/>
              <a:buAutoNum type="arabicPeriod"/>
            </a:pPr>
            <a:endParaRPr lang="en-US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Layouts with </a:t>
            </a:r>
            <a:r>
              <a:rPr lang="en-US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effects: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“(Green) Title 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Content” and “(Purple</a:t>
            </a:r>
            <a:r>
              <a:rPr lang="en-US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Title 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Content” layouts are creating by using a color overlay on the video.</a:t>
            </a:r>
          </a:p>
          <a:p>
            <a:pPr marL="1143000" lvl="2" indent="-228600">
              <a:buFont typeface="Courier New" pitchFamily="49" charset="0"/>
              <a:buChar char="o"/>
            </a:pP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video selected, under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Tools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choose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Teal, Accent Color 6 Light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(third row, seventh option from left) or </a:t>
            </a:r>
            <a:r>
              <a:rPr lang="en-US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Periwinkle, Accent Color 5 Light</a:t>
            </a:r>
            <a:r>
              <a:rPr lang="en-US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(third row, sixth option from left).</a:t>
            </a:r>
          </a:p>
          <a:p>
            <a:pPr marL="0" lvl="0" indent="0">
              <a:buFont typeface="+mj-lt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61448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485737"/>
            <a:ext cx="9144000" cy="237226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0" y="-1"/>
            <a:ext cx="9144000" cy="1236133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653038"/>
            <a:ext cx="9144000" cy="13077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0" y="5207597"/>
            <a:ext cx="9144000" cy="928544"/>
          </a:xfrm>
          <a:custGeom>
            <a:avLst/>
            <a:gdLst>
              <a:gd name="T0" fmla="*/ 2880 w 2880"/>
              <a:gd name="T1" fmla="*/ 226 h 469"/>
              <a:gd name="T2" fmla="*/ 2880 w 2880"/>
              <a:gd name="T3" fmla="*/ 469 h 469"/>
              <a:gd name="T4" fmla="*/ 2303 w 2880"/>
              <a:gd name="T5" fmla="*/ 197 h 469"/>
              <a:gd name="T6" fmla="*/ 1214 w 2880"/>
              <a:gd name="T7" fmla="*/ 337 h 469"/>
              <a:gd name="T8" fmla="*/ 0 w 2880"/>
              <a:gd name="T9" fmla="*/ 255 h 469"/>
              <a:gd name="T10" fmla="*/ 0 w 2880"/>
              <a:gd name="T11" fmla="*/ 80 h 469"/>
              <a:gd name="T12" fmla="*/ 1205 w 2880"/>
              <a:gd name="T13" fmla="*/ 309 h 469"/>
              <a:gd name="T14" fmla="*/ 2323 w 2880"/>
              <a:gd name="T15" fmla="*/ 6 h 469"/>
              <a:gd name="T16" fmla="*/ 288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2880" y="226"/>
                </a:moveTo>
                <a:cubicBezTo>
                  <a:pt x="2880" y="469"/>
                  <a:pt x="2880" y="469"/>
                  <a:pt x="2880" y="469"/>
                </a:cubicBezTo>
                <a:cubicBezTo>
                  <a:pt x="2880" y="469"/>
                  <a:pt x="2756" y="214"/>
                  <a:pt x="2303" y="197"/>
                </a:cubicBezTo>
                <a:cubicBezTo>
                  <a:pt x="1984" y="186"/>
                  <a:pt x="1688" y="291"/>
                  <a:pt x="1214" y="337"/>
                </a:cubicBezTo>
                <a:cubicBezTo>
                  <a:pt x="437" y="412"/>
                  <a:pt x="0" y="255"/>
                  <a:pt x="0" y="25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904" y="335"/>
                  <a:pt x="1205" y="309"/>
                </a:cubicBezTo>
                <a:cubicBezTo>
                  <a:pt x="1486" y="285"/>
                  <a:pt x="2001" y="11"/>
                  <a:pt x="2323" y="6"/>
                </a:cubicBezTo>
                <a:cubicBezTo>
                  <a:pt x="2645" y="0"/>
                  <a:pt x="2880" y="226"/>
                  <a:pt x="288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 flipH="1">
            <a:off x="0" y="4792133"/>
            <a:ext cx="9144000" cy="1311400"/>
          </a:xfrm>
          <a:custGeom>
            <a:avLst/>
            <a:gdLst>
              <a:gd name="T0" fmla="*/ 0 w 2880"/>
              <a:gd name="T1" fmla="*/ 226 h 469"/>
              <a:gd name="T2" fmla="*/ 0 w 2880"/>
              <a:gd name="T3" fmla="*/ 469 h 469"/>
              <a:gd name="T4" fmla="*/ 577 w 2880"/>
              <a:gd name="T5" fmla="*/ 197 h 469"/>
              <a:gd name="T6" fmla="*/ 1666 w 2880"/>
              <a:gd name="T7" fmla="*/ 336 h 469"/>
              <a:gd name="T8" fmla="*/ 2880 w 2880"/>
              <a:gd name="T9" fmla="*/ 254 h 469"/>
              <a:gd name="T10" fmla="*/ 2880 w 2880"/>
              <a:gd name="T11" fmla="*/ 79 h 469"/>
              <a:gd name="T12" fmla="*/ 1675 w 2880"/>
              <a:gd name="T13" fmla="*/ 308 h 469"/>
              <a:gd name="T14" fmla="*/ 557 w 2880"/>
              <a:gd name="T15" fmla="*/ 5 h 469"/>
              <a:gd name="T16" fmla="*/ 0 w 2880"/>
              <a:gd name="T17" fmla="*/ 22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80" h="469">
                <a:moveTo>
                  <a:pt x="0" y="226"/>
                </a:moveTo>
                <a:cubicBezTo>
                  <a:pt x="0" y="469"/>
                  <a:pt x="0" y="469"/>
                  <a:pt x="0" y="469"/>
                </a:cubicBezTo>
                <a:cubicBezTo>
                  <a:pt x="0" y="469"/>
                  <a:pt x="124" y="213"/>
                  <a:pt x="577" y="197"/>
                </a:cubicBezTo>
                <a:cubicBezTo>
                  <a:pt x="896" y="185"/>
                  <a:pt x="1192" y="290"/>
                  <a:pt x="1666" y="336"/>
                </a:cubicBezTo>
                <a:cubicBezTo>
                  <a:pt x="2443" y="412"/>
                  <a:pt x="2880" y="254"/>
                  <a:pt x="2880" y="254"/>
                </a:cubicBezTo>
                <a:cubicBezTo>
                  <a:pt x="2880" y="79"/>
                  <a:pt x="2880" y="79"/>
                  <a:pt x="2880" y="79"/>
                </a:cubicBezTo>
                <a:cubicBezTo>
                  <a:pt x="2880" y="79"/>
                  <a:pt x="1976" y="334"/>
                  <a:pt x="1675" y="308"/>
                </a:cubicBezTo>
                <a:cubicBezTo>
                  <a:pt x="1395" y="284"/>
                  <a:pt x="879" y="11"/>
                  <a:pt x="557" y="5"/>
                </a:cubicBezTo>
                <a:cubicBezTo>
                  <a:pt x="235" y="0"/>
                  <a:pt x="0" y="226"/>
                  <a:pt x="0" y="22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5000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2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0" y="1826213"/>
            <a:ext cx="9144000" cy="787591"/>
            <a:chOff x="0" y="1757974"/>
            <a:chExt cx="9144000" cy="787591"/>
          </a:xfrm>
        </p:grpSpPr>
        <p:sp>
          <p:nvSpPr>
            <p:cNvPr id="61" name="Rectangle 60"/>
            <p:cNvSpPr/>
            <p:nvPr userDrawn="1"/>
          </p:nvSpPr>
          <p:spPr>
            <a:xfrm>
              <a:off x="0" y="1757974"/>
              <a:ext cx="9144000" cy="3278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0" y="2232425"/>
              <a:ext cx="9144000" cy="13802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0" y="2499846"/>
              <a:ext cx="9144000" cy="45719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66" name="Oval 65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Oval 78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8" name="Oval 17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8823"/>
            <a:ext cx="7772400" cy="1470025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94733"/>
            <a:ext cx="7772400" cy="877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9332"/>
            <a:ext cx="5111750" cy="49786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435099"/>
            <a:ext cx="2322513" cy="4983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1" y="1507067"/>
            <a:ext cx="7543800" cy="38523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401734"/>
            <a:ext cx="7560733" cy="10165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Green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60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5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8764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(Purple)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56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0" name="Oval 9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4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60" name="Freeform 5"/>
          <p:cNvSpPr>
            <a:spLocks/>
          </p:cNvSpPr>
          <p:nvPr userDrawn="1"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flipH="1">
            <a:off x="236002" y="3637911"/>
            <a:ext cx="886426" cy="3139424"/>
            <a:chOff x="-1028119" y="544938"/>
            <a:chExt cx="1194223" cy="4229538"/>
          </a:xfrm>
        </p:grpSpPr>
        <p:sp>
          <p:nvSpPr>
            <p:cNvPr id="33" name="Oval 32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"/>
                  </a:schemeClr>
                </a:gs>
                <a:gs pos="35000">
                  <a:schemeClr val="accent4">
                    <a:tint val="37000"/>
                    <a:satMod val="300000"/>
                    <a:alpha val="1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15000"/>
                  </a:schemeClr>
                </a:gs>
                <a:gs pos="100000">
                  <a:schemeClr val="tx1">
                    <a:alpha val="1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10000"/>
                  </a:schemeClr>
                </a:gs>
                <a:gs pos="35000">
                  <a:schemeClr val="accent4">
                    <a:tint val="37000"/>
                    <a:satMod val="300000"/>
                    <a:alpha val="3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4699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46" y="4605298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6446" y="3916392"/>
            <a:ext cx="7772400" cy="68890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993366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174519"/>
            <a:ext cx="9144000" cy="327804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648970"/>
            <a:ext cx="9144000" cy="13802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916391"/>
            <a:ext cx="9144000" cy="45719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8654" y="12213"/>
            <a:ext cx="7907251" cy="3467973"/>
            <a:chOff x="-1028119" y="544938"/>
            <a:chExt cx="9643677" cy="4229538"/>
          </a:xfrm>
        </p:grpSpPr>
        <p:sp>
          <p:nvSpPr>
            <p:cNvPr id="12" name="Oval 11"/>
            <p:cNvSpPr/>
            <p:nvPr userDrawn="1"/>
          </p:nvSpPr>
          <p:spPr>
            <a:xfrm>
              <a:off x="-837875" y="3671650"/>
              <a:ext cx="699852" cy="69985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-1028119" y="1478437"/>
              <a:ext cx="662409" cy="66240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-1020479" y="782527"/>
              <a:ext cx="1109133" cy="110913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-662408" y="230817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-365710" y="2650299"/>
              <a:ext cx="531814" cy="531814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-788027" y="4263358"/>
              <a:ext cx="384745" cy="38474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-673302" y="10668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-226176" y="305574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-353350" y="1665883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 userDrawn="1"/>
          </p:nvSpPr>
          <p:spPr>
            <a:xfrm>
              <a:off x="-914400" y="2667000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-851214" y="3111186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-465912" y="258711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-819621" y="3602971"/>
              <a:ext cx="272692" cy="27269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-442946" y="544938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869469" y="723272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-369735" y="3981318"/>
              <a:ext cx="63187" cy="631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-306548" y="4648103"/>
              <a:ext cx="126373" cy="12637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4439766" y="851221"/>
              <a:ext cx="381787" cy="381787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3097462" y="1949900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 userDrawn="1"/>
          </p:nvSpPr>
          <p:spPr>
            <a:xfrm>
              <a:off x="8489186" y="671310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741735" y="948238"/>
              <a:ext cx="126372" cy="1263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2224237" y="628092"/>
              <a:ext cx="190360" cy="19036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50000"/>
                  </a:schemeClr>
                </a:gs>
                <a:gs pos="35000">
                  <a:schemeClr val="accent4">
                    <a:tint val="37000"/>
                    <a:satMod val="300000"/>
                    <a:alpha val="50000"/>
                  </a:schemeClr>
                </a:gs>
                <a:gs pos="100000">
                  <a:schemeClr val="tx1">
                    <a:alpha val="74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0" y="1558925"/>
            <a:ext cx="362267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6405" y="1558925"/>
            <a:ext cx="3590395" cy="4859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457320"/>
            <a:ext cx="3622675" cy="667811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chemeClr val="accent4">
                  <a:lumMod val="20000"/>
                  <a:lumOff val="8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800" y="2159000"/>
            <a:ext cx="3622675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68647" y="1457320"/>
            <a:ext cx="3624098" cy="66781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68647" y="2159000"/>
            <a:ext cx="3624098" cy="42592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ppling Water Loop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0" y="1337094"/>
            <a:ext cx="9144000" cy="55209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802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4D067-4ADC-4E44-A8E1-EC6D134DA828}" type="datetimeFigureOut">
              <a:rPr lang="en-US" smtClean="0"/>
              <a:pPr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8025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8025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F96F-1D34-4AD8-A324-DDD9B7126D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0" y="-1"/>
            <a:ext cx="9144000" cy="1371601"/>
            <a:chOff x="0" y="-1"/>
            <a:chExt cx="9144000" cy="1371601"/>
          </a:xfrm>
        </p:grpSpPr>
        <p:sp>
          <p:nvSpPr>
            <p:cNvPr id="15" name="Freeform 5"/>
            <p:cNvSpPr>
              <a:spLocks/>
            </p:cNvSpPr>
            <p:nvPr userDrawn="1"/>
          </p:nvSpPr>
          <p:spPr bwMode="auto">
            <a:xfrm>
              <a:off x="0" y="-1"/>
              <a:ext cx="9144000" cy="789410"/>
            </a:xfrm>
            <a:custGeom>
              <a:avLst/>
              <a:gdLst>
                <a:gd name="T0" fmla="*/ 2880 w 2880"/>
                <a:gd name="T1" fmla="*/ 155 h 399"/>
                <a:gd name="T2" fmla="*/ 2880 w 2880"/>
                <a:gd name="T3" fmla="*/ 399 h 399"/>
                <a:gd name="T4" fmla="*/ 2285 w 2880"/>
                <a:gd name="T5" fmla="*/ 115 h 399"/>
                <a:gd name="T6" fmla="*/ 1228 w 2880"/>
                <a:gd name="T7" fmla="*/ 191 h 399"/>
                <a:gd name="T8" fmla="*/ 0 w 2880"/>
                <a:gd name="T9" fmla="*/ 125 h 399"/>
                <a:gd name="T10" fmla="*/ 0 w 2880"/>
                <a:gd name="T11" fmla="*/ 0 h 399"/>
                <a:gd name="T12" fmla="*/ 295 w 2880"/>
                <a:gd name="T13" fmla="*/ 90 h 399"/>
                <a:gd name="T14" fmla="*/ 1266 w 2880"/>
                <a:gd name="T15" fmla="*/ 163 h 399"/>
                <a:gd name="T16" fmla="*/ 2297 w 2880"/>
                <a:gd name="T17" fmla="*/ 14 h 399"/>
                <a:gd name="T18" fmla="*/ 2880 w 2880"/>
                <a:gd name="T19" fmla="*/ 155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399">
                  <a:moveTo>
                    <a:pt x="2880" y="155"/>
                  </a:moveTo>
                  <a:cubicBezTo>
                    <a:pt x="2880" y="399"/>
                    <a:pt x="2880" y="399"/>
                    <a:pt x="2880" y="399"/>
                  </a:cubicBezTo>
                  <a:cubicBezTo>
                    <a:pt x="2880" y="399"/>
                    <a:pt x="2738" y="122"/>
                    <a:pt x="2285" y="115"/>
                  </a:cubicBezTo>
                  <a:cubicBezTo>
                    <a:pt x="1950" y="110"/>
                    <a:pt x="1693" y="116"/>
                    <a:pt x="1228" y="191"/>
                  </a:cubicBezTo>
                  <a:cubicBezTo>
                    <a:pt x="853" y="251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3" y="24"/>
                    <a:pt x="295" y="90"/>
                  </a:cubicBezTo>
                  <a:cubicBezTo>
                    <a:pt x="532" y="151"/>
                    <a:pt x="965" y="181"/>
                    <a:pt x="1266" y="163"/>
                  </a:cubicBezTo>
                  <a:cubicBezTo>
                    <a:pt x="1546" y="145"/>
                    <a:pt x="1975" y="18"/>
                    <a:pt x="2297" y="14"/>
                  </a:cubicBezTo>
                  <a:cubicBezTo>
                    <a:pt x="2619" y="10"/>
                    <a:pt x="2880" y="155"/>
                    <a:pt x="2880" y="15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0" y="443056"/>
              <a:ext cx="9144000" cy="928544"/>
            </a:xfrm>
            <a:custGeom>
              <a:avLst/>
              <a:gdLst>
                <a:gd name="T0" fmla="*/ 2880 w 2880"/>
                <a:gd name="T1" fmla="*/ 226 h 469"/>
                <a:gd name="T2" fmla="*/ 2880 w 2880"/>
                <a:gd name="T3" fmla="*/ 469 h 469"/>
                <a:gd name="T4" fmla="*/ 2303 w 2880"/>
                <a:gd name="T5" fmla="*/ 197 h 469"/>
                <a:gd name="T6" fmla="*/ 1214 w 2880"/>
                <a:gd name="T7" fmla="*/ 337 h 469"/>
                <a:gd name="T8" fmla="*/ 0 w 2880"/>
                <a:gd name="T9" fmla="*/ 255 h 469"/>
                <a:gd name="T10" fmla="*/ 0 w 2880"/>
                <a:gd name="T11" fmla="*/ 80 h 469"/>
                <a:gd name="T12" fmla="*/ 1205 w 2880"/>
                <a:gd name="T13" fmla="*/ 309 h 469"/>
                <a:gd name="T14" fmla="*/ 2323 w 2880"/>
                <a:gd name="T15" fmla="*/ 6 h 469"/>
                <a:gd name="T16" fmla="*/ 288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2880" y="226"/>
                  </a:moveTo>
                  <a:cubicBezTo>
                    <a:pt x="2880" y="469"/>
                    <a:pt x="2880" y="469"/>
                    <a:pt x="2880" y="469"/>
                  </a:cubicBezTo>
                  <a:cubicBezTo>
                    <a:pt x="2880" y="469"/>
                    <a:pt x="2756" y="214"/>
                    <a:pt x="2303" y="197"/>
                  </a:cubicBezTo>
                  <a:cubicBezTo>
                    <a:pt x="1984" y="186"/>
                    <a:pt x="1688" y="291"/>
                    <a:pt x="1214" y="337"/>
                  </a:cubicBezTo>
                  <a:cubicBezTo>
                    <a:pt x="437" y="412"/>
                    <a:pt x="0" y="255"/>
                    <a:pt x="0" y="25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904" y="335"/>
                    <a:pt x="1205" y="309"/>
                  </a:cubicBezTo>
                  <a:cubicBezTo>
                    <a:pt x="1486" y="285"/>
                    <a:pt x="2001" y="11"/>
                    <a:pt x="2323" y="6"/>
                  </a:cubicBezTo>
                  <a:cubicBezTo>
                    <a:pt x="2645" y="0"/>
                    <a:pt x="2880" y="226"/>
                    <a:pt x="288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/>
            <p:cNvSpPr>
              <a:spLocks/>
            </p:cNvSpPr>
            <p:nvPr userDrawn="1"/>
          </p:nvSpPr>
          <p:spPr bwMode="auto">
            <a:xfrm>
              <a:off x="0" y="227942"/>
              <a:ext cx="9144000" cy="927557"/>
            </a:xfrm>
            <a:custGeom>
              <a:avLst/>
              <a:gdLst>
                <a:gd name="T0" fmla="*/ 0 w 2880"/>
                <a:gd name="T1" fmla="*/ 226 h 469"/>
                <a:gd name="T2" fmla="*/ 0 w 2880"/>
                <a:gd name="T3" fmla="*/ 469 h 469"/>
                <a:gd name="T4" fmla="*/ 577 w 2880"/>
                <a:gd name="T5" fmla="*/ 197 h 469"/>
                <a:gd name="T6" fmla="*/ 1666 w 2880"/>
                <a:gd name="T7" fmla="*/ 336 h 469"/>
                <a:gd name="T8" fmla="*/ 2880 w 2880"/>
                <a:gd name="T9" fmla="*/ 254 h 469"/>
                <a:gd name="T10" fmla="*/ 2880 w 2880"/>
                <a:gd name="T11" fmla="*/ 79 h 469"/>
                <a:gd name="T12" fmla="*/ 1675 w 2880"/>
                <a:gd name="T13" fmla="*/ 308 h 469"/>
                <a:gd name="T14" fmla="*/ 557 w 2880"/>
                <a:gd name="T15" fmla="*/ 5 h 469"/>
                <a:gd name="T16" fmla="*/ 0 w 2880"/>
                <a:gd name="T17" fmla="*/ 22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469">
                  <a:moveTo>
                    <a:pt x="0" y="226"/>
                  </a:moveTo>
                  <a:cubicBezTo>
                    <a:pt x="0" y="469"/>
                    <a:pt x="0" y="469"/>
                    <a:pt x="0" y="469"/>
                  </a:cubicBezTo>
                  <a:cubicBezTo>
                    <a:pt x="0" y="469"/>
                    <a:pt x="124" y="213"/>
                    <a:pt x="577" y="197"/>
                  </a:cubicBezTo>
                  <a:cubicBezTo>
                    <a:pt x="896" y="185"/>
                    <a:pt x="1192" y="290"/>
                    <a:pt x="1666" y="336"/>
                  </a:cubicBezTo>
                  <a:cubicBezTo>
                    <a:pt x="2443" y="412"/>
                    <a:pt x="2880" y="254"/>
                    <a:pt x="2880" y="254"/>
                  </a:cubicBezTo>
                  <a:cubicBezTo>
                    <a:pt x="2880" y="79"/>
                    <a:pt x="2880" y="79"/>
                    <a:pt x="2880" y="79"/>
                  </a:cubicBezTo>
                  <a:cubicBezTo>
                    <a:pt x="2880" y="79"/>
                    <a:pt x="1976" y="334"/>
                    <a:pt x="1675" y="308"/>
                  </a:cubicBezTo>
                  <a:cubicBezTo>
                    <a:pt x="1395" y="284"/>
                    <a:pt x="879" y="11"/>
                    <a:pt x="557" y="5"/>
                  </a:cubicBezTo>
                  <a:cubicBezTo>
                    <a:pt x="235" y="0"/>
                    <a:pt x="0" y="226"/>
                    <a:pt x="0" y="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0000"/>
                  </a:schemeClr>
                </a:gs>
                <a:gs pos="35000">
                  <a:schemeClr val="tx1">
                    <a:alpha val="20000"/>
                  </a:schemeClr>
                </a:gs>
                <a:gs pos="100000">
                  <a:schemeClr val="tx1">
                    <a:alpha val="2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Freeform 5"/>
          <p:cNvSpPr>
            <a:spLocks/>
          </p:cNvSpPr>
          <p:nvPr/>
        </p:nvSpPr>
        <p:spPr bwMode="auto">
          <a:xfrm>
            <a:off x="0" y="6515341"/>
            <a:ext cx="9144000" cy="351126"/>
          </a:xfrm>
          <a:custGeom>
            <a:avLst/>
            <a:gdLst>
              <a:gd name="T0" fmla="*/ 2880 w 2880"/>
              <a:gd name="T1" fmla="*/ 155 h 399"/>
              <a:gd name="T2" fmla="*/ 2880 w 2880"/>
              <a:gd name="T3" fmla="*/ 399 h 399"/>
              <a:gd name="T4" fmla="*/ 2285 w 2880"/>
              <a:gd name="T5" fmla="*/ 115 h 399"/>
              <a:gd name="T6" fmla="*/ 1228 w 2880"/>
              <a:gd name="T7" fmla="*/ 191 h 399"/>
              <a:gd name="T8" fmla="*/ 0 w 2880"/>
              <a:gd name="T9" fmla="*/ 125 h 399"/>
              <a:gd name="T10" fmla="*/ 0 w 2880"/>
              <a:gd name="T11" fmla="*/ 0 h 399"/>
              <a:gd name="T12" fmla="*/ 295 w 2880"/>
              <a:gd name="T13" fmla="*/ 90 h 399"/>
              <a:gd name="T14" fmla="*/ 1266 w 2880"/>
              <a:gd name="T15" fmla="*/ 163 h 399"/>
              <a:gd name="T16" fmla="*/ 2297 w 2880"/>
              <a:gd name="T17" fmla="*/ 14 h 399"/>
              <a:gd name="T18" fmla="*/ 2880 w 2880"/>
              <a:gd name="T19" fmla="*/ 155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80" h="399">
                <a:moveTo>
                  <a:pt x="2880" y="155"/>
                </a:moveTo>
                <a:cubicBezTo>
                  <a:pt x="2880" y="399"/>
                  <a:pt x="2880" y="399"/>
                  <a:pt x="2880" y="399"/>
                </a:cubicBezTo>
                <a:cubicBezTo>
                  <a:pt x="2880" y="399"/>
                  <a:pt x="2738" y="122"/>
                  <a:pt x="2285" y="115"/>
                </a:cubicBezTo>
                <a:cubicBezTo>
                  <a:pt x="1950" y="110"/>
                  <a:pt x="1693" y="116"/>
                  <a:pt x="1228" y="191"/>
                </a:cubicBezTo>
                <a:cubicBezTo>
                  <a:pt x="853" y="251"/>
                  <a:pt x="0" y="125"/>
                  <a:pt x="0" y="125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43" y="24"/>
                  <a:pt x="295" y="90"/>
                </a:cubicBezTo>
                <a:cubicBezTo>
                  <a:pt x="532" y="151"/>
                  <a:pt x="965" y="181"/>
                  <a:pt x="1266" y="163"/>
                </a:cubicBezTo>
                <a:cubicBezTo>
                  <a:pt x="1546" y="145"/>
                  <a:pt x="1975" y="18"/>
                  <a:pt x="2297" y="14"/>
                </a:cubicBezTo>
                <a:cubicBezTo>
                  <a:pt x="2619" y="10"/>
                  <a:pt x="2880" y="155"/>
                  <a:pt x="2880" y="155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0"/>
                </a:schemeClr>
              </a:gs>
              <a:gs pos="35000">
                <a:schemeClr val="tx1">
                  <a:alpha val="20000"/>
                </a:schemeClr>
              </a:gs>
              <a:gs pos="100000">
                <a:schemeClr val="tx1">
                  <a:alpha val="50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88654" y="12213"/>
            <a:ext cx="7907251" cy="6765122"/>
            <a:chOff x="88654" y="12213"/>
            <a:chExt cx="7907251" cy="6765122"/>
          </a:xfrm>
        </p:grpSpPr>
        <p:grpSp>
          <p:nvGrpSpPr>
            <p:cNvPr id="51" name="Group 50"/>
            <p:cNvGrpSpPr/>
            <p:nvPr userDrawn="1"/>
          </p:nvGrpSpPr>
          <p:grpSpPr>
            <a:xfrm>
              <a:off x="88654" y="12213"/>
              <a:ext cx="7907251" cy="3467973"/>
              <a:chOff x="-1028119" y="544938"/>
              <a:chExt cx="9643677" cy="4229538"/>
            </a:xfrm>
          </p:grpSpPr>
          <p:sp>
            <p:nvSpPr>
              <p:cNvPr id="39" name="Oval 38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 userDrawn="1"/>
            </p:nvSpPr>
            <p:spPr>
              <a:xfrm>
                <a:off x="4439766" y="85122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4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/>
              <p:cNvSpPr/>
              <p:nvPr userDrawn="1"/>
            </p:nvSpPr>
            <p:spPr>
              <a:xfrm>
                <a:off x="3097462" y="1949900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/>
              <p:cNvSpPr/>
              <p:nvPr userDrawn="1"/>
            </p:nvSpPr>
            <p:spPr>
              <a:xfrm>
                <a:off x="8489186" y="671310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/>
              <p:cNvSpPr/>
              <p:nvPr userDrawn="1"/>
            </p:nvSpPr>
            <p:spPr>
              <a:xfrm>
                <a:off x="741735" y="948238"/>
                <a:ext cx="126372" cy="1263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/>
              <p:cNvSpPr/>
              <p:nvPr userDrawn="1"/>
            </p:nvSpPr>
            <p:spPr>
              <a:xfrm>
                <a:off x="2224237" y="628092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 userDrawn="1"/>
          </p:nvGrpSpPr>
          <p:grpSpPr>
            <a:xfrm flipH="1">
              <a:off x="236002" y="3637911"/>
              <a:ext cx="886426" cy="3139424"/>
              <a:chOff x="-1028119" y="544938"/>
              <a:chExt cx="1194223" cy="4229538"/>
            </a:xfrm>
          </p:grpSpPr>
          <p:sp>
            <p:nvSpPr>
              <p:cNvPr id="53" name="Oval 52"/>
              <p:cNvSpPr/>
              <p:nvPr userDrawn="1"/>
            </p:nvSpPr>
            <p:spPr>
              <a:xfrm>
                <a:off x="-837875" y="3671650"/>
                <a:ext cx="699852" cy="6998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/>
              <p:cNvSpPr/>
              <p:nvPr userDrawn="1"/>
            </p:nvSpPr>
            <p:spPr>
              <a:xfrm>
                <a:off x="-1028119" y="1478437"/>
                <a:ext cx="662409" cy="66240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/>
              <p:cNvSpPr/>
              <p:nvPr userDrawn="1"/>
            </p:nvSpPr>
            <p:spPr>
              <a:xfrm>
                <a:off x="-1020479" y="782527"/>
                <a:ext cx="1109133" cy="11091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0000"/>
                    </a:schemeClr>
                  </a:gs>
                  <a:gs pos="100000">
                    <a:schemeClr val="tx1">
                      <a:alpha val="2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 userDrawn="1"/>
            </p:nvSpPr>
            <p:spPr>
              <a:xfrm>
                <a:off x="-662408" y="2308171"/>
                <a:ext cx="381787" cy="3817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 userDrawn="1"/>
            </p:nvSpPr>
            <p:spPr>
              <a:xfrm>
                <a:off x="-365710" y="2650299"/>
                <a:ext cx="531814" cy="5318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15000"/>
                    </a:schemeClr>
                  </a:gs>
                  <a:gs pos="100000">
                    <a:schemeClr val="tx1">
                      <a:alpha val="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/>
              <p:cNvSpPr/>
              <p:nvPr userDrawn="1"/>
            </p:nvSpPr>
            <p:spPr>
              <a:xfrm>
                <a:off x="-788027" y="4263358"/>
                <a:ext cx="384745" cy="38474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/>
              <p:cNvSpPr/>
              <p:nvPr userDrawn="1"/>
            </p:nvSpPr>
            <p:spPr>
              <a:xfrm>
                <a:off x="-673302" y="10668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Oval 59"/>
              <p:cNvSpPr/>
              <p:nvPr userDrawn="1"/>
            </p:nvSpPr>
            <p:spPr>
              <a:xfrm>
                <a:off x="-226176" y="305574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-353350" y="1665883"/>
                <a:ext cx="190360" cy="1903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/>
              <p:cNvSpPr/>
              <p:nvPr userDrawn="1"/>
            </p:nvSpPr>
            <p:spPr>
              <a:xfrm>
                <a:off x="-914400" y="2667000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1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3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/>
              <p:cNvSpPr/>
              <p:nvPr userDrawn="1"/>
            </p:nvSpPr>
            <p:spPr>
              <a:xfrm>
                <a:off x="-851214" y="3111186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/>
              <p:cNvSpPr/>
              <p:nvPr userDrawn="1"/>
            </p:nvSpPr>
            <p:spPr>
              <a:xfrm>
                <a:off x="-465912" y="258711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 userDrawn="1"/>
            </p:nvSpPr>
            <p:spPr>
              <a:xfrm>
                <a:off x="-819621" y="3602971"/>
                <a:ext cx="272692" cy="27269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 userDrawn="1"/>
            </p:nvSpPr>
            <p:spPr>
              <a:xfrm>
                <a:off x="-442946" y="544938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 userDrawn="1"/>
            </p:nvSpPr>
            <p:spPr>
              <a:xfrm>
                <a:off x="-869469" y="723272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 userDrawn="1"/>
            </p:nvSpPr>
            <p:spPr>
              <a:xfrm>
                <a:off x="-369735" y="3981318"/>
                <a:ext cx="63187" cy="6318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/>
              <p:cNvSpPr/>
              <p:nvPr userDrawn="1"/>
            </p:nvSpPr>
            <p:spPr>
              <a:xfrm>
                <a:off x="-306548" y="4648103"/>
                <a:ext cx="126373" cy="1263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tint val="50000"/>
                      <a:satMod val="300000"/>
                      <a:alpha val="50000"/>
                    </a:schemeClr>
                  </a:gs>
                  <a:gs pos="35000">
                    <a:schemeClr val="accent4">
                      <a:tint val="37000"/>
                      <a:satMod val="300000"/>
                      <a:alpha val="50000"/>
                    </a:schemeClr>
                  </a:gs>
                  <a:gs pos="100000">
                    <a:schemeClr val="tx1">
                      <a:alpha val="7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1217" y="198435"/>
            <a:ext cx="77055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3800" y="1558925"/>
            <a:ext cx="7492998" cy="485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85000"/>
        </a:lnSpc>
        <a:spcBef>
          <a:spcPts val="400"/>
        </a:spcBef>
        <a:buClr>
          <a:schemeClr val="accent4">
            <a:lumMod val="20000"/>
            <a:lumOff val="8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5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8823"/>
            <a:ext cx="7772400" cy="2142509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GOD’S WORD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ON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BAPTISM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04A442-B7F2-437F-8619-7EC56990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PETER 3:21 (read 18-22)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7822B-A189-4F17-8CF3-B0F9A22E3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Baptism is compared to Noah being saved through the flood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saves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“Now”…as opposed to then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for “You”…as opposed to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more than removing dirt from the flesh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an appeal for a good conscience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saves…through the resurrection of Jesus Christ.</a:t>
            </a:r>
          </a:p>
        </p:txBody>
      </p:sp>
    </p:spTree>
    <p:extLst>
      <p:ext uri="{BB962C8B-B14F-4D97-AF65-F5344CB8AC3E}">
        <p14:creationId xmlns:p14="http://schemas.microsoft.com/office/powerpoint/2010/main" val="14775204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39010-18E6-48DB-95A7-CD269A0B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OUR PRIORITIES STRAIGHT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E10D0-4B71-440A-B345-3F48F2931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teach Jesus, not baptism.  But teaching Jesus includes baptism (Acts 8:35-36)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don’t baptize at any cost.  We teach the gospel pure and simple so as not to nullify the cross of Christ (I Cor. 1:17)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the action required of us…but it is Jesus who saves.</a:t>
            </a:r>
          </a:p>
        </p:txBody>
      </p:sp>
    </p:spTree>
    <p:extLst>
      <p:ext uri="{BB962C8B-B14F-4D97-AF65-F5344CB8AC3E}">
        <p14:creationId xmlns:p14="http://schemas.microsoft.com/office/powerpoint/2010/main" val="31757820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18" y="198435"/>
            <a:ext cx="8263155" cy="1143000"/>
          </a:xfrm>
        </p:spPr>
        <p:txBody>
          <a:bodyPr/>
          <a:lstStyle/>
          <a:p>
            <a:r>
              <a:rPr lang="en-US" sz="3600" dirty="0"/>
              <a:t>SOME PASSAGES ON BAPTISM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Matthew 28:19</a:t>
            </a:r>
          </a:p>
          <a:p>
            <a:r>
              <a:rPr lang="en-US" sz="3600" dirty="0"/>
              <a:t>Mark 16:16</a:t>
            </a:r>
          </a:p>
          <a:p>
            <a:r>
              <a:rPr lang="en-US" sz="3600" dirty="0"/>
              <a:t>Acts 2:38</a:t>
            </a:r>
          </a:p>
          <a:p>
            <a:r>
              <a:rPr lang="en-US" sz="3600" dirty="0"/>
              <a:t>Acts 19:1-7</a:t>
            </a:r>
          </a:p>
          <a:p>
            <a:r>
              <a:rPr lang="en-US" sz="3600" dirty="0"/>
              <a:t>Acts 22:16</a:t>
            </a:r>
          </a:p>
          <a:p>
            <a:r>
              <a:rPr lang="en-US" sz="3600" dirty="0"/>
              <a:t>Romans 6:1-4</a:t>
            </a:r>
          </a:p>
          <a:p>
            <a:r>
              <a:rPr lang="en-US" sz="3600" dirty="0"/>
              <a:t>Galatians 3:27</a:t>
            </a:r>
          </a:p>
          <a:p>
            <a:r>
              <a:rPr lang="en-US" sz="3600" dirty="0"/>
              <a:t>I Peter 3:21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378D0-F468-49DB-8587-78DABEAF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28:19 (read 18-19)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FDE250-1B0B-4668-8A6C-69CF8CD0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Baptism is for disciples of all 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Jesus commanded baptism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“in the name of the Father and the Son and the Holy Spirit”</a:t>
            </a:r>
          </a:p>
        </p:txBody>
      </p:sp>
    </p:spTree>
    <p:extLst>
      <p:ext uri="{BB962C8B-B14F-4D97-AF65-F5344CB8AC3E}">
        <p14:creationId xmlns:p14="http://schemas.microsoft.com/office/powerpoint/2010/main" val="29569623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A6FED-5307-4CF1-ABBB-8526268F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16:16 (read 15-16)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49157A-687F-40D6-A3E2-8C851828D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Baptism is necessary for salvation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“If a student earns 40 credit hours AND gets at least a B in half of those classes, he will graduate.  If he does not reach 40 credit hours then he will not graduate.”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aren’t saved by baptism alone</a:t>
            </a:r>
          </a:p>
        </p:txBody>
      </p:sp>
    </p:spTree>
    <p:extLst>
      <p:ext uri="{BB962C8B-B14F-4D97-AF65-F5344CB8AC3E}">
        <p14:creationId xmlns:p14="http://schemas.microsoft.com/office/powerpoint/2010/main" val="7890529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94121D-09D4-423C-B26A-A995A9F35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2:38 (read 36-41)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24B054-5B6A-468A-A0D1-D77A4B180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Baptism is for each one of 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“in the name of Jesus Christ”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“for the forgiveness of sins”</a:t>
            </a:r>
          </a:p>
          <a:p>
            <a:pPr lvl="1"/>
            <a:r>
              <a:rPr lang="en-US" dirty="0"/>
              <a:t>How that is used in Mt. 26:28</a:t>
            </a:r>
          </a:p>
          <a:p>
            <a:pPr lvl="1"/>
            <a:r>
              <a:rPr lang="en-US" dirty="0"/>
              <a:t>Was the audience already saved? (vs. 23,36,40)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Those who received his word were baptized (41)</a:t>
            </a:r>
          </a:p>
        </p:txBody>
      </p:sp>
    </p:spTree>
    <p:extLst>
      <p:ext uri="{BB962C8B-B14F-4D97-AF65-F5344CB8AC3E}">
        <p14:creationId xmlns:p14="http://schemas.microsoft.com/office/powerpoint/2010/main" val="8215470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0D2B3-DF0F-4416-AB39-A412FA6F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19:1-7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450BD7-AF61-4B16-826D-972403B2E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It is assumed that disciples have been baptized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into something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Those who were baptized into something else still need to be baptized</a:t>
            </a:r>
          </a:p>
        </p:txBody>
      </p:sp>
    </p:spTree>
    <p:extLst>
      <p:ext uri="{BB962C8B-B14F-4D97-AF65-F5344CB8AC3E}">
        <p14:creationId xmlns:p14="http://schemas.microsoft.com/office/powerpoint/2010/main" val="22978475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5B6C51-6CD9-4FF0-AC3C-441544C0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22:16 (read 12-16)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40406E-4327-457F-BA3A-55D5CA170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Baptism should not be delayed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washes away sin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when/how we call on the name of the Lord (see Rom. 10:13)</a:t>
            </a:r>
          </a:p>
        </p:txBody>
      </p:sp>
    </p:spTree>
    <p:extLst>
      <p:ext uri="{BB962C8B-B14F-4D97-AF65-F5344CB8AC3E}">
        <p14:creationId xmlns:p14="http://schemas.microsoft.com/office/powerpoint/2010/main" val="28424676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3770B-3823-4923-A39C-46B29667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ROMANS 6:1-4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88F46-FEFA-4FFB-B131-D0E9F5814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assumption we’ve been baptized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into Jesus and His death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involves dying to sin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Baptism is being buried with Jesus so that we might be raised with Him and walk in newness of life</a:t>
            </a:r>
          </a:p>
        </p:txBody>
      </p:sp>
    </p:spTree>
    <p:extLst>
      <p:ext uri="{BB962C8B-B14F-4D97-AF65-F5344CB8AC3E}">
        <p14:creationId xmlns:p14="http://schemas.microsoft.com/office/powerpoint/2010/main" val="20564329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48BFD-C553-41AA-9EAA-C7C75823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GALATIANS 3:26-27 (</a:t>
            </a:r>
            <a:r>
              <a:rPr lang="en-US" sz="4000"/>
              <a:t>read </a:t>
            </a:r>
            <a:r>
              <a:rPr lang="en-US" sz="4000" smtClean="0"/>
              <a:t>26-29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820C75-C6DC-4635-9472-12024BFA4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Baptism is into Christ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Those who have been baptized have clothed themselves with Christ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 we become one in Christ Jesus?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should we do to “belong to Christ”?</a:t>
            </a:r>
          </a:p>
        </p:txBody>
      </p:sp>
    </p:spTree>
    <p:extLst>
      <p:ext uri="{BB962C8B-B14F-4D97-AF65-F5344CB8AC3E}">
        <p14:creationId xmlns:p14="http://schemas.microsoft.com/office/powerpoint/2010/main" val="15691192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33- Rippling Wa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9147774-C42B-4BF8-828B-1E2C39A133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Rippling water slide background (with video)</Template>
  <TotalTime>0</TotalTime>
  <Words>503</Words>
  <Application>Microsoft Office PowerPoint</Application>
  <PresentationFormat>On-screen Show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33- Rippling Water</vt:lpstr>
      <vt:lpstr>GOD’S WORD ON BAPTISM</vt:lpstr>
      <vt:lpstr>SOME PASSAGES ON BAPTISM</vt:lpstr>
      <vt:lpstr>MATTHEW 28:19 (read 18-19)</vt:lpstr>
      <vt:lpstr>MARK 16:16 (read 15-16)</vt:lpstr>
      <vt:lpstr>ACTS 2:38 (read 36-41)</vt:lpstr>
      <vt:lpstr>ACTS 19:1-7</vt:lpstr>
      <vt:lpstr>ACTS 22:16 (read 12-16)</vt:lpstr>
      <vt:lpstr>ROMANS 6:1-4</vt:lpstr>
      <vt:lpstr>GALATIANS 3:26-27 (read 26-29)</vt:lpstr>
      <vt:lpstr>I PETER 3:21 (read 18-22)</vt:lpstr>
      <vt:lpstr>KEEPING OUR PRIORITIES STRAIGHT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2018-02-18T08:51:28Z</dcterms:created>
  <dcterms:modified xsi:type="dcterms:W3CDTF">2018-02-18T22:23:11Z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TC027415269991</vt:lpwstr>
  </property>
</Properties>
</file>