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30" r:id="rId3"/>
    <p:sldId id="261" r:id="rId4"/>
    <p:sldId id="262" r:id="rId5"/>
    <p:sldId id="263" r:id="rId6"/>
    <p:sldId id="280" r:id="rId7"/>
    <p:sldId id="332" r:id="rId8"/>
    <p:sldId id="331" r:id="rId9"/>
    <p:sldId id="287" r:id="rId10"/>
    <p:sldId id="281" r:id="rId11"/>
    <p:sldId id="283" r:id="rId12"/>
    <p:sldId id="285" r:id="rId13"/>
    <p:sldId id="284" r:id="rId14"/>
    <p:sldId id="286" r:id="rId15"/>
    <p:sldId id="268" r:id="rId16"/>
    <p:sldId id="288" r:id="rId17"/>
    <p:sldId id="289" r:id="rId18"/>
    <p:sldId id="264" r:id="rId19"/>
    <p:sldId id="265" r:id="rId20"/>
    <p:sldId id="266" r:id="rId21"/>
    <p:sldId id="267" r:id="rId22"/>
    <p:sldId id="269" r:id="rId23"/>
    <p:sldId id="270" r:id="rId24"/>
    <p:sldId id="272" r:id="rId25"/>
    <p:sldId id="271" r:id="rId26"/>
    <p:sldId id="333" r:id="rId27"/>
    <p:sldId id="273" r:id="rId28"/>
    <p:sldId id="274" r:id="rId29"/>
    <p:sldId id="275"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CA29A7-3586-4CD9-8CE0-7662743E3C73}" type="datetimeFigureOut">
              <a:rPr lang="en-US" smtClean="0"/>
              <a:t>6/3/2017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1E06F0-4E2B-4F4C-B543-99E23C5FD75A}" type="slidenum">
              <a:rPr lang="en-US" smtClean="0"/>
              <a:t>‹#›</a:t>
            </a:fld>
            <a:endParaRPr lang="en-US"/>
          </a:p>
        </p:txBody>
      </p:sp>
    </p:spTree>
    <p:extLst>
      <p:ext uri="{BB962C8B-B14F-4D97-AF65-F5344CB8AC3E}">
        <p14:creationId xmlns:p14="http://schemas.microsoft.com/office/powerpoint/2010/main" val="12963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Bronze</a:t>
            </a:r>
            <a:r>
              <a:rPr lang="en-US" baseline="0" dirty="0" smtClean="0"/>
              <a:t> bust of Caesar Augustus (Lk. 2:1) – Caesar when Jesus was born</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3</a:t>
            </a:fld>
            <a:endParaRPr lang="en-US"/>
          </a:p>
        </p:txBody>
      </p:sp>
    </p:spTree>
    <p:extLst>
      <p:ext uri="{BB962C8B-B14F-4D97-AF65-F5344CB8AC3E}">
        <p14:creationId xmlns:p14="http://schemas.microsoft.com/office/powerpoint/2010/main" val="262776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Stone version of drama masks.</a:t>
            </a:r>
            <a:r>
              <a:rPr lang="en-US" baseline="0" dirty="0" smtClean="0"/>
              <a:t>  These were likely decorations.  The actual masks would have been of a material that wouldn’t survive.</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16</a:t>
            </a:fld>
            <a:endParaRPr lang="en-US"/>
          </a:p>
        </p:txBody>
      </p:sp>
    </p:spTree>
    <p:extLst>
      <p:ext uri="{BB962C8B-B14F-4D97-AF65-F5344CB8AC3E}">
        <p14:creationId xmlns:p14="http://schemas.microsoft.com/office/powerpoint/2010/main" val="309793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Lk. 1:63; II Tim. 4:13</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20</a:t>
            </a:fld>
            <a:endParaRPr lang="en-US"/>
          </a:p>
        </p:txBody>
      </p:sp>
    </p:spTree>
    <p:extLst>
      <p:ext uri="{BB962C8B-B14F-4D97-AF65-F5344CB8AC3E}">
        <p14:creationId xmlns:p14="http://schemas.microsoft.com/office/powerpoint/2010/main" val="969176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a:t>
            </a:r>
            <a:r>
              <a:rPr lang="en-US" baseline="0" dirty="0" smtClean="0"/>
              <a:t> Curse.  To seal these, they were normally nailed to a wall (this one wasn’t, it was put in a pot of bones.  </a:t>
            </a:r>
            <a:r>
              <a:rPr lang="en-US" baseline="0" dirty="0" smtClean="0"/>
              <a:t>Gal. 3:13 – the Law is our curse.  Rom. 12:14 “Bless those who persecute you; bless and do not curse”</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21</a:t>
            </a:fld>
            <a:endParaRPr lang="en-US"/>
          </a:p>
        </p:txBody>
      </p:sp>
    </p:spTree>
    <p:extLst>
      <p:ext uri="{BB962C8B-B14F-4D97-AF65-F5344CB8AC3E}">
        <p14:creationId xmlns:p14="http://schemas.microsoft.com/office/powerpoint/2010/main" val="347479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Tiberius.</a:t>
            </a:r>
            <a:r>
              <a:rPr lang="en-US" baseline="0" dirty="0" smtClean="0"/>
              <a:t>  Render unto Caesar</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22</a:t>
            </a:fld>
            <a:endParaRPr lang="en-US"/>
          </a:p>
        </p:txBody>
      </p:sp>
    </p:spTree>
    <p:extLst>
      <p:ext uri="{BB962C8B-B14F-4D97-AF65-F5344CB8AC3E}">
        <p14:creationId xmlns:p14="http://schemas.microsoft.com/office/powerpoint/2010/main" val="16695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Augustus, son of Julius.  In order to solidify himself as deity, Augustus was referred to as “son of a god”.  So it isn’t hard to know</a:t>
            </a:r>
            <a:r>
              <a:rPr lang="en-US" baseline="0" dirty="0" smtClean="0"/>
              <a:t> what the Jews thought was being referred to regarding Jesus when He was called the Son of God.</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4</a:t>
            </a:fld>
            <a:endParaRPr lang="en-US"/>
          </a:p>
        </p:txBody>
      </p:sp>
    </p:spTree>
    <p:extLst>
      <p:ext uri="{BB962C8B-B14F-4D97-AF65-F5344CB8AC3E}">
        <p14:creationId xmlns:p14="http://schemas.microsoft.com/office/powerpoint/2010/main" val="126468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Caesar </a:t>
            </a:r>
            <a:r>
              <a:rPr lang="en-US" dirty="0" err="1" smtClean="0"/>
              <a:t>Tibirius</a:t>
            </a:r>
            <a:r>
              <a:rPr lang="en-US" baseline="0" dirty="0" smtClean="0"/>
              <a:t> (Lk. 3:1) – reigns during Jesus’ life</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8</a:t>
            </a:fld>
            <a:endParaRPr lang="en-US"/>
          </a:p>
        </p:txBody>
      </p:sp>
    </p:spTree>
    <p:extLst>
      <p:ext uri="{BB962C8B-B14F-4D97-AF65-F5344CB8AC3E}">
        <p14:creationId xmlns:p14="http://schemas.microsoft.com/office/powerpoint/2010/main" val="151521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Tiberius (left) and Nero (right)</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9</a:t>
            </a:fld>
            <a:endParaRPr lang="en-US"/>
          </a:p>
        </p:txBody>
      </p:sp>
    </p:spTree>
    <p:extLst>
      <p:ext uri="{BB962C8B-B14F-4D97-AF65-F5344CB8AC3E}">
        <p14:creationId xmlns:p14="http://schemas.microsoft.com/office/powerpoint/2010/main" val="109258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Claudius being</a:t>
            </a:r>
            <a:r>
              <a:rPr lang="en-US" baseline="0" dirty="0" smtClean="0"/>
              <a:t> crowned by two </a:t>
            </a:r>
            <a:r>
              <a:rPr lang="en-US" baseline="0" dirty="0" err="1" smtClean="0"/>
              <a:t>Herods</a:t>
            </a:r>
            <a:r>
              <a:rPr lang="en-US" baseline="0" dirty="0" smtClean="0"/>
              <a:t>.  One of whom is Herod Agrippa, who had James put to death before meeting his demise in </a:t>
            </a:r>
            <a:r>
              <a:rPr lang="en-US" baseline="0" dirty="0" err="1" smtClean="0"/>
              <a:t>Ceasarea</a:t>
            </a:r>
            <a:r>
              <a:rPr lang="en-US" baseline="0" dirty="0" smtClean="0"/>
              <a:t> (Acts 12)</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10</a:t>
            </a:fld>
            <a:endParaRPr lang="en-US"/>
          </a:p>
        </p:txBody>
      </p:sp>
    </p:spTree>
    <p:extLst>
      <p:ext uri="{BB962C8B-B14F-4D97-AF65-F5344CB8AC3E}">
        <p14:creationId xmlns:p14="http://schemas.microsoft.com/office/powerpoint/2010/main" val="309838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Herod the Great</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11</a:t>
            </a:fld>
            <a:endParaRPr lang="en-US"/>
          </a:p>
        </p:txBody>
      </p:sp>
    </p:spTree>
    <p:extLst>
      <p:ext uri="{BB962C8B-B14F-4D97-AF65-F5344CB8AC3E}">
        <p14:creationId xmlns:p14="http://schemas.microsoft.com/office/powerpoint/2010/main" val="421127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Pontius Pilate</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12</a:t>
            </a:fld>
            <a:endParaRPr lang="en-US"/>
          </a:p>
        </p:txBody>
      </p:sp>
    </p:spTree>
    <p:extLst>
      <p:ext uri="{BB962C8B-B14F-4D97-AF65-F5344CB8AC3E}">
        <p14:creationId xmlns:p14="http://schemas.microsoft.com/office/powerpoint/2010/main" val="172208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the tetrarch</a:t>
            </a:r>
            <a:r>
              <a:rPr lang="en-US" baseline="0" dirty="0" smtClean="0"/>
              <a:t> (Mt. 14:3; Mk. 6:17; Lk. 3:1) – Caesarea Philippi (is named after him.  His wife marries Herod which leads to John the Baptist’s death.</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13</a:t>
            </a:fld>
            <a:endParaRPr lang="en-US"/>
          </a:p>
        </p:txBody>
      </p:sp>
    </p:spTree>
    <p:extLst>
      <p:ext uri="{BB962C8B-B14F-4D97-AF65-F5344CB8AC3E}">
        <p14:creationId xmlns:p14="http://schemas.microsoft.com/office/powerpoint/2010/main" val="243898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Sort of like how we</a:t>
            </a:r>
            <a:r>
              <a:rPr lang="en-US" baseline="0" dirty="0" smtClean="0"/>
              <a:t> have quarters with states on them and national parks, they had coins with victory over Judea.</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15</a:t>
            </a:fld>
            <a:endParaRPr lang="en-US"/>
          </a:p>
        </p:txBody>
      </p:sp>
    </p:spTree>
    <p:extLst>
      <p:ext uri="{BB962C8B-B14F-4D97-AF65-F5344CB8AC3E}">
        <p14:creationId xmlns:p14="http://schemas.microsoft.com/office/powerpoint/2010/main" val="44271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25782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08569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9893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60517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3D12AC-8AC0-4D84-B754-0C9EADFC626E}"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1895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3D12AC-8AC0-4D84-B754-0C9EADFC626E}"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13258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3D12AC-8AC0-4D84-B754-0C9EADFC626E}" type="datetimeFigureOut">
              <a:rPr lang="en-US" smtClean="0"/>
              <a:t>6/3/2017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5838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3D12AC-8AC0-4D84-B754-0C9EADFC626E}" type="datetimeFigureOut">
              <a:rPr lang="en-US" smtClean="0"/>
              <a:t>6/3/2017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2232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2AC-8AC0-4D84-B754-0C9EADFC626E}" type="datetimeFigureOut">
              <a:rPr lang="en-US" smtClean="0"/>
              <a:t>6/3/2017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16583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40632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52019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12AC-8AC0-4D84-B754-0C9EADFC626E}" type="datetimeFigureOut">
              <a:rPr lang="en-US" smtClean="0"/>
              <a:t>6/3/2017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B2634-475F-4E05-BC96-D96F5A7CF7CA}" type="slidenum">
              <a:rPr lang="en-US" smtClean="0"/>
              <a:t>‹#›</a:t>
            </a:fld>
            <a:endParaRPr lang="en-US"/>
          </a:p>
        </p:txBody>
      </p:sp>
    </p:spTree>
    <p:extLst>
      <p:ext uri="{BB962C8B-B14F-4D97-AF65-F5344CB8AC3E}">
        <p14:creationId xmlns:p14="http://schemas.microsoft.com/office/powerpoint/2010/main" val="78372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solidFill>
                  <a:schemeClr val="bg1"/>
                </a:solidFill>
              </a:rPr>
              <a:t>ARTIFACTS THAT MATTER</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1717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ed\Pictures\2015 Pictures\2015-09-30\20150930_1095 crop (Claudius and Herod Agripp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80907"/>
            <a:ext cx="9144000" cy="6296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5410200"/>
            <a:ext cx="8458200" cy="800219"/>
          </a:xfrm>
          <a:prstGeom prst="rect">
            <a:avLst/>
          </a:prstGeom>
          <a:solidFill>
            <a:schemeClr val="bg1"/>
          </a:solidFill>
        </p:spPr>
        <p:txBody>
          <a:bodyPr wrap="square" rtlCol="0">
            <a:spAutoFit/>
          </a:bodyPr>
          <a:lstStyle/>
          <a:p>
            <a:r>
              <a:rPr lang="en-US" sz="2300" dirty="0" smtClean="0"/>
              <a:t>Caesar Claudius (Acts 11:28; 18:2)</a:t>
            </a:r>
          </a:p>
          <a:p>
            <a:r>
              <a:rPr lang="en-US" sz="2300" dirty="0" smtClean="0"/>
              <a:t>Herod Agrippa (Acts 12 – only referred to as Herod)</a:t>
            </a:r>
            <a:endParaRPr lang="en-US" sz="2300" dirty="0"/>
          </a:p>
        </p:txBody>
      </p:sp>
    </p:spTree>
    <p:extLst>
      <p:ext uri="{BB962C8B-B14F-4D97-AF65-F5344CB8AC3E}">
        <p14:creationId xmlns:p14="http://schemas.microsoft.com/office/powerpoint/2010/main" val="36297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ed\Pictures\2015 Pictures\2015-09-30\20150930_1096 Herod the grea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80907"/>
            <a:ext cx="9144000" cy="6296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5334000"/>
            <a:ext cx="3657600" cy="523220"/>
          </a:xfrm>
          <a:prstGeom prst="rect">
            <a:avLst/>
          </a:prstGeom>
          <a:solidFill>
            <a:schemeClr val="bg1"/>
          </a:solidFill>
        </p:spPr>
        <p:txBody>
          <a:bodyPr wrap="square" rtlCol="0">
            <a:spAutoFit/>
          </a:bodyPr>
          <a:lstStyle/>
          <a:p>
            <a:pPr algn="ctr"/>
            <a:r>
              <a:rPr lang="en-US" sz="2800" dirty="0" smtClean="0"/>
              <a:t>Herod the Great</a:t>
            </a:r>
            <a:endParaRPr lang="en-US" sz="2800" dirty="0"/>
          </a:p>
        </p:txBody>
      </p:sp>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ed\Pictures\2015 Pictures\2015-09-30\20150930_1096 Pontius Pilat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87804"/>
            <a:ext cx="9144000" cy="6082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54625" y="5257800"/>
            <a:ext cx="3581400" cy="523220"/>
          </a:xfrm>
          <a:prstGeom prst="rect">
            <a:avLst/>
          </a:prstGeom>
          <a:solidFill>
            <a:schemeClr val="bg1"/>
          </a:solidFill>
        </p:spPr>
        <p:txBody>
          <a:bodyPr wrap="square" rtlCol="0">
            <a:spAutoFit/>
          </a:bodyPr>
          <a:lstStyle/>
          <a:p>
            <a:pPr algn="ctr"/>
            <a:r>
              <a:rPr lang="en-US" sz="2800" dirty="0" smtClean="0"/>
              <a:t>Pontius Pilate</a:t>
            </a:r>
            <a:endParaRPr lang="en-US" sz="2800" dirty="0"/>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1096 Philip the Tetrarch.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5486400"/>
            <a:ext cx="6172200" cy="954107"/>
          </a:xfrm>
          <a:prstGeom prst="rect">
            <a:avLst/>
          </a:prstGeom>
          <a:solidFill>
            <a:schemeClr val="bg1"/>
          </a:solidFill>
        </p:spPr>
        <p:txBody>
          <a:bodyPr wrap="square" rtlCol="0">
            <a:spAutoFit/>
          </a:bodyPr>
          <a:lstStyle/>
          <a:p>
            <a:pPr algn="ctr"/>
            <a:r>
              <a:rPr lang="en-US" sz="2800" dirty="0" smtClean="0"/>
              <a:t>Philip the Tetrarch </a:t>
            </a:r>
          </a:p>
          <a:p>
            <a:pPr algn="ctr"/>
            <a:r>
              <a:rPr lang="en-US" sz="2800" dirty="0" smtClean="0"/>
              <a:t>(Mt. 14:3; Mk. 6:17; Lk. 3:1)</a:t>
            </a:r>
            <a:endParaRPr lang="en-US" sz="2800" dirty="0"/>
          </a:p>
        </p:txBody>
      </p:sp>
    </p:spTree>
    <p:extLst>
      <p:ext uri="{BB962C8B-B14F-4D97-AF65-F5344CB8AC3E}">
        <p14:creationId xmlns:p14="http://schemas.microsoft.com/office/powerpoint/2010/main" val="137280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red\Pictures\2015 Pictures\2015-09-30\20150930_1100 Judea Capta (destruction of Jerusalem).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005496"/>
            <a:ext cx="9144000" cy="48470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0200" y="5105400"/>
            <a:ext cx="5943600" cy="1200329"/>
          </a:xfrm>
          <a:prstGeom prst="rect">
            <a:avLst/>
          </a:prstGeom>
          <a:solidFill>
            <a:schemeClr val="bg1"/>
          </a:solidFill>
        </p:spPr>
        <p:txBody>
          <a:bodyPr wrap="square" rtlCol="0">
            <a:spAutoFit/>
          </a:bodyPr>
          <a:lstStyle/>
          <a:p>
            <a:pPr algn="ctr"/>
            <a:r>
              <a:rPr lang="en-US" sz="3600" dirty="0" smtClean="0"/>
              <a:t>“Judea </a:t>
            </a:r>
            <a:r>
              <a:rPr lang="en-US" sz="3600" dirty="0" err="1" smtClean="0"/>
              <a:t>Capta</a:t>
            </a:r>
            <a:r>
              <a:rPr lang="en-US" sz="3600" dirty="0" smtClean="0"/>
              <a:t>”</a:t>
            </a:r>
          </a:p>
          <a:p>
            <a:pPr algn="ctr"/>
            <a:r>
              <a:rPr lang="en-US" sz="3600" dirty="0" smtClean="0"/>
              <a:t>Matthew 24</a:t>
            </a:r>
            <a:endParaRPr lang="en-US" sz="3600" dirty="0"/>
          </a:p>
        </p:txBody>
      </p:sp>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red\Pictures\2015 Pictures\2015-09-30\20150930_1169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62973"/>
            <a:ext cx="9144000" cy="673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red\Pictures\2015 Pictures\2015-09-30\20150930_1116 a drama hypocrite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1800" y="5791200"/>
            <a:ext cx="3352800" cy="954107"/>
          </a:xfrm>
          <a:prstGeom prst="rect">
            <a:avLst/>
          </a:prstGeom>
          <a:solidFill>
            <a:schemeClr val="bg1"/>
          </a:solidFill>
        </p:spPr>
        <p:txBody>
          <a:bodyPr wrap="square" rtlCol="0">
            <a:spAutoFit/>
          </a:bodyPr>
          <a:lstStyle/>
          <a:p>
            <a:pPr algn="ctr"/>
            <a:r>
              <a:rPr lang="en-US" sz="2800" dirty="0" smtClean="0"/>
              <a:t>“Hypocrites”</a:t>
            </a:r>
          </a:p>
          <a:p>
            <a:pPr algn="ctr"/>
            <a:r>
              <a:rPr lang="en-US" sz="2800" dirty="0"/>
              <a:t>D</a:t>
            </a:r>
            <a:r>
              <a:rPr lang="en-US" sz="2800" dirty="0" smtClean="0"/>
              <a:t>rama masks</a:t>
            </a:r>
            <a:endParaRPr lang="en-US" sz="2800" dirty="0"/>
          </a:p>
        </p:txBody>
      </p:sp>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red\Pictures\2015 Pictures\2015-09-30\20150930_1118 a boxer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84466" y="0"/>
            <a:ext cx="63750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5334000"/>
            <a:ext cx="6019800" cy="1200329"/>
          </a:xfrm>
          <a:prstGeom prst="rect">
            <a:avLst/>
          </a:prstGeom>
          <a:solidFill>
            <a:schemeClr val="bg1"/>
          </a:solidFill>
        </p:spPr>
        <p:txBody>
          <a:bodyPr wrap="square" rtlCol="0">
            <a:spAutoFit/>
          </a:bodyPr>
          <a:lstStyle/>
          <a:p>
            <a:pPr algn="ctr"/>
            <a:r>
              <a:rPr lang="en-US" sz="2400" dirty="0" smtClean="0"/>
              <a:t>“I box in such a way, as not beating the air”</a:t>
            </a:r>
          </a:p>
          <a:p>
            <a:pPr algn="ctr"/>
            <a:r>
              <a:rPr lang="en-US" sz="2400" dirty="0" smtClean="0"/>
              <a:t>I Corinthians 9:26b</a:t>
            </a:r>
            <a:endParaRPr lang="en-US" sz="2400" dirty="0"/>
          </a:p>
        </p:txBody>
      </p:sp>
    </p:spTree>
    <p:extLst>
      <p:ext uri="{BB962C8B-B14F-4D97-AF65-F5344CB8AC3E}">
        <p14:creationId xmlns:p14="http://schemas.microsoft.com/office/powerpoint/2010/main" val="17792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red\Pictures\2015 Pictures\2015-09-30\20150930_1128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99035" y="0"/>
            <a:ext cx="6145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6634" y="5181600"/>
            <a:ext cx="7924800" cy="1200329"/>
          </a:xfrm>
          <a:prstGeom prst="rect">
            <a:avLst/>
          </a:prstGeom>
          <a:solidFill>
            <a:schemeClr val="bg1"/>
          </a:solidFill>
        </p:spPr>
        <p:txBody>
          <a:bodyPr wrap="square" rtlCol="0">
            <a:spAutoFit/>
          </a:bodyPr>
          <a:lstStyle/>
          <a:p>
            <a:pPr algn="ctr"/>
            <a:r>
              <a:rPr lang="en-US" dirty="0"/>
              <a:t>If from human motives I fought with wild beasts at Ephesus, what does it profit me? If the dead are not raised, LET US EAT AND DRINK, FOR TOMORROW WE DIE. </a:t>
            </a:r>
          </a:p>
          <a:p>
            <a:pPr algn="ctr"/>
            <a:r>
              <a:rPr lang="en-US" dirty="0" smtClean="0"/>
              <a:t>I Corinthians 15:32</a:t>
            </a:r>
            <a:endParaRPr lang="en-US" dirty="0"/>
          </a:p>
        </p:txBody>
      </p:sp>
    </p:spTree>
    <p:extLst>
      <p:ext uri="{BB962C8B-B14F-4D97-AF65-F5344CB8AC3E}">
        <p14:creationId xmlns:p14="http://schemas.microsoft.com/office/powerpoint/2010/main" val="17603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red\Pictures\2015 Pictures\2015-09-30\20150930_114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Purpose of this series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Support the Bible</a:t>
            </a:r>
          </a:p>
          <a:p>
            <a:pPr lvl="1"/>
            <a:r>
              <a:rPr lang="en-US" dirty="0" smtClean="0">
                <a:solidFill>
                  <a:schemeClr val="bg1"/>
                </a:solidFill>
              </a:rPr>
              <a:t>Real places</a:t>
            </a:r>
          </a:p>
          <a:p>
            <a:pPr lvl="1"/>
            <a:r>
              <a:rPr lang="en-US" dirty="0" smtClean="0">
                <a:solidFill>
                  <a:schemeClr val="bg1"/>
                </a:solidFill>
              </a:rPr>
              <a:t>Real people</a:t>
            </a:r>
          </a:p>
          <a:p>
            <a:pPr lvl="1"/>
            <a:r>
              <a:rPr lang="en-US" dirty="0" smtClean="0">
                <a:solidFill>
                  <a:schemeClr val="bg1"/>
                </a:solidFill>
              </a:rPr>
              <a:t>Real events</a:t>
            </a:r>
          </a:p>
          <a:p>
            <a:pPr lvl="1"/>
            <a:r>
              <a:rPr lang="en-US" dirty="0" smtClean="0">
                <a:solidFill>
                  <a:schemeClr val="bg1"/>
                </a:solidFill>
              </a:rPr>
              <a:t>Accurate descriptions</a:t>
            </a:r>
          </a:p>
          <a:p>
            <a:r>
              <a:rPr lang="en-US" dirty="0" smtClean="0">
                <a:solidFill>
                  <a:schemeClr val="bg1"/>
                </a:solidFill>
              </a:rPr>
              <a:t>Better understand the Bible</a:t>
            </a:r>
          </a:p>
          <a:p>
            <a:r>
              <a:rPr lang="en-US" dirty="0" smtClean="0">
                <a:solidFill>
                  <a:schemeClr val="bg1"/>
                </a:solidFill>
              </a:rPr>
              <a:t>To understand that more knowledge of history enriches our understanding of the Bible.</a:t>
            </a:r>
            <a:endParaRPr lang="en-US" dirty="0">
              <a:solidFill>
                <a:schemeClr val="bg1"/>
              </a:solidFill>
            </a:endParaRPr>
          </a:p>
        </p:txBody>
      </p:sp>
    </p:spTree>
    <p:extLst>
      <p:ext uri="{BB962C8B-B14F-4D97-AF65-F5344CB8AC3E}">
        <p14:creationId xmlns:p14="http://schemas.microsoft.com/office/powerpoint/2010/main" val="26964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red\Pictures\2015 Pictures\2015-09-30\20150930_114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533400"/>
            <a:ext cx="3505200" cy="461665"/>
          </a:xfrm>
          <a:prstGeom prst="rect">
            <a:avLst/>
          </a:prstGeom>
          <a:solidFill>
            <a:schemeClr val="bg1"/>
          </a:solidFill>
        </p:spPr>
        <p:txBody>
          <a:bodyPr wrap="square" rtlCol="0">
            <a:spAutoFit/>
          </a:bodyPr>
          <a:lstStyle/>
          <a:p>
            <a:pPr algn="ctr"/>
            <a:r>
              <a:rPr lang="en-US" sz="2400" dirty="0" smtClean="0"/>
              <a:t>Writing Tablet</a:t>
            </a:r>
            <a:endParaRPr lang="en-US" sz="2400" dirty="0"/>
          </a:p>
        </p:txBody>
      </p:sp>
      <p:sp>
        <p:nvSpPr>
          <p:cNvPr id="3" name="TextBox 2"/>
          <p:cNvSpPr txBox="1"/>
          <p:nvPr/>
        </p:nvSpPr>
        <p:spPr>
          <a:xfrm>
            <a:off x="1524000" y="6096000"/>
            <a:ext cx="6172200" cy="461665"/>
          </a:xfrm>
          <a:prstGeom prst="rect">
            <a:avLst/>
          </a:prstGeom>
          <a:solidFill>
            <a:schemeClr val="bg1"/>
          </a:solidFill>
        </p:spPr>
        <p:txBody>
          <a:bodyPr wrap="square" rtlCol="0">
            <a:spAutoFit/>
          </a:bodyPr>
          <a:lstStyle/>
          <a:p>
            <a:pPr algn="ctr"/>
            <a:r>
              <a:rPr lang="en-US" sz="2400" dirty="0" smtClean="0"/>
              <a:t>Luke 1:63 and II Timothy 4:13</a:t>
            </a:r>
            <a:endParaRPr lang="en-US" sz="2400" dirty="0"/>
          </a:p>
        </p:txBody>
      </p:sp>
    </p:spTree>
    <p:extLst>
      <p:ext uri="{BB962C8B-B14F-4D97-AF65-F5344CB8AC3E}">
        <p14:creationId xmlns:p14="http://schemas.microsoft.com/office/powerpoint/2010/main" val="17603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ared\Pictures\2015 Pictures\2015-09-30\20150930_1141 a lead curs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6716" y="0"/>
            <a:ext cx="81905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5867400"/>
            <a:ext cx="7620000" cy="646331"/>
          </a:xfrm>
          <a:prstGeom prst="rect">
            <a:avLst/>
          </a:prstGeom>
          <a:solidFill>
            <a:schemeClr val="bg1"/>
          </a:solidFill>
        </p:spPr>
        <p:txBody>
          <a:bodyPr wrap="square" rtlCol="0">
            <a:spAutoFit/>
          </a:bodyPr>
          <a:lstStyle/>
          <a:p>
            <a:pPr algn="ctr"/>
            <a:r>
              <a:rPr lang="en-US" dirty="0" smtClean="0"/>
              <a:t>“</a:t>
            </a:r>
            <a:r>
              <a:rPr lang="en-US" dirty="0"/>
              <a:t>Bless those who persecute you; bless and do not </a:t>
            </a:r>
            <a:r>
              <a:rPr lang="en-US" dirty="0" smtClean="0"/>
              <a:t>curse.”</a:t>
            </a:r>
          </a:p>
          <a:p>
            <a:pPr algn="ctr"/>
            <a:r>
              <a:rPr lang="en-US" dirty="0" smtClean="0"/>
              <a:t>Romans 12:14</a:t>
            </a:r>
            <a:endParaRPr lang="en-US" dirty="0"/>
          </a:p>
        </p:txBody>
      </p:sp>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red\Pictures\2015 Pictures\2015-09-30\20150930_1163 a Tiberiu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234" y="0"/>
            <a:ext cx="87075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red\Pictures\2015 Pictures\2015-09-30\20150930_1165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6145" y="0"/>
            <a:ext cx="65317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red\Pictures\2015 Pictures\2015-09-30\20150930_1159 a shekel from Ty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29950"/>
            <a:ext cx="9144000" cy="539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red\Pictures\2015 Pictures\2015-09-30\20150930_1162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1426" y="0"/>
            <a:ext cx="71411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ed\Pictures\FOR DISPLAY\DSC04906 b (straighten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392" y="0"/>
            <a:ext cx="85692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26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red\Pictures\DSC02321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879630"/>
            <a:ext cx="9144000" cy="509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red\Pictures\DSC02327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90928"/>
            <a:ext cx="9144000" cy="607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lgn="ctr">
              <a:buNone/>
            </a:pPr>
            <a:endParaRPr lang="en-US" dirty="0" smtClean="0">
              <a:solidFill>
                <a:schemeClr val="bg1"/>
              </a:solidFill>
            </a:endParaRPr>
          </a:p>
          <a:p>
            <a:pPr marL="0" indent="0" algn="ctr">
              <a:buNone/>
            </a:pPr>
            <a:endParaRPr lang="en-US" dirty="0">
              <a:solidFill>
                <a:schemeClr val="bg1"/>
              </a:solidFill>
            </a:endParaRPr>
          </a:p>
          <a:p>
            <a:pPr marL="0" indent="0" algn="ctr">
              <a:buNone/>
            </a:pPr>
            <a:endParaRPr lang="en-US" dirty="0" smtClean="0">
              <a:solidFill>
                <a:schemeClr val="bg1"/>
              </a:solidFill>
            </a:endParaRPr>
          </a:p>
          <a:p>
            <a:pPr marL="0" indent="0" algn="ctr">
              <a:buNone/>
            </a:pPr>
            <a:endParaRPr lang="en-US" dirty="0">
              <a:solidFill>
                <a:schemeClr val="bg1"/>
              </a:solidFill>
            </a:endParaRPr>
          </a:p>
          <a:p>
            <a:pPr marL="0" indent="0" algn="ctr">
              <a:buNone/>
            </a:pPr>
            <a:r>
              <a:rPr lang="en-US" dirty="0" smtClean="0">
                <a:solidFill>
                  <a:schemeClr val="bg1"/>
                </a:solidFill>
              </a:rPr>
              <a:t>Is any other religious text so richly filled with historical accuracy as the Bible is?</a:t>
            </a:r>
          </a:p>
          <a:p>
            <a:pPr marL="0" indent="0">
              <a:buNone/>
            </a:pPr>
            <a:endParaRPr lang="en-US" dirty="0">
              <a:solidFill>
                <a:schemeClr val="bg1"/>
              </a:solidFill>
            </a:endParaRPr>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ed\Pictures\2015 Pictures\2015-09-30\20150930_1065 a Ceasar Augustu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31204" y="0"/>
            <a:ext cx="54815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715000"/>
            <a:ext cx="8153399" cy="923330"/>
          </a:xfrm>
          <a:prstGeom prst="rect">
            <a:avLst/>
          </a:prstGeom>
          <a:solidFill>
            <a:schemeClr val="bg1"/>
          </a:solidFill>
        </p:spPr>
        <p:txBody>
          <a:bodyPr wrap="square" rtlCol="0">
            <a:spAutoFit/>
          </a:bodyPr>
          <a:lstStyle/>
          <a:p>
            <a:pPr algn="ctr"/>
            <a:r>
              <a:rPr lang="en-US" dirty="0" smtClean="0"/>
              <a:t>“Now </a:t>
            </a:r>
            <a:r>
              <a:rPr lang="en-US" dirty="0"/>
              <a:t>in those days a decree went out from Caesar Augustus, that a census be taken of all the inhabited earth</a:t>
            </a:r>
            <a:r>
              <a:rPr lang="en-US" dirty="0" smtClean="0"/>
              <a:t>.” </a:t>
            </a:r>
          </a:p>
          <a:p>
            <a:pPr algn="ctr"/>
            <a:r>
              <a:rPr lang="en-US" dirty="0" smtClean="0"/>
              <a:t>Lk. 2:1</a:t>
            </a:r>
            <a:endParaRPr lang="en-US" dirty="0"/>
          </a:p>
        </p:txBody>
      </p:sp>
    </p:spTree>
    <p:extLst>
      <p:ext uri="{BB962C8B-B14F-4D97-AF65-F5344CB8AC3E}">
        <p14:creationId xmlns:p14="http://schemas.microsoft.com/office/powerpoint/2010/main" val="17603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a:p>
        </p:txBody>
      </p:sp>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ed\Pictures\2015 Pictures\2015-09-30\20150930_1066 a Ceasar Augustu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ed\Pictures\2015 Pictures\2015-09-30\20150930_1068 a Livi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1069 a Livia hair.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57200"/>
            <a:ext cx="4876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572000"/>
            <a:ext cx="8229600" cy="2031325"/>
          </a:xfrm>
          <a:prstGeom prst="rect">
            <a:avLst/>
          </a:prstGeom>
          <a:solidFill>
            <a:schemeClr val="bg1"/>
          </a:solidFill>
        </p:spPr>
        <p:txBody>
          <a:bodyPr wrap="square" rtlCol="0">
            <a:spAutoFit/>
          </a:bodyPr>
          <a:lstStyle/>
          <a:p>
            <a:pPr algn="ctr"/>
            <a:r>
              <a:rPr lang="en-US" dirty="0"/>
              <a:t>Likewise, I want women to adorn themselves with proper clothing, modestly and discreetly, not with braided hair and gold or pearls or costly garments, </a:t>
            </a:r>
            <a:r>
              <a:rPr lang="en-US" dirty="0" smtClean="0"/>
              <a:t>but </a:t>
            </a:r>
            <a:r>
              <a:rPr lang="en-US" dirty="0"/>
              <a:t>rather by means of good works, as is proper for women making a claim to godliness. </a:t>
            </a:r>
            <a:r>
              <a:rPr lang="en-US" dirty="0" smtClean="0"/>
              <a:t>A </a:t>
            </a:r>
            <a:r>
              <a:rPr lang="en-US" dirty="0"/>
              <a:t>woman must quietly receive instruction with entire submissiveness. </a:t>
            </a:r>
          </a:p>
          <a:p>
            <a:pPr algn="ctr"/>
            <a:r>
              <a:rPr lang="en-US" dirty="0" smtClean="0"/>
              <a:t>I Timothy 2:9-11</a:t>
            </a:r>
            <a:endParaRPr lang="en-US" dirty="0"/>
          </a:p>
        </p:txBody>
      </p:sp>
    </p:spTree>
    <p:extLst>
      <p:ext uri="{BB962C8B-B14F-4D97-AF65-F5344CB8AC3E}">
        <p14:creationId xmlns:p14="http://schemas.microsoft.com/office/powerpoint/2010/main" val="279584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1069 a Livia hair.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57200"/>
            <a:ext cx="4876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572000"/>
            <a:ext cx="8229600" cy="1477328"/>
          </a:xfrm>
          <a:prstGeom prst="rect">
            <a:avLst/>
          </a:prstGeom>
          <a:solidFill>
            <a:schemeClr val="bg1"/>
          </a:solidFill>
        </p:spPr>
        <p:txBody>
          <a:bodyPr wrap="square" rtlCol="0">
            <a:spAutoFit/>
          </a:bodyPr>
          <a:lstStyle/>
          <a:p>
            <a:pPr algn="ctr"/>
            <a:r>
              <a:rPr lang="en-US" dirty="0"/>
              <a:t>Your adornment must not be merely external—braiding the hair, and wearing gold jewelry, or putting on dresses; </a:t>
            </a:r>
            <a:r>
              <a:rPr lang="en-US" dirty="0" smtClean="0"/>
              <a:t>but </a:t>
            </a:r>
            <a:r>
              <a:rPr lang="en-US" dirty="0"/>
              <a:t>let it be the hidden person of the heart, with the imperishable quality of a gentle and quiet spirit, which is precious in the sight of God</a:t>
            </a:r>
            <a:r>
              <a:rPr lang="en-US" dirty="0" smtClean="0"/>
              <a:t>.</a:t>
            </a:r>
          </a:p>
          <a:p>
            <a:pPr algn="ctr"/>
            <a:r>
              <a:rPr lang="en-US" dirty="0" smtClean="0"/>
              <a:t>I Pet. 3:3-4</a:t>
            </a:r>
            <a:endParaRPr lang="en-US" dirty="0"/>
          </a:p>
        </p:txBody>
      </p:sp>
    </p:spTree>
    <p:extLst>
      <p:ext uri="{BB962C8B-B14F-4D97-AF65-F5344CB8AC3E}">
        <p14:creationId xmlns:p14="http://schemas.microsoft.com/office/powerpoint/2010/main" val="408575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ed\Pictures\2015 Pictures\2015-09-30\20150930_1076 a Tiberiu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724400"/>
            <a:ext cx="7924800" cy="1754326"/>
          </a:xfrm>
          <a:prstGeom prst="rect">
            <a:avLst/>
          </a:prstGeom>
          <a:solidFill>
            <a:schemeClr val="bg1"/>
          </a:solidFill>
        </p:spPr>
        <p:txBody>
          <a:bodyPr wrap="square" rtlCol="0">
            <a:spAutoFit/>
          </a:bodyPr>
          <a:lstStyle/>
          <a:p>
            <a:pPr algn="ctr"/>
            <a:r>
              <a:rPr lang="en-US" dirty="0"/>
              <a:t>Now in the fifteenth year of the reign of Tiberius Caesar, when Pontius Pilate was governor of Judea, and Herod was tetrarch of Galilee, and his brother Philip was tetrarch of the region of Ituraea and </a:t>
            </a:r>
            <a:r>
              <a:rPr lang="en-US" dirty="0" err="1"/>
              <a:t>Trachonitis</a:t>
            </a:r>
            <a:r>
              <a:rPr lang="en-US" dirty="0"/>
              <a:t>, and </a:t>
            </a:r>
            <a:r>
              <a:rPr lang="en-US" dirty="0" err="1"/>
              <a:t>Lysanias</a:t>
            </a:r>
            <a:r>
              <a:rPr lang="en-US" dirty="0"/>
              <a:t> was tetrarch of Abilene, </a:t>
            </a:r>
          </a:p>
          <a:p>
            <a:pPr algn="ctr"/>
            <a:r>
              <a:rPr lang="en-US" dirty="0" smtClean="0"/>
              <a:t>Luke 3:1</a:t>
            </a:r>
            <a:endParaRPr lang="en-US" dirty="0"/>
          </a:p>
        </p:txBody>
      </p:sp>
    </p:spTree>
    <p:extLst>
      <p:ext uri="{BB962C8B-B14F-4D97-AF65-F5344CB8AC3E}">
        <p14:creationId xmlns:p14="http://schemas.microsoft.com/office/powerpoint/2010/main" val="2573163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red\Pictures\2015 Pictures\2015-09-30\20150930_1107 a Tiberius and Ner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448264"/>
            <a:ext cx="9144000" cy="596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931</TotalTime>
  <Words>662</Words>
  <Application>Microsoft Office PowerPoint</Application>
  <PresentationFormat>On-screen Show (4:3)</PresentationFormat>
  <Paragraphs>66</Paragraphs>
  <Slides>30</Slides>
  <Notes>13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ARTIFACTS THAT MATTER</vt:lpstr>
      <vt:lpstr>Purpose of this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ared</dc:creator>
  <cp:lastModifiedBy>ared</cp:lastModifiedBy>
  <cp:revision>29</cp:revision>
  <dcterms:created xsi:type="dcterms:W3CDTF">2016-11-05T16:52:51Z</dcterms:created>
  <dcterms:modified xsi:type="dcterms:W3CDTF">2017-06-04T06:54:54Z</dcterms:modified>
</cp:coreProperties>
</file>