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30" r:id="rId3"/>
    <p:sldId id="337" r:id="rId4"/>
    <p:sldId id="257" r:id="rId5"/>
    <p:sldId id="258" r:id="rId6"/>
    <p:sldId id="288" r:id="rId7"/>
    <p:sldId id="287" r:id="rId8"/>
    <p:sldId id="285" r:id="rId9"/>
    <p:sldId id="286" r:id="rId10"/>
    <p:sldId id="335" r:id="rId11"/>
    <p:sldId id="263" r:id="rId12"/>
    <p:sldId id="280" r:id="rId13"/>
    <p:sldId id="331" r:id="rId14"/>
    <p:sldId id="332" r:id="rId15"/>
    <p:sldId id="333" r:id="rId16"/>
    <p:sldId id="260" r:id="rId17"/>
    <p:sldId id="261" r:id="rId18"/>
    <p:sldId id="284" r:id="rId19"/>
    <p:sldId id="262" r:id="rId20"/>
    <p:sldId id="281" r:id="rId21"/>
    <p:sldId id="282" r:id="rId22"/>
    <p:sldId id="283" r:id="rId23"/>
    <p:sldId id="334" r:id="rId24"/>
    <p:sldId id="338" r:id="rId25"/>
    <p:sldId id="28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F195AF-2A1D-400C-AC65-D0BD2F6A45F0}" type="datetimeFigureOut">
              <a:rPr lang="en-US" smtClean="0"/>
              <a:t>3/5/2017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00D79-745F-4C2D-94B9-C6B28AB94E85}" type="slidenum">
              <a:rPr lang="en-US" smtClean="0"/>
              <a:t>‹#›</a:t>
            </a:fld>
            <a:endParaRPr lang="en-US"/>
          </a:p>
        </p:txBody>
      </p:sp>
    </p:spTree>
    <p:extLst>
      <p:ext uri="{BB962C8B-B14F-4D97-AF65-F5344CB8AC3E}">
        <p14:creationId xmlns:p14="http://schemas.microsoft.com/office/powerpoint/2010/main" val="1432067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 is</a:t>
            </a:r>
            <a:r>
              <a:rPr lang="en-US" baseline="0" dirty="0" smtClean="0"/>
              <a:t> where the Persian Palace was located which involves the accounts of Esther, Ezra and Nehemiah</a:t>
            </a:r>
            <a:endParaRPr lang="en-US" dirty="0"/>
          </a:p>
        </p:txBody>
      </p:sp>
      <p:sp>
        <p:nvSpPr>
          <p:cNvPr id="4" name="Slide Number Placeholder 3"/>
          <p:cNvSpPr>
            <a:spLocks noGrp="1"/>
          </p:cNvSpPr>
          <p:nvPr>
            <p:ph type="sldNum" sz="quarter" idx="10"/>
          </p:nvPr>
        </p:nvSpPr>
        <p:spPr/>
        <p:txBody>
          <a:bodyPr/>
          <a:lstStyle/>
          <a:p>
            <a:fld id="{AEB00D79-745F-4C2D-94B9-C6B28AB94E85}" type="slidenum">
              <a:rPr lang="en-US" smtClean="0"/>
              <a:t>5</a:t>
            </a:fld>
            <a:endParaRPr lang="en-US"/>
          </a:p>
        </p:txBody>
      </p:sp>
    </p:spTree>
    <p:extLst>
      <p:ext uri="{BB962C8B-B14F-4D97-AF65-F5344CB8AC3E}">
        <p14:creationId xmlns:p14="http://schemas.microsoft.com/office/powerpoint/2010/main" val="50232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err="1" smtClean="0"/>
              <a:t>cuniform</a:t>
            </a:r>
            <a:r>
              <a:rPr lang="en-US" baseline="0" dirty="0" smtClean="0"/>
              <a:t> item can be dated to somewhere between September 22</a:t>
            </a:r>
            <a:r>
              <a:rPr lang="en-US" baseline="30000" dirty="0" smtClean="0"/>
              <a:t>nd</a:t>
            </a:r>
            <a:r>
              <a:rPr lang="en-US" baseline="0" dirty="0" smtClean="0"/>
              <a:t>  to the 28</a:t>
            </a:r>
            <a:r>
              <a:rPr lang="en-US" baseline="30000" dirty="0" smtClean="0"/>
              <a:t>th</a:t>
            </a:r>
            <a:r>
              <a:rPr lang="en-US" baseline="0" dirty="0" smtClean="0"/>
              <a:t> of 164 B.C.</a:t>
            </a:r>
            <a:endParaRPr lang="en-US" dirty="0"/>
          </a:p>
        </p:txBody>
      </p:sp>
      <p:sp>
        <p:nvSpPr>
          <p:cNvPr id="4" name="Slide Number Placeholder 3"/>
          <p:cNvSpPr>
            <a:spLocks noGrp="1"/>
          </p:cNvSpPr>
          <p:nvPr>
            <p:ph type="sldNum" sz="quarter" idx="10"/>
          </p:nvPr>
        </p:nvSpPr>
        <p:spPr/>
        <p:txBody>
          <a:bodyPr/>
          <a:lstStyle/>
          <a:p>
            <a:fld id="{AEB00D79-745F-4C2D-94B9-C6B28AB94E85}" type="slidenum">
              <a:rPr lang="en-US" smtClean="0"/>
              <a:t>6</a:t>
            </a:fld>
            <a:endParaRPr lang="en-US"/>
          </a:p>
        </p:txBody>
      </p:sp>
    </p:spTree>
    <p:extLst>
      <p:ext uri="{BB962C8B-B14F-4D97-AF65-F5344CB8AC3E}">
        <p14:creationId xmlns:p14="http://schemas.microsoft.com/office/powerpoint/2010/main" val="407711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err="1" smtClean="0"/>
              <a:t>mene</a:t>
            </a:r>
            <a:r>
              <a:rPr lang="en-US" dirty="0" smtClean="0"/>
              <a:t>.  A</a:t>
            </a:r>
            <a:r>
              <a:rPr lang="en-US" baseline="0" dirty="0" smtClean="0"/>
              <a:t> weight of approximately 500g (</a:t>
            </a:r>
            <a:endParaRPr lang="en-US" dirty="0"/>
          </a:p>
        </p:txBody>
      </p:sp>
      <p:sp>
        <p:nvSpPr>
          <p:cNvPr id="4" name="Slide Number Placeholder 3"/>
          <p:cNvSpPr>
            <a:spLocks noGrp="1"/>
          </p:cNvSpPr>
          <p:nvPr>
            <p:ph type="sldNum" sz="quarter" idx="10"/>
          </p:nvPr>
        </p:nvSpPr>
        <p:spPr/>
        <p:txBody>
          <a:bodyPr/>
          <a:lstStyle/>
          <a:p>
            <a:fld id="{AEB00D79-745F-4C2D-94B9-C6B28AB94E85}" type="slidenum">
              <a:rPr lang="en-US" smtClean="0"/>
              <a:t>8</a:t>
            </a:fld>
            <a:endParaRPr lang="en-US"/>
          </a:p>
        </p:txBody>
      </p:sp>
    </p:spTree>
    <p:extLst>
      <p:ext uri="{BB962C8B-B14F-4D97-AF65-F5344CB8AC3E}">
        <p14:creationId xmlns:p14="http://schemas.microsoft.com/office/powerpoint/2010/main" val="364976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Cyrus cylinder</a:t>
            </a:r>
            <a:endParaRPr lang="en-US" dirty="0"/>
          </a:p>
        </p:txBody>
      </p:sp>
      <p:sp>
        <p:nvSpPr>
          <p:cNvPr id="4" name="Slide Number Placeholder 3"/>
          <p:cNvSpPr>
            <a:spLocks noGrp="1"/>
          </p:cNvSpPr>
          <p:nvPr>
            <p:ph type="sldNum" sz="quarter" idx="10"/>
          </p:nvPr>
        </p:nvSpPr>
        <p:spPr/>
        <p:txBody>
          <a:bodyPr/>
          <a:lstStyle/>
          <a:p>
            <a:fld id="{AEB00D79-745F-4C2D-94B9-C6B28AB94E85}" type="slidenum">
              <a:rPr lang="en-US" smtClean="0"/>
              <a:t>11</a:t>
            </a:fld>
            <a:endParaRPr lang="en-US"/>
          </a:p>
        </p:txBody>
      </p:sp>
    </p:spTree>
    <p:extLst>
      <p:ext uri="{BB962C8B-B14F-4D97-AF65-F5344CB8AC3E}">
        <p14:creationId xmlns:p14="http://schemas.microsoft.com/office/powerpoint/2010/main" val="182367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the previous citation quoted Isaiah, Chronicles and Ezra reference Jeremiah.  Most likely, they are referring, not to Cyrus’ being called by name but to Jeremiah’s prophecy that the captivity would last 70 years (Jer. 25:12; 29:10).  Cyrus fulfilled this by bring the captivity to an end.  This is seen most clearly in Chronicles where the previous context speaks of the 70 years (II Chron. 36:21)</a:t>
            </a:r>
            <a:endParaRPr lang="en-US" dirty="0"/>
          </a:p>
        </p:txBody>
      </p:sp>
      <p:sp>
        <p:nvSpPr>
          <p:cNvPr id="4" name="Slide Number Placeholder 3"/>
          <p:cNvSpPr>
            <a:spLocks noGrp="1"/>
          </p:cNvSpPr>
          <p:nvPr>
            <p:ph type="sldNum" sz="quarter" idx="10"/>
          </p:nvPr>
        </p:nvSpPr>
        <p:spPr/>
        <p:txBody>
          <a:bodyPr/>
          <a:lstStyle/>
          <a:p>
            <a:fld id="{AEB00D79-745F-4C2D-94B9-C6B28AB94E85}" type="slidenum">
              <a:rPr lang="en-US" smtClean="0"/>
              <a:t>14</a:t>
            </a:fld>
            <a:endParaRPr lang="en-US"/>
          </a:p>
        </p:txBody>
      </p:sp>
    </p:spTree>
    <p:extLst>
      <p:ext uri="{BB962C8B-B14F-4D97-AF65-F5344CB8AC3E}">
        <p14:creationId xmlns:p14="http://schemas.microsoft.com/office/powerpoint/2010/main" val="2138327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Cyrus cylinder</a:t>
            </a:r>
            <a:endParaRPr lang="en-US" dirty="0"/>
          </a:p>
        </p:txBody>
      </p:sp>
      <p:sp>
        <p:nvSpPr>
          <p:cNvPr id="4" name="Slide Number Placeholder 3"/>
          <p:cNvSpPr>
            <a:spLocks noGrp="1"/>
          </p:cNvSpPr>
          <p:nvPr>
            <p:ph type="sldNum" sz="quarter" idx="10"/>
          </p:nvPr>
        </p:nvSpPr>
        <p:spPr/>
        <p:txBody>
          <a:bodyPr/>
          <a:lstStyle/>
          <a:p>
            <a:fld id="{AEB00D79-745F-4C2D-94B9-C6B28AB94E85}" type="slidenum">
              <a:rPr lang="en-US" smtClean="0"/>
              <a:t>15</a:t>
            </a:fld>
            <a:endParaRPr lang="en-US"/>
          </a:p>
        </p:txBody>
      </p:sp>
    </p:spTree>
    <p:extLst>
      <p:ext uri="{BB962C8B-B14F-4D97-AF65-F5344CB8AC3E}">
        <p14:creationId xmlns:p14="http://schemas.microsoft.com/office/powerpoint/2010/main" val="1823673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Thought</a:t>
            </a:r>
            <a:r>
              <a:rPr lang="en-US" baseline="0" dirty="0" smtClean="0"/>
              <a:t> to be Xerxes (</a:t>
            </a:r>
            <a:r>
              <a:rPr lang="en-US" baseline="0" dirty="0" err="1" smtClean="0"/>
              <a:t>Ahaseurus</a:t>
            </a:r>
            <a:r>
              <a:rPr lang="en-US" baseline="0" dirty="0" smtClean="0"/>
              <a:t> in the Bible, king for Esther)</a:t>
            </a:r>
            <a:endParaRPr lang="en-US" dirty="0"/>
          </a:p>
        </p:txBody>
      </p:sp>
      <p:sp>
        <p:nvSpPr>
          <p:cNvPr id="4" name="Slide Number Placeholder 3"/>
          <p:cNvSpPr>
            <a:spLocks noGrp="1"/>
          </p:cNvSpPr>
          <p:nvPr>
            <p:ph type="sldNum" sz="quarter" idx="10"/>
          </p:nvPr>
        </p:nvSpPr>
        <p:spPr/>
        <p:txBody>
          <a:bodyPr/>
          <a:lstStyle/>
          <a:p>
            <a:fld id="{AEB00D79-745F-4C2D-94B9-C6B28AB94E85}" type="slidenum">
              <a:rPr lang="en-US" smtClean="0"/>
              <a:t>17</a:t>
            </a:fld>
            <a:endParaRPr lang="en-US"/>
          </a:p>
        </p:txBody>
      </p:sp>
    </p:spTree>
    <p:extLst>
      <p:ext uri="{BB962C8B-B14F-4D97-AF65-F5344CB8AC3E}">
        <p14:creationId xmlns:p14="http://schemas.microsoft.com/office/powerpoint/2010/main" val="22722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silver and gold drinking</a:t>
            </a:r>
            <a:r>
              <a:rPr lang="en-US" baseline="0" dirty="0" smtClean="0"/>
              <a:t> cup which can hold two bottles of wine.  This was a drinking cup (not a serving jug).  History records that the Persians were very fond of wine.</a:t>
            </a:r>
            <a:endParaRPr lang="en-US" dirty="0"/>
          </a:p>
        </p:txBody>
      </p:sp>
      <p:sp>
        <p:nvSpPr>
          <p:cNvPr id="4" name="Slide Number Placeholder 3"/>
          <p:cNvSpPr>
            <a:spLocks noGrp="1"/>
          </p:cNvSpPr>
          <p:nvPr>
            <p:ph type="sldNum" sz="quarter" idx="10"/>
          </p:nvPr>
        </p:nvSpPr>
        <p:spPr/>
        <p:txBody>
          <a:bodyPr/>
          <a:lstStyle/>
          <a:p>
            <a:fld id="{AEB00D79-745F-4C2D-94B9-C6B28AB94E85}" type="slidenum">
              <a:rPr lang="en-US" smtClean="0"/>
              <a:t>18</a:t>
            </a:fld>
            <a:endParaRPr lang="en-US"/>
          </a:p>
        </p:txBody>
      </p:sp>
    </p:spTree>
    <p:extLst>
      <p:ext uri="{BB962C8B-B14F-4D97-AF65-F5344CB8AC3E}">
        <p14:creationId xmlns:p14="http://schemas.microsoft.com/office/powerpoint/2010/main" val="2201176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a series of wall panels taken from the east gate of the palace at Susa.  This depicted the immortals.  1,000 special warriors of the king.  Mordecai would have been sitting by these.  </a:t>
            </a:r>
            <a:endParaRPr lang="en-US" dirty="0"/>
          </a:p>
        </p:txBody>
      </p:sp>
      <p:sp>
        <p:nvSpPr>
          <p:cNvPr id="4" name="Slide Number Placeholder 3"/>
          <p:cNvSpPr>
            <a:spLocks noGrp="1"/>
          </p:cNvSpPr>
          <p:nvPr>
            <p:ph type="sldNum" sz="quarter" idx="10"/>
          </p:nvPr>
        </p:nvSpPr>
        <p:spPr/>
        <p:txBody>
          <a:bodyPr/>
          <a:lstStyle/>
          <a:p>
            <a:fld id="{AEB00D79-745F-4C2D-94B9-C6B28AB94E85}" type="slidenum">
              <a:rPr lang="en-US" smtClean="0"/>
              <a:t>19</a:t>
            </a:fld>
            <a:endParaRPr lang="en-US"/>
          </a:p>
        </p:txBody>
      </p:sp>
    </p:spTree>
    <p:extLst>
      <p:ext uri="{BB962C8B-B14F-4D97-AF65-F5344CB8AC3E}">
        <p14:creationId xmlns:p14="http://schemas.microsoft.com/office/powerpoint/2010/main" val="1811728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3D12AC-8AC0-4D84-B754-0C9EADFC626E}"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B2634-475F-4E05-BC96-D96F5A7CF7CA}" type="slidenum">
              <a:rPr lang="en-US" smtClean="0"/>
              <a:t>‹#›</a:t>
            </a:fld>
            <a:endParaRPr lang="en-US"/>
          </a:p>
        </p:txBody>
      </p:sp>
    </p:spTree>
    <p:extLst>
      <p:ext uri="{BB962C8B-B14F-4D97-AF65-F5344CB8AC3E}">
        <p14:creationId xmlns:p14="http://schemas.microsoft.com/office/powerpoint/2010/main" val="2257821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D12AC-8AC0-4D84-B754-0C9EADFC626E}"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B2634-475F-4E05-BC96-D96F5A7CF7CA}" type="slidenum">
              <a:rPr lang="en-US" smtClean="0"/>
              <a:t>‹#›</a:t>
            </a:fld>
            <a:endParaRPr lang="en-US"/>
          </a:p>
        </p:txBody>
      </p:sp>
    </p:spTree>
    <p:extLst>
      <p:ext uri="{BB962C8B-B14F-4D97-AF65-F5344CB8AC3E}">
        <p14:creationId xmlns:p14="http://schemas.microsoft.com/office/powerpoint/2010/main" val="4085691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D12AC-8AC0-4D84-B754-0C9EADFC626E}"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B2634-475F-4E05-BC96-D96F5A7CF7CA}" type="slidenum">
              <a:rPr lang="en-US" smtClean="0"/>
              <a:t>‹#›</a:t>
            </a:fld>
            <a:endParaRPr lang="en-US"/>
          </a:p>
        </p:txBody>
      </p:sp>
    </p:spTree>
    <p:extLst>
      <p:ext uri="{BB962C8B-B14F-4D97-AF65-F5344CB8AC3E}">
        <p14:creationId xmlns:p14="http://schemas.microsoft.com/office/powerpoint/2010/main" val="298937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D12AC-8AC0-4D84-B754-0C9EADFC626E}"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B2634-475F-4E05-BC96-D96F5A7CF7CA}" type="slidenum">
              <a:rPr lang="en-US" smtClean="0"/>
              <a:t>‹#›</a:t>
            </a:fld>
            <a:endParaRPr lang="en-US"/>
          </a:p>
        </p:txBody>
      </p:sp>
    </p:spTree>
    <p:extLst>
      <p:ext uri="{BB962C8B-B14F-4D97-AF65-F5344CB8AC3E}">
        <p14:creationId xmlns:p14="http://schemas.microsoft.com/office/powerpoint/2010/main" val="1605174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3D12AC-8AC0-4D84-B754-0C9EADFC626E}"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B2634-475F-4E05-BC96-D96F5A7CF7CA}" type="slidenum">
              <a:rPr lang="en-US" smtClean="0"/>
              <a:t>‹#›</a:t>
            </a:fld>
            <a:endParaRPr lang="en-US"/>
          </a:p>
        </p:txBody>
      </p:sp>
    </p:spTree>
    <p:extLst>
      <p:ext uri="{BB962C8B-B14F-4D97-AF65-F5344CB8AC3E}">
        <p14:creationId xmlns:p14="http://schemas.microsoft.com/office/powerpoint/2010/main" val="3218952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3D12AC-8AC0-4D84-B754-0C9EADFC626E}"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B2634-475F-4E05-BC96-D96F5A7CF7CA}" type="slidenum">
              <a:rPr lang="en-US" smtClean="0"/>
              <a:t>‹#›</a:t>
            </a:fld>
            <a:endParaRPr lang="en-US"/>
          </a:p>
        </p:txBody>
      </p:sp>
    </p:spTree>
    <p:extLst>
      <p:ext uri="{BB962C8B-B14F-4D97-AF65-F5344CB8AC3E}">
        <p14:creationId xmlns:p14="http://schemas.microsoft.com/office/powerpoint/2010/main" val="1132589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3D12AC-8AC0-4D84-B754-0C9EADFC626E}" type="datetimeFigureOut">
              <a:rPr lang="en-US" smtClean="0"/>
              <a:t>3/5/2017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BB2634-475F-4E05-BC96-D96F5A7CF7CA}" type="slidenum">
              <a:rPr lang="en-US" smtClean="0"/>
              <a:t>‹#›</a:t>
            </a:fld>
            <a:endParaRPr lang="en-US"/>
          </a:p>
        </p:txBody>
      </p:sp>
    </p:spTree>
    <p:extLst>
      <p:ext uri="{BB962C8B-B14F-4D97-AF65-F5344CB8AC3E}">
        <p14:creationId xmlns:p14="http://schemas.microsoft.com/office/powerpoint/2010/main" val="325838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3D12AC-8AC0-4D84-B754-0C9EADFC626E}" type="datetimeFigureOut">
              <a:rPr lang="en-US" smtClean="0"/>
              <a:t>3/5/2017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BB2634-475F-4E05-BC96-D96F5A7CF7CA}" type="slidenum">
              <a:rPr lang="en-US" smtClean="0"/>
              <a:t>‹#›</a:t>
            </a:fld>
            <a:endParaRPr lang="en-US"/>
          </a:p>
        </p:txBody>
      </p:sp>
    </p:spTree>
    <p:extLst>
      <p:ext uri="{BB962C8B-B14F-4D97-AF65-F5344CB8AC3E}">
        <p14:creationId xmlns:p14="http://schemas.microsoft.com/office/powerpoint/2010/main" val="122328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D12AC-8AC0-4D84-B754-0C9EADFC626E}" type="datetimeFigureOut">
              <a:rPr lang="en-US" smtClean="0"/>
              <a:t>3/5/2017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BB2634-475F-4E05-BC96-D96F5A7CF7CA}" type="slidenum">
              <a:rPr lang="en-US" smtClean="0"/>
              <a:t>‹#›</a:t>
            </a:fld>
            <a:endParaRPr lang="en-US"/>
          </a:p>
        </p:txBody>
      </p:sp>
    </p:spTree>
    <p:extLst>
      <p:ext uri="{BB962C8B-B14F-4D97-AF65-F5344CB8AC3E}">
        <p14:creationId xmlns:p14="http://schemas.microsoft.com/office/powerpoint/2010/main" val="2165835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D12AC-8AC0-4D84-B754-0C9EADFC626E}"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B2634-475F-4E05-BC96-D96F5A7CF7CA}" type="slidenum">
              <a:rPr lang="en-US" smtClean="0"/>
              <a:t>‹#›</a:t>
            </a:fld>
            <a:endParaRPr lang="en-US"/>
          </a:p>
        </p:txBody>
      </p:sp>
    </p:spTree>
    <p:extLst>
      <p:ext uri="{BB962C8B-B14F-4D97-AF65-F5344CB8AC3E}">
        <p14:creationId xmlns:p14="http://schemas.microsoft.com/office/powerpoint/2010/main" val="140632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D12AC-8AC0-4D84-B754-0C9EADFC626E}"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B2634-475F-4E05-BC96-D96F5A7CF7CA}" type="slidenum">
              <a:rPr lang="en-US" smtClean="0"/>
              <a:t>‹#›</a:t>
            </a:fld>
            <a:endParaRPr lang="en-US"/>
          </a:p>
        </p:txBody>
      </p:sp>
    </p:spTree>
    <p:extLst>
      <p:ext uri="{BB962C8B-B14F-4D97-AF65-F5344CB8AC3E}">
        <p14:creationId xmlns:p14="http://schemas.microsoft.com/office/powerpoint/2010/main" val="3520190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D12AC-8AC0-4D84-B754-0C9EADFC626E}" type="datetimeFigureOut">
              <a:rPr lang="en-US" smtClean="0"/>
              <a:t>3/5/2017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B2634-475F-4E05-BC96-D96F5A7CF7CA}" type="slidenum">
              <a:rPr lang="en-US" smtClean="0"/>
              <a:t>‹#›</a:t>
            </a:fld>
            <a:endParaRPr lang="en-US"/>
          </a:p>
        </p:txBody>
      </p:sp>
    </p:spTree>
    <p:extLst>
      <p:ext uri="{BB962C8B-B14F-4D97-AF65-F5344CB8AC3E}">
        <p14:creationId xmlns:p14="http://schemas.microsoft.com/office/powerpoint/2010/main" val="783726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ARTIFACTS THAT MATTER</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solidFill>
              </a:rPr>
              <a:t>THE PERSIAN EMPIRE</a:t>
            </a:r>
            <a:endParaRPr lang="en-US" dirty="0">
              <a:solidFill>
                <a:schemeClr val="bg1"/>
              </a:solidFill>
            </a:endParaRPr>
          </a:p>
        </p:txBody>
      </p:sp>
    </p:spTree>
    <p:extLst>
      <p:ext uri="{BB962C8B-B14F-4D97-AF65-F5344CB8AC3E}">
        <p14:creationId xmlns:p14="http://schemas.microsoft.com/office/powerpoint/2010/main" val="3317170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ed\Pictures\2015 Pictures\2015-09-30\20150930_84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189" y="-12192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2514600"/>
            <a:ext cx="8763000" cy="4154984"/>
          </a:xfrm>
          <a:prstGeom prst="rect">
            <a:avLst/>
          </a:prstGeom>
          <a:solidFill>
            <a:schemeClr val="tx1"/>
          </a:solidFill>
        </p:spPr>
        <p:txBody>
          <a:bodyPr wrap="square" rtlCol="0">
            <a:spAutoFit/>
          </a:bodyPr>
          <a:lstStyle/>
          <a:p>
            <a:pPr algn="ctr"/>
            <a:r>
              <a:rPr lang="en-US" sz="2400" dirty="0" smtClean="0">
                <a:solidFill>
                  <a:schemeClr val="bg1"/>
                </a:solidFill>
                <a:effectLst>
                  <a:glow rad="127000">
                    <a:schemeClr val="tx1"/>
                  </a:glow>
                </a:effectLst>
              </a:rPr>
              <a:t>Daniel 5:25-28</a:t>
            </a:r>
          </a:p>
          <a:p>
            <a:endParaRPr lang="en-US" sz="2400" dirty="0">
              <a:solidFill>
                <a:schemeClr val="bg1"/>
              </a:solidFill>
              <a:effectLst>
                <a:glow rad="127000">
                  <a:schemeClr val="tx1"/>
                </a:glow>
              </a:effectLst>
            </a:endParaRPr>
          </a:p>
          <a:p>
            <a:r>
              <a:rPr lang="en-US" sz="2400" dirty="0" smtClean="0">
                <a:solidFill>
                  <a:schemeClr val="bg1"/>
                </a:solidFill>
                <a:effectLst>
                  <a:glow rad="127000">
                    <a:schemeClr val="tx1"/>
                  </a:glow>
                </a:effectLst>
              </a:rPr>
              <a:t>25      </a:t>
            </a:r>
            <a:r>
              <a:rPr lang="en-US" sz="2400" dirty="0">
                <a:solidFill>
                  <a:schemeClr val="bg1"/>
                </a:solidFill>
                <a:effectLst>
                  <a:glow rad="127000">
                    <a:schemeClr val="tx1"/>
                  </a:glow>
                </a:effectLst>
              </a:rPr>
              <a:t>“Now this is the inscription that was written out: ‘MENĒ, MENĒ, TEKĒL, UPHARSIN.’</a:t>
            </a:r>
          </a:p>
          <a:p>
            <a:r>
              <a:rPr lang="en-US" sz="2400" dirty="0" smtClean="0">
                <a:solidFill>
                  <a:schemeClr val="bg1"/>
                </a:solidFill>
                <a:effectLst>
                  <a:glow rad="127000">
                    <a:schemeClr val="tx1"/>
                  </a:glow>
                </a:effectLst>
              </a:rPr>
              <a:t>26      </a:t>
            </a:r>
            <a:r>
              <a:rPr lang="en-US" sz="2400" dirty="0">
                <a:solidFill>
                  <a:schemeClr val="bg1"/>
                </a:solidFill>
                <a:effectLst>
                  <a:glow rad="127000">
                    <a:schemeClr val="tx1"/>
                  </a:glow>
                </a:effectLst>
              </a:rPr>
              <a:t>“This is the interpretation of the message: ‘MENĒ’—God has numbered your kingdom and put an end to it.</a:t>
            </a:r>
          </a:p>
          <a:p>
            <a:r>
              <a:rPr lang="en-US" sz="2400" dirty="0" smtClean="0">
                <a:solidFill>
                  <a:schemeClr val="bg1"/>
                </a:solidFill>
                <a:effectLst>
                  <a:glow rad="127000">
                    <a:schemeClr val="tx1"/>
                  </a:glow>
                </a:effectLst>
              </a:rPr>
              <a:t>27      </a:t>
            </a:r>
            <a:r>
              <a:rPr lang="en-US" sz="2400" dirty="0">
                <a:solidFill>
                  <a:schemeClr val="bg1"/>
                </a:solidFill>
                <a:effectLst>
                  <a:glow rad="127000">
                    <a:schemeClr val="tx1"/>
                  </a:glow>
                </a:effectLst>
              </a:rPr>
              <a:t>“ ‘TEKĒL’—you have been weighed on the scales and found deficient.</a:t>
            </a:r>
          </a:p>
          <a:p>
            <a:r>
              <a:rPr lang="en-US" sz="2400" dirty="0" smtClean="0">
                <a:solidFill>
                  <a:schemeClr val="bg1"/>
                </a:solidFill>
                <a:effectLst>
                  <a:glow rad="127000">
                    <a:schemeClr val="tx1"/>
                  </a:glow>
                </a:effectLst>
              </a:rPr>
              <a:t>28      </a:t>
            </a:r>
            <a:r>
              <a:rPr lang="en-US" sz="2400" dirty="0">
                <a:solidFill>
                  <a:schemeClr val="bg1"/>
                </a:solidFill>
                <a:effectLst>
                  <a:glow rad="127000">
                    <a:schemeClr val="tx1"/>
                  </a:glow>
                </a:effectLst>
              </a:rPr>
              <a:t>“ ‘PERĒS’—your kingdom has been divided and given over to the Medes and Persians</a:t>
            </a:r>
            <a:r>
              <a:rPr lang="en-US" sz="2400" dirty="0" smtClean="0">
                <a:solidFill>
                  <a:schemeClr val="bg1"/>
                </a:solidFill>
                <a:effectLst>
                  <a:glow rad="127000">
                    <a:schemeClr val="tx1"/>
                  </a:glow>
                </a:effectLst>
              </a:rPr>
              <a:t>.”</a:t>
            </a:r>
            <a:endParaRPr lang="en-US" sz="2400" dirty="0">
              <a:solidFill>
                <a:schemeClr val="bg1"/>
              </a:solidFill>
              <a:effectLst>
                <a:glow rad="127000">
                  <a:schemeClr val="tx1"/>
                </a:glow>
              </a:effectLst>
            </a:endParaRPr>
          </a:p>
        </p:txBody>
      </p:sp>
    </p:spTree>
    <p:extLst>
      <p:ext uri="{BB962C8B-B14F-4D97-AF65-F5344CB8AC3E}">
        <p14:creationId xmlns:p14="http://schemas.microsoft.com/office/powerpoint/2010/main" val="2915771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ed\Pictures\2015 Pictures\2015-09-30\20150930_818 a.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7000" y="685800"/>
            <a:ext cx="3733800" cy="369332"/>
          </a:xfrm>
          <a:prstGeom prst="rect">
            <a:avLst/>
          </a:prstGeom>
          <a:solidFill>
            <a:schemeClr val="bg1"/>
          </a:solidFill>
        </p:spPr>
        <p:txBody>
          <a:bodyPr wrap="square" rtlCol="0">
            <a:spAutoFit/>
          </a:bodyPr>
          <a:lstStyle/>
          <a:p>
            <a:pPr algn="ctr"/>
            <a:r>
              <a:rPr lang="en-US" dirty="0" smtClean="0"/>
              <a:t>THE CYRUS CYLINDER</a:t>
            </a:r>
            <a:endParaRPr lang="en-US" dirty="0"/>
          </a:p>
        </p:txBody>
      </p:sp>
      <p:sp>
        <p:nvSpPr>
          <p:cNvPr id="4" name="TextBox 3"/>
          <p:cNvSpPr txBox="1"/>
          <p:nvPr/>
        </p:nvSpPr>
        <p:spPr>
          <a:xfrm>
            <a:off x="2514600" y="5105400"/>
            <a:ext cx="4419600" cy="1200329"/>
          </a:xfrm>
          <a:prstGeom prst="rect">
            <a:avLst/>
          </a:prstGeom>
          <a:solidFill>
            <a:schemeClr val="bg1"/>
          </a:solidFill>
        </p:spPr>
        <p:txBody>
          <a:bodyPr wrap="square" rtlCol="0">
            <a:spAutoFit/>
          </a:bodyPr>
          <a:lstStyle/>
          <a:p>
            <a:pPr algn="ctr"/>
            <a:r>
              <a:rPr lang="en-US" dirty="0" smtClean="0"/>
              <a:t>Describes how king Cyrus of Persia allowed captives to return to their homes and rebuild their temples.</a:t>
            </a:r>
            <a:endParaRPr lang="en-US" dirty="0"/>
          </a:p>
        </p:txBody>
      </p:sp>
    </p:spTree>
    <p:extLst>
      <p:ext uri="{BB962C8B-B14F-4D97-AF65-F5344CB8AC3E}">
        <p14:creationId xmlns:p14="http://schemas.microsoft.com/office/powerpoint/2010/main" val="1760397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458200" cy="6477000"/>
          </a:xfrm>
        </p:spPr>
        <p:txBody>
          <a:bodyPr>
            <a:normAutofit/>
          </a:bodyPr>
          <a:lstStyle/>
          <a:p>
            <a:pPr marL="0" indent="0" algn="ctr">
              <a:buNone/>
            </a:pPr>
            <a:endParaRPr lang="en-US" dirty="0" smtClean="0">
              <a:solidFill>
                <a:schemeClr val="bg1"/>
              </a:solidFill>
            </a:endParaRPr>
          </a:p>
          <a:p>
            <a:pPr marL="0" indent="0" algn="ctr">
              <a:buNone/>
            </a:pPr>
            <a:endParaRPr lang="en-US" dirty="0">
              <a:solidFill>
                <a:schemeClr val="bg1"/>
              </a:solidFill>
            </a:endParaRPr>
          </a:p>
          <a:p>
            <a:pPr marL="0" indent="0" algn="ctr">
              <a:buNone/>
            </a:pPr>
            <a:endParaRPr lang="en-US" dirty="0" smtClean="0">
              <a:solidFill>
                <a:schemeClr val="bg1"/>
              </a:solidFill>
            </a:endParaRPr>
          </a:p>
          <a:p>
            <a:pPr marL="0" indent="0" algn="ctr">
              <a:buNone/>
            </a:pPr>
            <a:r>
              <a:rPr lang="en-US" dirty="0" smtClean="0">
                <a:solidFill>
                  <a:schemeClr val="bg1"/>
                </a:solidFill>
              </a:rPr>
              <a:t>“So </a:t>
            </a:r>
            <a:r>
              <a:rPr lang="en-US" dirty="0">
                <a:solidFill>
                  <a:schemeClr val="bg1"/>
                </a:solidFill>
              </a:rPr>
              <a:t>this Daniel enjoyed success in the reign of Darius and in the reign of Cyrus the Persian</a:t>
            </a:r>
            <a:r>
              <a:rPr lang="en-US" dirty="0" smtClean="0">
                <a:solidFill>
                  <a:schemeClr val="bg1"/>
                </a:solidFill>
              </a:rPr>
              <a:t>.”</a:t>
            </a:r>
            <a:endParaRPr lang="en-US" dirty="0">
              <a:solidFill>
                <a:schemeClr val="bg1"/>
              </a:solidFill>
            </a:endParaRPr>
          </a:p>
          <a:p>
            <a:pPr marL="0" indent="0" algn="ctr">
              <a:buNone/>
            </a:pPr>
            <a:endParaRPr lang="en-US" dirty="0">
              <a:solidFill>
                <a:schemeClr val="bg1"/>
              </a:solidFill>
            </a:endParaRPr>
          </a:p>
          <a:p>
            <a:pPr marL="0" indent="0" algn="ctr">
              <a:buNone/>
            </a:pPr>
            <a:r>
              <a:rPr lang="en-US" dirty="0" smtClean="0">
                <a:solidFill>
                  <a:schemeClr val="bg1"/>
                </a:solidFill>
              </a:rPr>
              <a:t>Daniel 6:28</a:t>
            </a:r>
            <a:endParaRPr lang="en-US" dirty="0">
              <a:solidFill>
                <a:schemeClr val="bg1"/>
              </a:solidFill>
            </a:endParaRPr>
          </a:p>
        </p:txBody>
      </p:sp>
    </p:spTree>
    <p:extLst>
      <p:ext uri="{BB962C8B-B14F-4D97-AF65-F5344CB8AC3E}">
        <p14:creationId xmlns:p14="http://schemas.microsoft.com/office/powerpoint/2010/main" val="2795842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458200" cy="6477000"/>
          </a:xfrm>
        </p:spPr>
        <p:txBody>
          <a:bodyPr>
            <a:normAutofit lnSpcReduction="10000"/>
          </a:bodyPr>
          <a:lstStyle/>
          <a:p>
            <a:pPr marL="0" indent="0" algn="ctr">
              <a:buNone/>
            </a:pPr>
            <a:r>
              <a:rPr lang="en-US" dirty="0" smtClean="0">
                <a:solidFill>
                  <a:schemeClr val="bg1"/>
                </a:solidFill>
              </a:rPr>
              <a:t>Around 200 years before it happened,</a:t>
            </a:r>
          </a:p>
          <a:p>
            <a:pPr marL="0" indent="0" algn="ctr">
              <a:buNone/>
            </a:pPr>
            <a:r>
              <a:rPr lang="en-US" dirty="0" smtClean="0">
                <a:solidFill>
                  <a:schemeClr val="bg1"/>
                </a:solidFill>
              </a:rPr>
              <a:t>Isaiah prophesied…</a:t>
            </a:r>
          </a:p>
          <a:p>
            <a:pPr marL="0" indent="0">
              <a:buNone/>
            </a:pPr>
            <a:endParaRPr lang="en-US" dirty="0" smtClean="0">
              <a:solidFill>
                <a:schemeClr val="bg1"/>
              </a:solidFill>
            </a:endParaRPr>
          </a:p>
          <a:p>
            <a:pPr marL="0" indent="0" algn="ctr">
              <a:buNone/>
            </a:pPr>
            <a:r>
              <a:rPr lang="en-US" dirty="0" smtClean="0">
                <a:solidFill>
                  <a:schemeClr val="bg1"/>
                </a:solidFill>
              </a:rPr>
              <a:t>“</a:t>
            </a:r>
            <a:r>
              <a:rPr lang="en-US" dirty="0">
                <a:solidFill>
                  <a:schemeClr val="bg1"/>
                </a:solidFill>
              </a:rPr>
              <a:t>It is I who says of </a:t>
            </a:r>
            <a:r>
              <a:rPr lang="en-US" dirty="0" smtClean="0">
                <a:solidFill>
                  <a:schemeClr val="bg1"/>
                </a:solidFill>
              </a:rPr>
              <a:t>Cyrus, ‘He is </a:t>
            </a:r>
          </a:p>
          <a:p>
            <a:pPr marL="0" indent="0" algn="ctr">
              <a:buNone/>
            </a:pPr>
            <a:r>
              <a:rPr lang="en-US" dirty="0" smtClean="0">
                <a:solidFill>
                  <a:schemeClr val="bg1"/>
                </a:solidFill>
              </a:rPr>
              <a:t>My shepherd!</a:t>
            </a:r>
          </a:p>
          <a:p>
            <a:pPr marL="0" indent="0" algn="ctr">
              <a:buNone/>
            </a:pPr>
            <a:r>
              <a:rPr lang="en-US" dirty="0" smtClean="0">
                <a:solidFill>
                  <a:schemeClr val="bg1"/>
                </a:solidFill>
              </a:rPr>
              <a:t>And </a:t>
            </a:r>
            <a:r>
              <a:rPr lang="en-US" dirty="0">
                <a:solidFill>
                  <a:schemeClr val="bg1"/>
                </a:solidFill>
              </a:rPr>
              <a:t>he will perform all My desire.’</a:t>
            </a:r>
          </a:p>
          <a:p>
            <a:pPr marL="0" indent="0" algn="ctr">
              <a:buNone/>
            </a:pPr>
            <a:r>
              <a:rPr lang="en-US" dirty="0" smtClean="0">
                <a:solidFill>
                  <a:schemeClr val="bg1"/>
                </a:solidFill>
              </a:rPr>
              <a:t>And </a:t>
            </a:r>
            <a:r>
              <a:rPr lang="en-US" dirty="0">
                <a:solidFill>
                  <a:schemeClr val="bg1"/>
                </a:solidFill>
              </a:rPr>
              <a:t>he declares of Jerusalem, ‘She will be built,’</a:t>
            </a:r>
          </a:p>
          <a:p>
            <a:pPr marL="0" indent="0" algn="ctr">
              <a:buNone/>
            </a:pPr>
            <a:r>
              <a:rPr lang="en-US" dirty="0" smtClean="0">
                <a:solidFill>
                  <a:schemeClr val="bg1"/>
                </a:solidFill>
              </a:rPr>
              <a:t>And </a:t>
            </a:r>
            <a:r>
              <a:rPr lang="en-US" dirty="0">
                <a:solidFill>
                  <a:schemeClr val="bg1"/>
                </a:solidFill>
              </a:rPr>
              <a:t>of the temple, ‘Your foundation will be laid.’ </a:t>
            </a:r>
            <a:r>
              <a:rPr lang="en-US" dirty="0" smtClean="0">
                <a:solidFill>
                  <a:schemeClr val="bg1"/>
                </a:solidFill>
              </a:rPr>
              <a:t>”</a:t>
            </a:r>
          </a:p>
          <a:p>
            <a:pPr marL="0" indent="0" algn="ctr">
              <a:buNone/>
            </a:pPr>
            <a:r>
              <a:rPr lang="en-US" dirty="0" smtClean="0">
                <a:solidFill>
                  <a:schemeClr val="bg1"/>
                </a:solidFill>
              </a:rPr>
              <a:t>Isaiah 44:28</a:t>
            </a:r>
            <a:endParaRPr lang="en-US" dirty="0">
              <a:solidFill>
                <a:schemeClr val="bg1"/>
              </a:solidFill>
            </a:endParaRPr>
          </a:p>
        </p:txBody>
      </p:sp>
    </p:spTree>
    <p:extLst>
      <p:ext uri="{BB962C8B-B14F-4D97-AF65-F5344CB8AC3E}">
        <p14:creationId xmlns:p14="http://schemas.microsoft.com/office/powerpoint/2010/main" val="2637154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458200" cy="6477000"/>
          </a:xfrm>
        </p:spPr>
        <p:txBody>
          <a:bodyPr>
            <a:normAutofit fontScale="77500" lnSpcReduction="20000"/>
          </a:bodyPr>
          <a:lstStyle/>
          <a:p>
            <a:pPr marL="0" indent="0" algn="ctr">
              <a:buNone/>
            </a:pPr>
            <a:r>
              <a:rPr lang="en-US" dirty="0" smtClean="0">
                <a:solidFill>
                  <a:schemeClr val="bg1"/>
                </a:solidFill>
              </a:rPr>
              <a:t>II Chronicles 36:22-23</a:t>
            </a:r>
          </a:p>
          <a:p>
            <a:pPr marL="0" indent="0" algn="ctr">
              <a:buNone/>
            </a:pPr>
            <a:endParaRPr lang="en-US" dirty="0">
              <a:solidFill>
                <a:schemeClr val="bg1"/>
              </a:solidFill>
            </a:endParaRPr>
          </a:p>
          <a:p>
            <a:pPr marL="0" indent="0" algn="ctr">
              <a:buNone/>
            </a:pPr>
            <a:r>
              <a:rPr lang="en-US" dirty="0" smtClean="0">
                <a:solidFill>
                  <a:schemeClr val="bg1"/>
                </a:solidFill>
              </a:rPr>
              <a:t>22      </a:t>
            </a:r>
            <a:r>
              <a:rPr lang="en-US" dirty="0">
                <a:solidFill>
                  <a:schemeClr val="bg1"/>
                </a:solidFill>
              </a:rPr>
              <a:t>Now in the first year of Cyrus king of Persia—in order to fulfill the word of the LORD by the mouth of Jeremiah—the LORD stirred up the spirit of Cyrus king of Persia, so that he sent a proclamation throughout his kingdom, and also put it in writing, saying,</a:t>
            </a:r>
          </a:p>
          <a:p>
            <a:pPr marL="0" indent="0" algn="ctr">
              <a:buNone/>
            </a:pPr>
            <a:r>
              <a:rPr lang="en-US" dirty="0" smtClean="0">
                <a:solidFill>
                  <a:schemeClr val="bg1"/>
                </a:solidFill>
              </a:rPr>
              <a:t>23      </a:t>
            </a:r>
            <a:r>
              <a:rPr lang="en-US" dirty="0">
                <a:solidFill>
                  <a:schemeClr val="bg1"/>
                </a:solidFill>
              </a:rPr>
              <a:t>“Thus says Cyrus king of Persia, ‘The LORD, the God of heaven, has given me all the kingdoms of the earth, and He has appointed me to build Him a house in Jerusalem, which is in Judah. Whoever there is among you of all His people, may the LORD his God be with him, and let him go up!’ ”</a:t>
            </a:r>
          </a:p>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r>
              <a:rPr lang="en-US" dirty="0" smtClean="0">
                <a:solidFill>
                  <a:schemeClr val="bg1"/>
                </a:solidFill>
              </a:rPr>
              <a:t>See also Ezra 1:1-4</a:t>
            </a:r>
            <a:endParaRPr lang="en-US" dirty="0">
              <a:solidFill>
                <a:schemeClr val="bg1"/>
              </a:solidFill>
            </a:endParaRPr>
          </a:p>
        </p:txBody>
      </p:sp>
    </p:spTree>
    <p:extLst>
      <p:ext uri="{BB962C8B-B14F-4D97-AF65-F5344CB8AC3E}">
        <p14:creationId xmlns:p14="http://schemas.microsoft.com/office/powerpoint/2010/main" val="2705911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ed\Pictures\2015 Pictures\2015-09-30\20150930_818 a.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7000" y="685800"/>
            <a:ext cx="3733800" cy="369332"/>
          </a:xfrm>
          <a:prstGeom prst="rect">
            <a:avLst/>
          </a:prstGeom>
          <a:solidFill>
            <a:schemeClr val="bg1"/>
          </a:solidFill>
        </p:spPr>
        <p:txBody>
          <a:bodyPr wrap="square" rtlCol="0">
            <a:spAutoFit/>
          </a:bodyPr>
          <a:lstStyle/>
          <a:p>
            <a:pPr algn="ctr"/>
            <a:r>
              <a:rPr lang="en-US" dirty="0" smtClean="0"/>
              <a:t>THE CYRUS CYLINDER</a:t>
            </a:r>
            <a:endParaRPr lang="en-US" dirty="0"/>
          </a:p>
        </p:txBody>
      </p:sp>
      <p:sp>
        <p:nvSpPr>
          <p:cNvPr id="4" name="TextBox 3"/>
          <p:cNvSpPr txBox="1"/>
          <p:nvPr/>
        </p:nvSpPr>
        <p:spPr>
          <a:xfrm>
            <a:off x="2514600" y="5105400"/>
            <a:ext cx="4419600" cy="1569660"/>
          </a:xfrm>
          <a:prstGeom prst="rect">
            <a:avLst/>
          </a:prstGeom>
          <a:solidFill>
            <a:schemeClr val="bg1"/>
          </a:solidFill>
        </p:spPr>
        <p:txBody>
          <a:bodyPr wrap="square" rtlCol="0">
            <a:spAutoFit/>
          </a:bodyPr>
          <a:lstStyle/>
          <a:p>
            <a:pPr algn="ctr"/>
            <a:r>
              <a:rPr lang="en-US" sz="3200" dirty="0" smtClean="0"/>
              <a:t>THE BIBLE:</a:t>
            </a:r>
          </a:p>
          <a:p>
            <a:pPr marL="285750" indent="-285750" algn="ctr">
              <a:buFontTx/>
              <a:buChar char="-"/>
            </a:pPr>
            <a:r>
              <a:rPr lang="en-US" sz="3200" dirty="0" smtClean="0"/>
              <a:t>Real People</a:t>
            </a:r>
          </a:p>
          <a:p>
            <a:pPr marL="285750" indent="-285750" algn="ctr">
              <a:buFontTx/>
              <a:buChar char="-"/>
            </a:pPr>
            <a:r>
              <a:rPr lang="en-US" sz="3200" dirty="0" smtClean="0"/>
              <a:t>Real Events</a:t>
            </a:r>
            <a:endParaRPr lang="en-US" sz="3200" dirty="0"/>
          </a:p>
        </p:txBody>
      </p:sp>
    </p:spTree>
    <p:extLst>
      <p:ext uri="{BB962C8B-B14F-4D97-AF65-F5344CB8AC3E}">
        <p14:creationId xmlns:p14="http://schemas.microsoft.com/office/powerpoint/2010/main" val="2738649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ed\Pictures\2015 Pictures\2015-09-30\20150930_806 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07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ed\Pictures\2015 Pictures\2015-09-30\20150930_809 a.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382404"/>
            <a:ext cx="9144000" cy="60931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914400"/>
            <a:ext cx="2518895" cy="369332"/>
          </a:xfrm>
          <a:prstGeom prst="rect">
            <a:avLst/>
          </a:prstGeom>
          <a:solidFill>
            <a:schemeClr val="bg1"/>
          </a:solidFill>
        </p:spPr>
        <p:txBody>
          <a:bodyPr wrap="none" rtlCol="0">
            <a:spAutoFit/>
          </a:bodyPr>
          <a:lstStyle/>
          <a:p>
            <a:r>
              <a:rPr lang="en-US" dirty="0" smtClean="0"/>
              <a:t>The king’s scepter</a:t>
            </a:r>
            <a:endParaRPr lang="en-US" dirty="0"/>
          </a:p>
        </p:txBody>
      </p:sp>
      <p:sp>
        <p:nvSpPr>
          <p:cNvPr id="4" name="Right Arrow 3"/>
          <p:cNvSpPr/>
          <p:nvPr/>
        </p:nvSpPr>
        <p:spPr>
          <a:xfrm rot="2093340">
            <a:off x="1925561" y="1791159"/>
            <a:ext cx="2017220" cy="17289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29728" y="3657600"/>
            <a:ext cx="7696200" cy="2862322"/>
          </a:xfrm>
          <a:prstGeom prst="rect">
            <a:avLst/>
          </a:prstGeom>
          <a:solidFill>
            <a:schemeClr val="bg1"/>
          </a:solidFill>
        </p:spPr>
        <p:txBody>
          <a:bodyPr wrap="square" rtlCol="0">
            <a:spAutoFit/>
          </a:bodyPr>
          <a:lstStyle/>
          <a:p>
            <a:pPr algn="ctr"/>
            <a:r>
              <a:rPr lang="en-US" dirty="0"/>
              <a:t>Esther 5:1-2</a:t>
            </a:r>
          </a:p>
          <a:p>
            <a:pPr algn="ctr"/>
            <a:r>
              <a:rPr lang="en-US" dirty="0"/>
              <a:t>“Now it came about on the third day that Esther put on her royal robes and stood in the inner court of the king’s palace in front of the king’s rooms, and the king was sitting on his royal throne in the throne room, opposite the entrance to the palace.  When the king saw Esther the queen standing in the court, she obtained favor in his sight; and the king extended to Esther the golden scepter which was in his hand. So Esther came near and touched the top of the scepter.”</a:t>
            </a:r>
          </a:p>
        </p:txBody>
      </p:sp>
    </p:spTree>
    <p:extLst>
      <p:ext uri="{BB962C8B-B14F-4D97-AF65-F5344CB8AC3E}">
        <p14:creationId xmlns:p14="http://schemas.microsoft.com/office/powerpoint/2010/main" val="176039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ared\Pictures\2015 Pictures\2015-09-30\20150930_840 a crop.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52204" y="0"/>
            <a:ext cx="663959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5643265"/>
            <a:ext cx="8001000" cy="923330"/>
          </a:xfrm>
          <a:prstGeom prst="rect">
            <a:avLst/>
          </a:prstGeom>
          <a:solidFill>
            <a:schemeClr val="bg1"/>
          </a:solidFill>
        </p:spPr>
        <p:txBody>
          <a:bodyPr wrap="square" rtlCol="0">
            <a:spAutoFit/>
          </a:bodyPr>
          <a:lstStyle/>
          <a:p>
            <a:pPr algn="ctr"/>
            <a:r>
              <a:rPr lang="en-US" dirty="0" smtClean="0"/>
              <a:t>Esther 1:7</a:t>
            </a:r>
          </a:p>
          <a:p>
            <a:pPr algn="ctr"/>
            <a:r>
              <a:rPr lang="en-US" dirty="0" smtClean="0"/>
              <a:t>Drinks </a:t>
            </a:r>
            <a:r>
              <a:rPr lang="en-US" dirty="0"/>
              <a:t>were served in golden vessels of various kinds, and the royal wine was plentiful according to the king’s bounty</a:t>
            </a:r>
            <a:r>
              <a:rPr lang="en-US" dirty="0" smtClean="0"/>
              <a:t>.</a:t>
            </a:r>
            <a:endParaRPr lang="en-US" dirty="0"/>
          </a:p>
        </p:txBody>
      </p:sp>
    </p:spTree>
    <p:extLst>
      <p:ext uri="{BB962C8B-B14F-4D97-AF65-F5344CB8AC3E}">
        <p14:creationId xmlns:p14="http://schemas.microsoft.com/office/powerpoint/2010/main" val="137280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ed\Pictures\2015 Pictures\2015-09-30\20150930_810 a.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0"/>
            <a:ext cx="30673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19600" y="3886200"/>
            <a:ext cx="4038600" cy="2862322"/>
          </a:xfrm>
          <a:prstGeom prst="rect">
            <a:avLst/>
          </a:prstGeom>
          <a:noFill/>
        </p:spPr>
        <p:txBody>
          <a:bodyPr wrap="square" rtlCol="0">
            <a:spAutoFit/>
          </a:bodyPr>
          <a:lstStyle/>
          <a:p>
            <a:pPr algn="ctr"/>
            <a:r>
              <a:rPr lang="en-US" dirty="0" smtClean="0">
                <a:solidFill>
                  <a:schemeClr val="bg1"/>
                </a:solidFill>
              </a:rPr>
              <a:t>Esther 2:21</a:t>
            </a:r>
          </a:p>
          <a:p>
            <a:pPr algn="ctr"/>
            <a:r>
              <a:rPr lang="en-US" dirty="0" smtClean="0">
                <a:solidFill>
                  <a:schemeClr val="bg1"/>
                </a:solidFill>
              </a:rPr>
              <a:t>“In </a:t>
            </a:r>
            <a:r>
              <a:rPr lang="en-US" dirty="0">
                <a:solidFill>
                  <a:schemeClr val="bg1"/>
                </a:solidFill>
              </a:rPr>
              <a:t>those days, while Mordecai was sitting at the king’s gate, </a:t>
            </a:r>
            <a:r>
              <a:rPr lang="en-US" dirty="0" err="1">
                <a:solidFill>
                  <a:schemeClr val="bg1"/>
                </a:solidFill>
              </a:rPr>
              <a:t>Bigthan</a:t>
            </a:r>
            <a:r>
              <a:rPr lang="en-US" dirty="0">
                <a:solidFill>
                  <a:schemeClr val="bg1"/>
                </a:solidFill>
              </a:rPr>
              <a:t> and </a:t>
            </a:r>
            <a:r>
              <a:rPr lang="en-US" dirty="0" err="1">
                <a:solidFill>
                  <a:schemeClr val="bg1"/>
                </a:solidFill>
              </a:rPr>
              <a:t>Teresh</a:t>
            </a:r>
            <a:r>
              <a:rPr lang="en-US" dirty="0">
                <a:solidFill>
                  <a:schemeClr val="bg1"/>
                </a:solidFill>
              </a:rPr>
              <a:t>, two of the king’s officials from those who guarded the door, became angry and sought to lay hands on King Ahasuerus</a:t>
            </a:r>
            <a:r>
              <a:rPr lang="en-US" dirty="0" smtClean="0">
                <a:solidFill>
                  <a:schemeClr val="bg1"/>
                </a:solidFill>
              </a:rPr>
              <a:t>.”</a:t>
            </a:r>
            <a:endParaRPr lang="en-US" dirty="0">
              <a:solidFill>
                <a:schemeClr val="bg1"/>
              </a:solidFill>
            </a:endParaRPr>
          </a:p>
          <a:p>
            <a:endParaRPr lang="en-US" dirty="0">
              <a:solidFill>
                <a:schemeClr val="bg1"/>
              </a:solidFill>
            </a:endParaRPr>
          </a:p>
        </p:txBody>
      </p:sp>
      <p:sp>
        <p:nvSpPr>
          <p:cNvPr id="4" name="TextBox 3"/>
          <p:cNvSpPr txBox="1"/>
          <p:nvPr/>
        </p:nvSpPr>
        <p:spPr>
          <a:xfrm>
            <a:off x="4114800" y="761999"/>
            <a:ext cx="4800600" cy="2031325"/>
          </a:xfrm>
          <a:prstGeom prst="rect">
            <a:avLst/>
          </a:prstGeom>
          <a:noFill/>
        </p:spPr>
        <p:txBody>
          <a:bodyPr wrap="square" rtlCol="0">
            <a:spAutoFit/>
          </a:bodyPr>
          <a:lstStyle/>
          <a:p>
            <a:pPr algn="ctr"/>
            <a:r>
              <a:rPr lang="en-US" dirty="0" smtClean="0">
                <a:solidFill>
                  <a:schemeClr val="bg1"/>
                </a:solidFill>
              </a:rPr>
              <a:t>Esther 1:1-2</a:t>
            </a:r>
            <a:endParaRPr lang="en-US" dirty="0">
              <a:solidFill>
                <a:schemeClr val="bg1"/>
              </a:solidFill>
            </a:endParaRPr>
          </a:p>
          <a:p>
            <a:pPr algn="ctr"/>
            <a:r>
              <a:rPr lang="en-US" dirty="0" smtClean="0">
                <a:solidFill>
                  <a:schemeClr val="bg1"/>
                </a:solidFill>
              </a:rPr>
              <a:t>“Now </a:t>
            </a:r>
            <a:r>
              <a:rPr lang="en-US" dirty="0">
                <a:solidFill>
                  <a:schemeClr val="bg1"/>
                </a:solidFill>
              </a:rPr>
              <a:t>it took place in the days of Ahasuerus, the Ahasuerus who reigned from India to Ethiopia over 127 </a:t>
            </a:r>
            <a:r>
              <a:rPr lang="en-US" dirty="0" smtClean="0">
                <a:solidFill>
                  <a:schemeClr val="bg1"/>
                </a:solidFill>
              </a:rPr>
              <a:t>provinces, in </a:t>
            </a:r>
            <a:r>
              <a:rPr lang="en-US" dirty="0">
                <a:solidFill>
                  <a:schemeClr val="bg1"/>
                </a:solidFill>
              </a:rPr>
              <a:t>those days as King Ahasuerus sat on his royal throne which was at the citadel in Susa</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76039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Purpose of this series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Support the Bible</a:t>
            </a:r>
          </a:p>
          <a:p>
            <a:pPr lvl="1"/>
            <a:r>
              <a:rPr lang="en-US" dirty="0" smtClean="0">
                <a:solidFill>
                  <a:schemeClr val="bg1"/>
                </a:solidFill>
              </a:rPr>
              <a:t>Real places</a:t>
            </a:r>
          </a:p>
          <a:p>
            <a:pPr lvl="1"/>
            <a:r>
              <a:rPr lang="en-US" dirty="0" smtClean="0">
                <a:solidFill>
                  <a:schemeClr val="bg1"/>
                </a:solidFill>
              </a:rPr>
              <a:t>Real people</a:t>
            </a:r>
          </a:p>
          <a:p>
            <a:pPr lvl="1"/>
            <a:r>
              <a:rPr lang="en-US" dirty="0" smtClean="0">
                <a:solidFill>
                  <a:schemeClr val="bg1"/>
                </a:solidFill>
              </a:rPr>
              <a:t>Real events</a:t>
            </a:r>
          </a:p>
          <a:p>
            <a:pPr lvl="1"/>
            <a:r>
              <a:rPr lang="en-US" dirty="0" smtClean="0">
                <a:solidFill>
                  <a:schemeClr val="bg1"/>
                </a:solidFill>
              </a:rPr>
              <a:t>Accurate descriptions</a:t>
            </a:r>
          </a:p>
          <a:p>
            <a:r>
              <a:rPr lang="en-US" dirty="0" smtClean="0">
                <a:solidFill>
                  <a:schemeClr val="bg1"/>
                </a:solidFill>
              </a:rPr>
              <a:t>Better understand the Bible</a:t>
            </a:r>
          </a:p>
          <a:p>
            <a:r>
              <a:rPr lang="en-US" dirty="0" smtClean="0">
                <a:solidFill>
                  <a:schemeClr val="bg1"/>
                </a:solidFill>
              </a:rPr>
              <a:t>To understand that more knowledge of history enriches our understanding of the Bible.</a:t>
            </a:r>
            <a:endParaRPr lang="en-US" dirty="0">
              <a:solidFill>
                <a:schemeClr val="bg1"/>
              </a:solidFill>
            </a:endParaRPr>
          </a:p>
        </p:txBody>
      </p:sp>
    </p:spTree>
    <p:extLst>
      <p:ext uri="{BB962C8B-B14F-4D97-AF65-F5344CB8AC3E}">
        <p14:creationId xmlns:p14="http://schemas.microsoft.com/office/powerpoint/2010/main" val="269640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ed\Pictures\2015 Pictures\2015-09-30\20150930_828 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81842"/>
            <a:ext cx="9144000" cy="6094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747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ed\Pictures\2015 Pictures\2015-09-30\20150930_838 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904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ared\Pictures\2015 Pictures\2015-09-30\20150930_836 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39505" y="0"/>
            <a:ext cx="72649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522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ed\Pictures\2015 Pictures\2015-09-30\20150930_828 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81842"/>
            <a:ext cx="9144000" cy="60943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3619" y="228600"/>
            <a:ext cx="8534400" cy="923330"/>
          </a:xfrm>
          <a:prstGeom prst="rect">
            <a:avLst/>
          </a:prstGeom>
          <a:solidFill>
            <a:schemeClr val="bg1"/>
          </a:solidFill>
        </p:spPr>
        <p:txBody>
          <a:bodyPr wrap="square" rtlCol="0">
            <a:spAutoFit/>
          </a:bodyPr>
          <a:lstStyle/>
          <a:p>
            <a:pPr algn="ctr"/>
            <a:r>
              <a:rPr lang="en-US" dirty="0" smtClean="0"/>
              <a:t>Inscription:</a:t>
            </a:r>
          </a:p>
          <a:p>
            <a:pPr algn="ctr"/>
            <a:r>
              <a:rPr lang="en-US" dirty="0" smtClean="0"/>
              <a:t>“Artaxerxes…son of Darius the kin, in whose house this silver drinking cup was made.”</a:t>
            </a:r>
            <a:endParaRPr lang="en-US" dirty="0"/>
          </a:p>
        </p:txBody>
      </p:sp>
      <p:sp>
        <p:nvSpPr>
          <p:cNvPr id="4" name="TextBox 3"/>
          <p:cNvSpPr txBox="1"/>
          <p:nvPr/>
        </p:nvSpPr>
        <p:spPr>
          <a:xfrm>
            <a:off x="1371600" y="5257800"/>
            <a:ext cx="6553200" cy="1477328"/>
          </a:xfrm>
          <a:prstGeom prst="rect">
            <a:avLst/>
          </a:prstGeom>
          <a:solidFill>
            <a:schemeClr val="bg1"/>
          </a:solidFill>
        </p:spPr>
        <p:txBody>
          <a:bodyPr wrap="square" rtlCol="0">
            <a:spAutoFit/>
          </a:bodyPr>
          <a:lstStyle/>
          <a:p>
            <a:pPr algn="ctr"/>
            <a:r>
              <a:rPr lang="en-US" dirty="0" smtClean="0"/>
              <a:t>Nehemiah 2:1</a:t>
            </a:r>
          </a:p>
          <a:p>
            <a:pPr algn="ctr"/>
            <a:r>
              <a:rPr lang="en-US" dirty="0" smtClean="0"/>
              <a:t>And </a:t>
            </a:r>
            <a:r>
              <a:rPr lang="en-US" dirty="0"/>
              <a:t>it came about in the month Nisan, in the twentieth year of King Artaxerxes, that wine was before him, and I took up the wine and gave it to the king. Now I had not been sad in his presence</a:t>
            </a:r>
            <a:r>
              <a:rPr lang="en-US" dirty="0" smtClean="0"/>
              <a:t>.</a:t>
            </a:r>
            <a:endParaRPr lang="en-US" dirty="0"/>
          </a:p>
        </p:txBody>
      </p:sp>
    </p:spTree>
    <p:extLst>
      <p:ext uri="{BB962C8B-B14F-4D97-AF65-F5344CB8AC3E}">
        <p14:creationId xmlns:p14="http://schemas.microsoft.com/office/powerpoint/2010/main" val="300718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ACCURATE BIBLE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REAL PEOPLE</a:t>
            </a:r>
          </a:p>
          <a:p>
            <a:pPr lvl="1"/>
            <a:r>
              <a:rPr lang="en-US" dirty="0" smtClean="0">
                <a:solidFill>
                  <a:schemeClr val="bg1"/>
                </a:solidFill>
              </a:rPr>
              <a:t>Cyrus</a:t>
            </a:r>
          </a:p>
          <a:p>
            <a:pPr lvl="1"/>
            <a:r>
              <a:rPr lang="en-US" dirty="0" smtClean="0">
                <a:solidFill>
                  <a:schemeClr val="bg1"/>
                </a:solidFill>
              </a:rPr>
              <a:t>Artaxerxes</a:t>
            </a:r>
          </a:p>
          <a:p>
            <a:r>
              <a:rPr lang="en-US" dirty="0" smtClean="0">
                <a:solidFill>
                  <a:schemeClr val="bg1"/>
                </a:solidFill>
              </a:rPr>
              <a:t>REAL EVENTS</a:t>
            </a:r>
          </a:p>
          <a:p>
            <a:pPr lvl="1"/>
            <a:r>
              <a:rPr lang="en-US" dirty="0" smtClean="0">
                <a:solidFill>
                  <a:schemeClr val="bg1"/>
                </a:solidFill>
              </a:rPr>
              <a:t>Cyrus sends God’s people back to Jerusalem to rebuild the temple</a:t>
            </a:r>
          </a:p>
        </p:txBody>
      </p:sp>
    </p:spTree>
    <p:extLst>
      <p:ext uri="{BB962C8B-B14F-4D97-AF65-F5344CB8AC3E}">
        <p14:creationId xmlns:p14="http://schemas.microsoft.com/office/powerpoint/2010/main" val="1775654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dirty="0"/>
          </a:p>
        </p:txBody>
      </p:sp>
    </p:spTree>
    <p:extLst>
      <p:ext uri="{BB962C8B-B14F-4D97-AF65-F5344CB8AC3E}">
        <p14:creationId xmlns:p14="http://schemas.microsoft.com/office/powerpoint/2010/main" val="1779280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solidFill>
                  <a:schemeClr val="bg1"/>
                </a:solidFill>
              </a:rPr>
              <a:t>A BRIEF HISTORY</a:t>
            </a:r>
            <a:endParaRPr lang="en-US" dirty="0">
              <a:solidFill>
                <a:schemeClr val="bg1"/>
              </a:solidFill>
            </a:endParaRPr>
          </a:p>
        </p:txBody>
      </p:sp>
      <p:sp>
        <p:nvSpPr>
          <p:cNvPr id="3" name="Content Placeholder 2"/>
          <p:cNvSpPr>
            <a:spLocks noGrp="1"/>
          </p:cNvSpPr>
          <p:nvPr>
            <p:ph idx="1"/>
          </p:nvPr>
        </p:nvSpPr>
        <p:spPr>
          <a:xfrm>
            <a:off x="457200" y="1143000"/>
            <a:ext cx="8229600" cy="5029200"/>
          </a:xfrm>
        </p:spPr>
        <p:txBody>
          <a:bodyPr>
            <a:normAutofit fontScale="85000" lnSpcReduction="20000"/>
          </a:bodyPr>
          <a:lstStyle/>
          <a:p>
            <a:r>
              <a:rPr lang="en-US" dirty="0" smtClean="0">
                <a:solidFill>
                  <a:schemeClr val="bg1"/>
                </a:solidFill>
              </a:rPr>
              <a:t>The kingdom of Israel </a:t>
            </a:r>
            <a:r>
              <a:rPr lang="en-US" smtClean="0">
                <a:solidFill>
                  <a:schemeClr val="bg1"/>
                </a:solidFill>
              </a:rPr>
              <a:t>divides </a:t>
            </a:r>
            <a:r>
              <a:rPr lang="en-US" smtClean="0">
                <a:solidFill>
                  <a:schemeClr val="bg1"/>
                </a:solidFill>
              </a:rPr>
              <a:t>(</a:t>
            </a:r>
            <a:r>
              <a:rPr lang="en-US" smtClean="0">
                <a:solidFill>
                  <a:schemeClr val="bg1"/>
                </a:solidFill>
              </a:rPr>
              <a:t>930</a:t>
            </a:r>
            <a:r>
              <a:rPr lang="en-US" smtClean="0">
                <a:solidFill>
                  <a:schemeClr val="bg1"/>
                </a:solidFill>
              </a:rPr>
              <a:t> </a:t>
            </a:r>
            <a:r>
              <a:rPr lang="en-US" dirty="0" smtClean="0">
                <a:solidFill>
                  <a:schemeClr val="bg1"/>
                </a:solidFill>
              </a:rPr>
              <a:t>B.C)</a:t>
            </a:r>
          </a:p>
          <a:p>
            <a:r>
              <a:rPr lang="en-US" dirty="0" smtClean="0">
                <a:solidFill>
                  <a:schemeClr val="bg1"/>
                </a:solidFill>
              </a:rPr>
              <a:t>The northern kingdom taken by Assyria (722 BC)</a:t>
            </a:r>
          </a:p>
          <a:p>
            <a:r>
              <a:rPr lang="en-US" dirty="0" smtClean="0">
                <a:solidFill>
                  <a:schemeClr val="bg1"/>
                </a:solidFill>
              </a:rPr>
              <a:t>The southern kingdom taken captive by Babylon (605 BC)*</a:t>
            </a:r>
          </a:p>
          <a:p>
            <a:r>
              <a:rPr lang="en-US" dirty="0" smtClean="0">
                <a:solidFill>
                  <a:schemeClr val="bg1"/>
                </a:solidFill>
              </a:rPr>
              <a:t>Babylon falls overnight.  Persian empire begins (539 BC)</a:t>
            </a:r>
          </a:p>
          <a:p>
            <a:r>
              <a:rPr lang="en-US" dirty="0" smtClean="0">
                <a:solidFill>
                  <a:schemeClr val="bg1"/>
                </a:solidFill>
              </a:rPr>
              <a:t>Southern kingdom returns</a:t>
            </a:r>
          </a:p>
          <a:p>
            <a:r>
              <a:rPr lang="en-US" dirty="0" smtClean="0">
                <a:solidFill>
                  <a:schemeClr val="bg1"/>
                </a:solidFill>
              </a:rPr>
              <a:t>Esther becomes queen of Persia (478 BC)</a:t>
            </a:r>
          </a:p>
          <a:p>
            <a:r>
              <a:rPr lang="en-US" dirty="0" smtClean="0">
                <a:solidFill>
                  <a:schemeClr val="bg1"/>
                </a:solidFill>
              </a:rPr>
              <a:t>Nehemiah sent to Judah (445 BC)</a:t>
            </a:r>
          </a:p>
          <a:p>
            <a:endParaRPr lang="en-US" dirty="0">
              <a:solidFill>
                <a:schemeClr val="bg1"/>
              </a:solidFill>
            </a:endParaRPr>
          </a:p>
          <a:p>
            <a:pPr marL="0" indent="0" algn="ctr">
              <a:buNone/>
            </a:pPr>
            <a:r>
              <a:rPr lang="en-US" dirty="0" smtClean="0">
                <a:solidFill>
                  <a:srgbClr val="FFFF00"/>
                </a:solidFill>
              </a:rPr>
              <a:t>Dates subject to change</a:t>
            </a:r>
            <a:endParaRPr lang="en-US" dirty="0">
              <a:solidFill>
                <a:srgbClr val="FFFF00"/>
              </a:solidFill>
            </a:endParaRPr>
          </a:p>
        </p:txBody>
      </p:sp>
    </p:spTree>
    <p:extLst>
      <p:ext uri="{BB962C8B-B14F-4D97-AF65-F5344CB8AC3E}">
        <p14:creationId xmlns:p14="http://schemas.microsoft.com/office/powerpoint/2010/main" val="2915827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361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8991600" y="3048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267581" y="3245128"/>
            <a:ext cx="800219" cy="369332"/>
          </a:xfrm>
          <a:prstGeom prst="rect">
            <a:avLst/>
          </a:prstGeom>
          <a:noFill/>
        </p:spPr>
        <p:txBody>
          <a:bodyPr wrap="none" rtlCol="0">
            <a:spAutoFit/>
          </a:bodyPr>
          <a:lstStyle/>
          <a:p>
            <a:r>
              <a:rPr lang="en-US" dirty="0" smtClean="0"/>
              <a:t>Susa</a:t>
            </a:r>
            <a:endParaRPr lang="en-US" dirty="0"/>
          </a:p>
        </p:txBody>
      </p:sp>
    </p:spTree>
    <p:extLst>
      <p:ext uri="{BB962C8B-B14F-4D97-AF65-F5344CB8AC3E}">
        <p14:creationId xmlns:p14="http://schemas.microsoft.com/office/powerpoint/2010/main" val="425591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ed\Pictures\2015 Pictures\2015-09-30\20150930_857 a crop.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08638" y="0"/>
            <a:ext cx="65267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3962" y="609600"/>
            <a:ext cx="6553200" cy="523220"/>
          </a:xfrm>
          <a:prstGeom prst="rect">
            <a:avLst/>
          </a:prstGeom>
          <a:solidFill>
            <a:schemeClr val="bg1"/>
          </a:solidFill>
        </p:spPr>
        <p:txBody>
          <a:bodyPr wrap="square" rtlCol="0">
            <a:spAutoFit/>
          </a:bodyPr>
          <a:lstStyle/>
          <a:p>
            <a:pPr algn="ctr"/>
            <a:r>
              <a:rPr lang="en-US" sz="2800" dirty="0" smtClean="0"/>
              <a:t>Date:  September 22-28 164 BC</a:t>
            </a:r>
            <a:endParaRPr lang="en-US" sz="2800" dirty="0"/>
          </a:p>
        </p:txBody>
      </p:sp>
    </p:spTree>
    <p:extLst>
      <p:ext uri="{BB962C8B-B14F-4D97-AF65-F5344CB8AC3E}">
        <p14:creationId xmlns:p14="http://schemas.microsoft.com/office/powerpoint/2010/main" val="120928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ed\Pictures\2015 Pictures\2015-09-30\20150930_852 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955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ed\Pictures\2015 Pictures\2015-09-30\20150930_848.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641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ed\Pictures\2015 Pictures\2015-09-30\20150930_85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34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932</Words>
  <Application>Microsoft Office PowerPoint</Application>
  <PresentationFormat>On-screen Show (4:3)</PresentationFormat>
  <Paragraphs>93</Paragraphs>
  <Slides>25</Slides>
  <Notes>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ARTIFACTS THAT MATTER</vt:lpstr>
      <vt:lpstr>Purpose of this series</vt:lpstr>
      <vt:lpstr>A BRIEF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ACCURATE BIBLE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ared</dc:creator>
  <cp:lastModifiedBy>Northside CoC</cp:lastModifiedBy>
  <cp:revision>26</cp:revision>
  <dcterms:created xsi:type="dcterms:W3CDTF">2016-11-05T16:52:51Z</dcterms:created>
  <dcterms:modified xsi:type="dcterms:W3CDTF">2017-03-05T22:50:24Z</dcterms:modified>
</cp:coreProperties>
</file>