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30" r:id="rId3"/>
    <p:sldId id="257" r:id="rId4"/>
    <p:sldId id="258" r:id="rId5"/>
    <p:sldId id="297" r:id="rId6"/>
    <p:sldId id="298" r:id="rId7"/>
    <p:sldId id="260" r:id="rId8"/>
    <p:sldId id="261" r:id="rId9"/>
    <p:sldId id="262" r:id="rId10"/>
    <p:sldId id="263" r:id="rId11"/>
    <p:sldId id="280" r:id="rId12"/>
    <p:sldId id="283" r:id="rId13"/>
    <p:sldId id="281" r:id="rId14"/>
    <p:sldId id="284" r:id="rId15"/>
    <p:sldId id="285" r:id="rId16"/>
    <p:sldId id="286" r:id="rId17"/>
    <p:sldId id="293" r:id="rId18"/>
    <p:sldId id="287" r:id="rId19"/>
    <p:sldId id="288" r:id="rId20"/>
    <p:sldId id="289" r:id="rId21"/>
    <p:sldId id="264" r:id="rId22"/>
    <p:sldId id="265" r:id="rId23"/>
    <p:sldId id="266" r:id="rId24"/>
    <p:sldId id="294" r:id="rId25"/>
    <p:sldId id="295" r:id="rId26"/>
    <p:sldId id="267" r:id="rId27"/>
    <p:sldId id="268" r:id="rId28"/>
    <p:sldId id="331" r:id="rId29"/>
    <p:sldId id="269" r:id="rId30"/>
    <p:sldId id="270" r:id="rId31"/>
    <p:sldId id="271" r:id="rId32"/>
    <p:sldId id="272" r:id="rId33"/>
    <p:sldId id="273" r:id="rId34"/>
    <p:sldId id="276" r:id="rId35"/>
    <p:sldId id="274" r:id="rId36"/>
    <p:sldId id="275" r:id="rId37"/>
    <p:sldId id="277" r:id="rId38"/>
    <p:sldId id="291" r:id="rId39"/>
    <p:sldId id="278" r:id="rId40"/>
    <p:sldId id="279" r:id="rId41"/>
    <p:sldId id="290" r:id="rId42"/>
    <p:sldId id="32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3F98A3-8220-489A-86A6-31513450C2EB}" type="datetimeFigureOut">
              <a:rPr lang="en-US" smtClean="0"/>
              <a:t>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A477FD-D463-43E5-A786-D0B946936B65}" type="slidenum">
              <a:rPr lang="en-US" smtClean="0"/>
              <a:t>‹#›</a:t>
            </a:fld>
            <a:endParaRPr lang="en-US"/>
          </a:p>
        </p:txBody>
      </p:sp>
    </p:spTree>
    <p:extLst>
      <p:ext uri="{BB962C8B-B14F-4D97-AF65-F5344CB8AC3E}">
        <p14:creationId xmlns:p14="http://schemas.microsoft.com/office/powerpoint/2010/main" val="1817670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Sesostres</a:t>
            </a:r>
            <a:r>
              <a:rPr lang="en-US" dirty="0" smtClean="0"/>
              <a:t> III.  Likely</a:t>
            </a:r>
            <a:r>
              <a:rPr lang="en-US" baseline="0" dirty="0" smtClean="0"/>
              <a:t> </a:t>
            </a:r>
            <a:r>
              <a:rPr lang="en-US" baseline="0" dirty="0" err="1" smtClean="0"/>
              <a:t>pharoah</a:t>
            </a:r>
            <a:r>
              <a:rPr lang="en-US" baseline="0" dirty="0" smtClean="0"/>
              <a:t> while Joseph served as second in command</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8</a:t>
            </a:fld>
            <a:endParaRPr lang="en-US"/>
          </a:p>
        </p:txBody>
      </p:sp>
    </p:spTree>
    <p:extLst>
      <p:ext uri="{BB962C8B-B14F-4D97-AF65-F5344CB8AC3E}">
        <p14:creationId xmlns:p14="http://schemas.microsoft.com/office/powerpoint/2010/main" val="197222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Wooden hoe</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20</a:t>
            </a:fld>
            <a:endParaRPr lang="en-US"/>
          </a:p>
        </p:txBody>
      </p:sp>
    </p:spTree>
    <p:extLst>
      <p:ext uri="{BB962C8B-B14F-4D97-AF65-F5344CB8AC3E}">
        <p14:creationId xmlns:p14="http://schemas.microsoft.com/office/powerpoint/2010/main" val="49394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winnowing fan</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21</a:t>
            </a:fld>
            <a:endParaRPr lang="en-US"/>
          </a:p>
        </p:txBody>
      </p:sp>
    </p:spTree>
    <p:extLst>
      <p:ext uri="{BB962C8B-B14F-4D97-AF65-F5344CB8AC3E}">
        <p14:creationId xmlns:p14="http://schemas.microsoft.com/office/powerpoint/2010/main" val="317515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idols like these wer</a:t>
            </a:r>
            <a:r>
              <a:rPr lang="en-US" baseline="0" dirty="0" smtClean="0"/>
              <a:t>e to be had in every corner of the room where a man or woman might be.  These were to serve as protection.  The gods of Egypt could not protect them from the God of gods.  (Ex. 8:3,21-22)</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23</a:t>
            </a:fld>
            <a:endParaRPr lang="en-US"/>
          </a:p>
        </p:txBody>
      </p:sp>
    </p:spTree>
    <p:extLst>
      <p:ext uri="{BB962C8B-B14F-4D97-AF65-F5344CB8AC3E}">
        <p14:creationId xmlns:p14="http://schemas.microsoft.com/office/powerpoint/2010/main" val="2560407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Mummified sacred bull.  Though this is from Roman times, the practice did</a:t>
            </a:r>
            <a:r>
              <a:rPr lang="en-US" baseline="0" dirty="0" smtClean="0"/>
              <a:t> not change in Egypt.  There were special sacred bulls, that once dead, would be mummified and buried and a young unblemished bull would take it’s place.  Consider then the added significance of the plague on the cattle (Ex. 9:3-4).  It also informs us of the idea of the golden </a:t>
            </a:r>
            <a:r>
              <a:rPr lang="en-US" baseline="0" dirty="0" err="1" smtClean="0"/>
              <a:t>calfs</a:t>
            </a:r>
            <a:r>
              <a:rPr lang="en-US" baseline="0" dirty="0" smtClean="0"/>
              <a:t> (Ex. 32; I Kings 12:28) and why Ezekiel says they didn’t leave the idols of Egypt (Ez. 20:8)</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26</a:t>
            </a:fld>
            <a:endParaRPr lang="en-US"/>
          </a:p>
        </p:txBody>
      </p:sp>
    </p:spTree>
    <p:extLst>
      <p:ext uri="{BB962C8B-B14F-4D97-AF65-F5344CB8AC3E}">
        <p14:creationId xmlns:p14="http://schemas.microsoft.com/office/powerpoint/2010/main" val="302960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n </a:t>
            </a:r>
            <a:r>
              <a:rPr lang="en-US" dirty="0" smtClean="0"/>
              <a:t>Egyptian reed basket.  Actually older than Moses.  The one Moses was placed in</a:t>
            </a:r>
            <a:r>
              <a:rPr lang="en-US" baseline="0" dirty="0" smtClean="0"/>
              <a:t> would have had tar and pitch so that it could be waterproof and float.</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29</a:t>
            </a:fld>
            <a:endParaRPr lang="en-US"/>
          </a:p>
        </p:txBody>
      </p:sp>
    </p:spTree>
    <p:extLst>
      <p:ext uri="{BB962C8B-B14F-4D97-AF65-F5344CB8AC3E}">
        <p14:creationId xmlns:p14="http://schemas.microsoft.com/office/powerpoint/2010/main" val="379736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Roman shoes</a:t>
            </a:r>
            <a:r>
              <a:rPr lang="en-US" baseline="0" dirty="0" smtClean="0"/>
              <a:t> from around the time of Jesus (1</a:t>
            </a:r>
            <a:r>
              <a:rPr lang="en-US" baseline="30000" dirty="0" smtClean="0"/>
              <a:t>st</a:t>
            </a:r>
            <a:r>
              <a:rPr lang="en-US" baseline="0" dirty="0" smtClean="0"/>
              <a:t> century BC – first century AD)</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39</a:t>
            </a:fld>
            <a:endParaRPr lang="en-US"/>
          </a:p>
        </p:txBody>
      </p:sp>
    </p:spTree>
    <p:extLst>
      <p:ext uri="{BB962C8B-B14F-4D97-AF65-F5344CB8AC3E}">
        <p14:creationId xmlns:p14="http://schemas.microsoft.com/office/powerpoint/2010/main" val="145864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Tuthmosis</a:t>
            </a:r>
            <a:r>
              <a:rPr lang="en-US" baseline="0" dirty="0" smtClean="0"/>
              <a:t> III.  Likely the pharaoh of the plagues</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9</a:t>
            </a:fld>
            <a:endParaRPr lang="en-US"/>
          </a:p>
        </p:txBody>
      </p:sp>
    </p:spTree>
    <p:extLst>
      <p:ext uri="{BB962C8B-B14F-4D97-AF65-F5344CB8AC3E}">
        <p14:creationId xmlns:p14="http://schemas.microsoft.com/office/powerpoint/2010/main" val="218147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a:t>
            </a:r>
            <a:r>
              <a:rPr lang="en-US" baseline="0" dirty="0" smtClean="0"/>
              <a:t> Egyptian attire and head dress during the times of Joseph and Moses.</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10</a:t>
            </a:fld>
            <a:endParaRPr lang="en-US"/>
          </a:p>
        </p:txBody>
      </p:sp>
    </p:spTree>
    <p:extLst>
      <p:ext uri="{BB962C8B-B14F-4D97-AF65-F5344CB8AC3E}">
        <p14:creationId xmlns:p14="http://schemas.microsoft.com/office/powerpoint/2010/main" val="274978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ram represents the god of </a:t>
            </a:r>
            <a:r>
              <a:rPr lang="en-US" dirty="0" err="1" smtClean="0"/>
              <a:t>Amun</a:t>
            </a:r>
            <a:r>
              <a:rPr lang="en-US" dirty="0" smtClean="0"/>
              <a:t>.  The statue below his head, is </a:t>
            </a:r>
            <a:r>
              <a:rPr lang="en-US" dirty="0" err="1" smtClean="0"/>
              <a:t>Tirhakah</a:t>
            </a:r>
            <a:r>
              <a:rPr lang="en-US" dirty="0" smtClean="0"/>
              <a:t>, (II Kings 19:9).  He was the</a:t>
            </a:r>
            <a:r>
              <a:rPr lang="en-US" baseline="0" dirty="0" smtClean="0"/>
              <a:t> “crushed reed” the Assyrians accused Hezekiah of relying on (Is. 36:1-6).  This failed attempt by </a:t>
            </a:r>
            <a:r>
              <a:rPr lang="en-US" baseline="0" dirty="0" err="1" smtClean="0"/>
              <a:t>Tirhakah</a:t>
            </a:r>
            <a:r>
              <a:rPr lang="en-US" baseline="0" dirty="0" smtClean="0"/>
              <a:t> is also recorded in Sennacherib’s records.</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12</a:t>
            </a:fld>
            <a:endParaRPr lang="en-US"/>
          </a:p>
        </p:txBody>
      </p:sp>
    </p:spTree>
    <p:extLst>
      <p:ext uri="{BB962C8B-B14F-4D97-AF65-F5344CB8AC3E}">
        <p14:creationId xmlns:p14="http://schemas.microsoft.com/office/powerpoint/2010/main" val="92999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13</a:t>
            </a:fld>
            <a:endParaRPr lang="en-US"/>
          </a:p>
        </p:txBody>
      </p:sp>
    </p:spTree>
    <p:extLst>
      <p:ext uri="{BB962C8B-B14F-4D97-AF65-F5344CB8AC3E}">
        <p14:creationId xmlns:p14="http://schemas.microsoft.com/office/powerpoint/2010/main" val="77334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bronze</a:t>
            </a:r>
            <a:r>
              <a:rPr lang="en-US" baseline="0" dirty="0" smtClean="0"/>
              <a:t> mirror from Egypt during the time of Moses.  The Israelites plundered Egypt (Ex. 12:35-36).  Then the bronze basin of the tabernacle was made “from the mirrors of the serving women” (Ex. 38:8).</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15</a:t>
            </a:fld>
            <a:endParaRPr lang="en-US"/>
          </a:p>
        </p:txBody>
      </p:sp>
    </p:spTree>
    <p:extLst>
      <p:ext uri="{BB962C8B-B14F-4D97-AF65-F5344CB8AC3E}">
        <p14:creationId xmlns:p14="http://schemas.microsoft.com/office/powerpoint/2010/main" val="3919420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a:t>
            </a:r>
            <a:r>
              <a:rPr lang="en-US" dirty="0" err="1" smtClean="0"/>
              <a:t>Egyption</a:t>
            </a:r>
            <a:r>
              <a:rPr lang="en-US" baseline="0" dirty="0" smtClean="0"/>
              <a:t> “pillow”.  They served to get your head off the ground, away from bugs and to allow air circulation.  There were also ivory “pillows”.  Jacob used a stone (Gen. 28:11)</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16</a:t>
            </a:fld>
            <a:endParaRPr lang="en-US"/>
          </a:p>
        </p:txBody>
      </p:sp>
    </p:spTree>
    <p:extLst>
      <p:ext uri="{BB962C8B-B14F-4D97-AF65-F5344CB8AC3E}">
        <p14:creationId xmlns:p14="http://schemas.microsoft.com/office/powerpoint/2010/main" val="79518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 1:13-14 – “The Egyptians compelled the sons of</a:t>
            </a:r>
            <a:r>
              <a:rPr lang="en-US" baseline="0" dirty="0" smtClean="0"/>
              <a:t> Israel to labor rigorously; and they made their lives bitter with hard labor in mortar and bricks and at all kinds of labor in the field, all their labors which they rigorously imposed on them.”  - This is an iron sickle with a wooden handle</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18</a:t>
            </a:fld>
            <a:endParaRPr lang="en-US"/>
          </a:p>
        </p:txBody>
      </p:sp>
    </p:spTree>
    <p:extLst>
      <p:ext uri="{BB962C8B-B14F-4D97-AF65-F5344CB8AC3E}">
        <p14:creationId xmlns:p14="http://schemas.microsoft.com/office/powerpoint/2010/main" val="1772969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Wooden hoe</a:t>
            </a:r>
            <a:endParaRPr lang="en-US" dirty="0"/>
          </a:p>
        </p:txBody>
      </p:sp>
      <p:sp>
        <p:nvSpPr>
          <p:cNvPr id="4" name="Slide Number Placeholder 3"/>
          <p:cNvSpPr>
            <a:spLocks noGrp="1"/>
          </p:cNvSpPr>
          <p:nvPr>
            <p:ph type="sldNum" sz="quarter" idx="10"/>
          </p:nvPr>
        </p:nvSpPr>
        <p:spPr/>
        <p:txBody>
          <a:bodyPr/>
          <a:lstStyle/>
          <a:p>
            <a:fld id="{AAA477FD-D463-43E5-A786-D0B946936B65}" type="slidenum">
              <a:rPr lang="en-US" smtClean="0"/>
              <a:t>19</a:t>
            </a:fld>
            <a:endParaRPr lang="en-US"/>
          </a:p>
        </p:txBody>
      </p:sp>
    </p:spTree>
    <p:extLst>
      <p:ext uri="{BB962C8B-B14F-4D97-AF65-F5344CB8AC3E}">
        <p14:creationId xmlns:p14="http://schemas.microsoft.com/office/powerpoint/2010/main" val="4127037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25782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408569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98937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60517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3D12AC-8AC0-4D84-B754-0C9EADFC626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1895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3D12AC-8AC0-4D84-B754-0C9EADFC626E}" type="datetimeFigureOut">
              <a:rPr lang="en-US" smtClean="0"/>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13258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3D12AC-8AC0-4D84-B754-0C9EADFC626E}" type="datetimeFigureOut">
              <a:rPr lang="en-US" smtClean="0"/>
              <a:t>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5838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3D12AC-8AC0-4D84-B754-0C9EADFC626E}" type="datetimeFigureOut">
              <a:rPr lang="en-US" smtClean="0"/>
              <a:t>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2232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12AC-8AC0-4D84-B754-0C9EADFC626E}" type="datetimeFigureOut">
              <a:rPr lang="en-US" smtClean="0"/>
              <a:t>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16583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40632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52019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D12AC-8AC0-4D84-B754-0C9EADFC626E}" type="datetimeFigureOut">
              <a:rPr lang="en-US" smtClean="0"/>
              <a:t>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B2634-475F-4E05-BC96-D96F5A7CF7CA}" type="slidenum">
              <a:rPr lang="en-US" smtClean="0"/>
              <a:t>‹#›</a:t>
            </a:fld>
            <a:endParaRPr lang="en-US"/>
          </a:p>
        </p:txBody>
      </p:sp>
    </p:spTree>
    <p:extLst>
      <p:ext uri="{BB962C8B-B14F-4D97-AF65-F5344CB8AC3E}">
        <p14:creationId xmlns:p14="http://schemas.microsoft.com/office/powerpoint/2010/main" val="783726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ARTIFACTS THAT MATTER</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solidFill>
                  <a:schemeClr val="bg1"/>
                </a:solidFill>
              </a:rPr>
              <a:t>Part 3 - Egypt</a:t>
            </a:r>
            <a:endParaRPr lang="en-US" dirty="0">
              <a:solidFill>
                <a:schemeClr val="bg1"/>
              </a:solidFill>
            </a:endParaRPr>
          </a:p>
        </p:txBody>
      </p:sp>
    </p:spTree>
    <p:extLst>
      <p:ext uri="{BB962C8B-B14F-4D97-AF65-F5344CB8AC3E}">
        <p14:creationId xmlns:p14="http://schemas.microsoft.com/office/powerpoint/2010/main" val="331717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2262"/>
            <a:ext cx="9144000" cy="6093476"/>
          </a:xfrm>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
        <p:nvSpPr>
          <p:cNvPr id="3" name="TextBox 2"/>
          <p:cNvSpPr txBox="1"/>
          <p:nvPr/>
        </p:nvSpPr>
        <p:spPr>
          <a:xfrm>
            <a:off x="609600" y="4876800"/>
            <a:ext cx="7772400" cy="1754326"/>
          </a:xfrm>
          <a:prstGeom prst="rect">
            <a:avLst/>
          </a:prstGeom>
          <a:solidFill>
            <a:schemeClr val="bg1"/>
          </a:solidFill>
        </p:spPr>
        <p:txBody>
          <a:bodyPr wrap="square" rtlCol="0">
            <a:spAutoFit/>
          </a:bodyPr>
          <a:lstStyle/>
          <a:p>
            <a:pPr algn="ctr"/>
            <a:r>
              <a:rPr lang="en-US" dirty="0" smtClean="0"/>
              <a:t>“When he heard them say concerning </a:t>
            </a:r>
            <a:r>
              <a:rPr lang="en-US" dirty="0" err="1" smtClean="0"/>
              <a:t>Tirhakah</a:t>
            </a:r>
            <a:r>
              <a:rPr lang="en-US" dirty="0" smtClean="0"/>
              <a:t> king of Cush, ‘Behold, he has come out to fight against you,’ he sent messengers against to Hezekiah saying,”</a:t>
            </a:r>
          </a:p>
          <a:p>
            <a:pPr algn="ctr"/>
            <a:r>
              <a:rPr lang="en-US" dirty="0" smtClean="0"/>
              <a:t>II Kings 19:9</a:t>
            </a:r>
          </a:p>
          <a:p>
            <a:pPr algn="ctr"/>
            <a:endParaRPr lang="en-US" dirty="0"/>
          </a:p>
          <a:p>
            <a:pPr algn="ctr"/>
            <a:r>
              <a:rPr lang="en-US" dirty="0" smtClean="0"/>
              <a:t>See also Isaiah 36:1-6</a:t>
            </a:r>
            <a:endParaRPr lang="en-US" dirty="0"/>
          </a:p>
        </p:txBody>
      </p:sp>
      <p:sp>
        <p:nvSpPr>
          <p:cNvPr id="5" name="Right Arrow 4"/>
          <p:cNvSpPr/>
          <p:nvPr/>
        </p:nvSpPr>
        <p:spPr>
          <a:xfrm rot="1874813">
            <a:off x="2124973" y="2125944"/>
            <a:ext cx="2133600" cy="381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990600"/>
            <a:ext cx="1828800" cy="923330"/>
          </a:xfrm>
          <a:prstGeom prst="rect">
            <a:avLst/>
          </a:prstGeom>
          <a:solidFill>
            <a:schemeClr val="bg1"/>
          </a:solidFill>
        </p:spPr>
        <p:txBody>
          <a:bodyPr wrap="square" rtlCol="0">
            <a:spAutoFit/>
          </a:bodyPr>
          <a:lstStyle/>
          <a:p>
            <a:r>
              <a:rPr lang="en-US" dirty="0" smtClean="0"/>
              <a:t>Pharaoh </a:t>
            </a:r>
            <a:r>
              <a:rPr lang="en-US" dirty="0" err="1" smtClean="0"/>
              <a:t>Tirhakah</a:t>
            </a:r>
            <a:r>
              <a:rPr lang="en-US" dirty="0" smtClean="0"/>
              <a:t> or </a:t>
            </a:r>
            <a:r>
              <a:rPr lang="en-US" dirty="0" err="1" smtClean="0"/>
              <a:t>Taharqa</a:t>
            </a:r>
            <a:endParaRPr lang="en-US" dirty="0"/>
          </a:p>
        </p:txBody>
      </p:sp>
    </p:spTree>
    <p:extLst>
      <p:ext uri="{BB962C8B-B14F-4D97-AF65-F5344CB8AC3E}">
        <p14:creationId xmlns:p14="http://schemas.microsoft.com/office/powerpoint/2010/main" val="137280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879" y="0"/>
            <a:ext cx="4570241" cy="6858000"/>
          </a:xfrm>
        </p:spPr>
      </p:pic>
      <p:sp>
        <p:nvSpPr>
          <p:cNvPr id="5" name="TextBox 4"/>
          <p:cNvSpPr txBox="1"/>
          <p:nvPr/>
        </p:nvSpPr>
        <p:spPr>
          <a:xfrm>
            <a:off x="973347" y="3429000"/>
            <a:ext cx="7010400" cy="3108543"/>
          </a:xfrm>
          <a:prstGeom prst="rect">
            <a:avLst/>
          </a:prstGeom>
          <a:solidFill>
            <a:srgbClr val="FFFFFF">
              <a:alpha val="78039"/>
            </a:srgbClr>
          </a:solidFill>
        </p:spPr>
        <p:txBody>
          <a:bodyPr wrap="square" rtlCol="0">
            <a:spAutoFit/>
          </a:bodyPr>
          <a:lstStyle/>
          <a:p>
            <a:pPr algn="ctr"/>
            <a:r>
              <a:rPr lang="en-US" sz="2800" dirty="0">
                <a:effectLst/>
              </a:rPr>
              <a:t>Moreover, he made the laver of bronze with its base of bronze, from the mirrors of the serving women who served at the doorway of the tent of meeting.</a:t>
            </a:r>
          </a:p>
          <a:p>
            <a:pPr algn="ctr"/>
            <a:endParaRPr lang="en-US" sz="2800" dirty="0" smtClean="0">
              <a:effectLst/>
            </a:endParaRPr>
          </a:p>
          <a:p>
            <a:pPr algn="ctr"/>
            <a:r>
              <a:rPr lang="en-US" sz="2800" dirty="0" smtClean="0">
                <a:effectLst/>
              </a:rPr>
              <a:t>Exodus 38:8</a:t>
            </a:r>
            <a:endParaRPr lang="en-US" sz="2800" dirty="0">
              <a:effectLst/>
            </a:endParaRPr>
          </a:p>
        </p:txBody>
      </p:sp>
    </p:spTree>
    <p:extLst>
      <p:ext uri="{BB962C8B-B14F-4D97-AF65-F5344CB8AC3E}">
        <p14:creationId xmlns:p14="http://schemas.microsoft.com/office/powerpoint/2010/main" val="136564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382000" cy="6858000"/>
          </a:xfrm>
        </p:spPr>
        <p:txBody>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lgn="ctr">
              <a:buNone/>
            </a:pPr>
            <a:r>
              <a:rPr lang="en-US" dirty="0" smtClean="0">
                <a:solidFill>
                  <a:schemeClr val="bg1"/>
                </a:solidFill>
              </a:rPr>
              <a:t>“He came to a certain place and spent the night there, because the sun had set; and he took one of the stones of the place and put it under his head, and lay down in that place.” </a:t>
            </a:r>
          </a:p>
          <a:p>
            <a:pPr marL="0" indent="0" algn="ctr">
              <a:buNone/>
            </a:pPr>
            <a:endParaRPr lang="en-US" dirty="0">
              <a:solidFill>
                <a:schemeClr val="bg1"/>
              </a:solidFill>
            </a:endParaRPr>
          </a:p>
          <a:p>
            <a:pPr marL="0" indent="0" algn="ctr">
              <a:buNone/>
            </a:pPr>
            <a:r>
              <a:rPr lang="en-US" dirty="0" smtClean="0">
                <a:solidFill>
                  <a:schemeClr val="bg1"/>
                </a:solidFill>
              </a:rPr>
              <a:t>Genesis 28:11</a:t>
            </a:r>
            <a:endParaRPr lang="en-US" dirty="0">
              <a:solidFill>
                <a:schemeClr val="bg1"/>
              </a:solidFill>
            </a:endParaRPr>
          </a:p>
        </p:txBody>
      </p:sp>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374"/>
            <a:ext cx="9144000" cy="6095252"/>
          </a:xfrm>
        </p:spPr>
      </p:pic>
      <p:sp>
        <p:nvSpPr>
          <p:cNvPr id="4" name="Content Placeholder 2"/>
          <p:cNvSpPr txBox="1">
            <a:spLocks/>
          </p:cNvSpPr>
          <p:nvPr/>
        </p:nvSpPr>
        <p:spPr>
          <a:xfrm>
            <a:off x="457200" y="0"/>
            <a:ext cx="83058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smtClean="0">
              <a:solidFill>
                <a:schemeClr val="bg1"/>
              </a:solidFill>
            </a:endParaRPr>
          </a:p>
          <a:p>
            <a:pPr marL="0" indent="0">
              <a:buFont typeface="Arial" panose="020B0604020202020204" pitchFamily="34" charset="0"/>
              <a:buNone/>
            </a:pPr>
            <a:endParaRPr lang="en-US" dirty="0" smtClean="0">
              <a:solidFill>
                <a:schemeClr val="bg1"/>
              </a:solidFill>
            </a:endParaRPr>
          </a:p>
          <a:p>
            <a:pPr marL="0" indent="0" algn="ctr">
              <a:buFont typeface="Arial" panose="020B0604020202020204" pitchFamily="34" charset="0"/>
              <a:buNone/>
            </a:pPr>
            <a:r>
              <a:rPr lang="en-US" dirty="0" smtClean="0">
                <a:ln>
                  <a:solidFill>
                    <a:schemeClr val="tx1"/>
                  </a:solidFill>
                </a:ln>
                <a:solidFill>
                  <a:schemeClr val="bg1"/>
                </a:solidFill>
              </a:rPr>
              <a:t>“The Egyptians compelled the sons of Israel to labor rigorously; and they made their lives bitter with hard labor in mortar and bricks and at all kinds of labor in the field, all their labors which they rigorously imposed on them.” </a:t>
            </a:r>
          </a:p>
          <a:p>
            <a:pPr marL="0" indent="0" algn="ctr">
              <a:buFont typeface="Arial" panose="020B0604020202020204" pitchFamily="34" charset="0"/>
              <a:buNone/>
            </a:pPr>
            <a:endParaRPr lang="en-US" dirty="0" smtClean="0">
              <a:ln>
                <a:solidFill>
                  <a:schemeClr val="tx1"/>
                </a:solidFill>
              </a:ln>
              <a:solidFill>
                <a:schemeClr val="bg1"/>
              </a:solidFill>
            </a:endParaRPr>
          </a:p>
          <a:p>
            <a:pPr marL="0" indent="0" algn="ctr">
              <a:buFont typeface="Arial" panose="020B0604020202020204" pitchFamily="34" charset="0"/>
              <a:buNone/>
            </a:pPr>
            <a:r>
              <a:rPr lang="en-US" dirty="0" smtClean="0">
                <a:ln>
                  <a:solidFill>
                    <a:schemeClr val="tx1"/>
                  </a:solidFill>
                </a:ln>
                <a:solidFill>
                  <a:schemeClr val="bg1"/>
                </a:solidFill>
              </a:rPr>
              <a:t>Exodus 1:13-14</a:t>
            </a:r>
            <a:endParaRPr lang="en-US" dirty="0">
              <a:ln>
                <a:solidFill>
                  <a:schemeClr val="tx1"/>
                </a:solidFill>
              </a:ln>
              <a:solidFill>
                <a:schemeClr val="bg1"/>
              </a:solidFill>
            </a:endParaRPr>
          </a:p>
        </p:txBody>
      </p:sp>
    </p:spTree>
    <p:extLst>
      <p:ext uri="{BB962C8B-B14F-4D97-AF65-F5344CB8AC3E}">
        <p14:creationId xmlns:p14="http://schemas.microsoft.com/office/powerpoint/2010/main" val="189695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567"/>
            <a:ext cx="9144000" cy="6094866"/>
          </a:xfrm>
        </p:spPr>
      </p:pic>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Purpose of this series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Support the Bible</a:t>
            </a:r>
          </a:p>
          <a:p>
            <a:pPr lvl="1"/>
            <a:r>
              <a:rPr lang="en-US" dirty="0" smtClean="0">
                <a:solidFill>
                  <a:schemeClr val="bg1"/>
                </a:solidFill>
              </a:rPr>
              <a:t>Real places</a:t>
            </a:r>
          </a:p>
          <a:p>
            <a:pPr lvl="1"/>
            <a:r>
              <a:rPr lang="en-US" dirty="0" smtClean="0">
                <a:solidFill>
                  <a:schemeClr val="bg1"/>
                </a:solidFill>
              </a:rPr>
              <a:t>Real people</a:t>
            </a:r>
          </a:p>
          <a:p>
            <a:pPr lvl="1"/>
            <a:r>
              <a:rPr lang="en-US" dirty="0" smtClean="0">
                <a:solidFill>
                  <a:schemeClr val="bg1"/>
                </a:solidFill>
              </a:rPr>
              <a:t>Real events</a:t>
            </a:r>
          </a:p>
          <a:p>
            <a:pPr lvl="1"/>
            <a:r>
              <a:rPr lang="en-US" dirty="0" smtClean="0">
                <a:solidFill>
                  <a:schemeClr val="bg1"/>
                </a:solidFill>
              </a:rPr>
              <a:t>Accurate descriptions</a:t>
            </a:r>
          </a:p>
          <a:p>
            <a:r>
              <a:rPr lang="en-US" dirty="0" smtClean="0">
                <a:solidFill>
                  <a:schemeClr val="bg1"/>
                </a:solidFill>
              </a:rPr>
              <a:t>Better understand the Bible</a:t>
            </a:r>
          </a:p>
          <a:p>
            <a:r>
              <a:rPr lang="en-US" dirty="0" smtClean="0">
                <a:solidFill>
                  <a:schemeClr val="bg1"/>
                </a:solidFill>
              </a:rPr>
              <a:t>To understand that more knowledge of history enriches our understanding of the Bible.</a:t>
            </a:r>
            <a:endParaRPr lang="en-US" dirty="0">
              <a:solidFill>
                <a:schemeClr val="bg1"/>
              </a:solidFill>
            </a:endParaRPr>
          </a:p>
        </p:txBody>
      </p:sp>
    </p:spTree>
    <p:extLst>
      <p:ext uri="{BB962C8B-B14F-4D97-AF65-F5344CB8AC3E}">
        <p14:creationId xmlns:p14="http://schemas.microsoft.com/office/powerpoint/2010/main" val="26964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285"/>
            <a:ext cx="9144000" cy="6095429"/>
          </a:xfrm>
        </p:spPr>
      </p:pic>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0"/>
            <a:ext cx="8077200" cy="6858000"/>
          </a:xfrm>
        </p:spPr>
        <p:txBody>
          <a:bodyPr/>
          <a:lstStyle/>
          <a:p>
            <a:pPr marL="0" indent="0">
              <a:buNone/>
            </a:pPr>
            <a:endParaRPr lang="en-US" dirty="0" smtClean="0">
              <a:solidFill>
                <a:schemeClr val="bg1"/>
              </a:solidFill>
            </a:endParaRPr>
          </a:p>
          <a:p>
            <a:pPr marL="0" indent="0" algn="ctr">
              <a:buNone/>
            </a:pPr>
            <a:r>
              <a:rPr lang="en-US" dirty="0" smtClean="0">
                <a:solidFill>
                  <a:schemeClr val="bg1"/>
                </a:solidFill>
              </a:rPr>
              <a:t>The </a:t>
            </a:r>
            <a:r>
              <a:rPr lang="en-US" dirty="0">
                <a:solidFill>
                  <a:schemeClr val="bg1"/>
                </a:solidFill>
              </a:rPr>
              <a:t>Nile will swarm with frogs, which will come up and go into your house and into your bedroom and on your bed, and into the houses of your servants and on your people, and into your ovens and into your kneading bowls</a:t>
            </a:r>
            <a:r>
              <a:rPr lang="en-US" dirty="0" smtClean="0">
                <a:solidFill>
                  <a:schemeClr val="bg1"/>
                </a:solidFill>
              </a:rPr>
              <a:t>.</a:t>
            </a:r>
          </a:p>
          <a:p>
            <a:pPr marL="0" indent="0" algn="ctr">
              <a:buNone/>
            </a:pPr>
            <a:endParaRPr lang="en-US" dirty="0">
              <a:solidFill>
                <a:schemeClr val="bg1"/>
              </a:solidFill>
            </a:endParaRPr>
          </a:p>
          <a:p>
            <a:pPr marL="0" indent="0" algn="ctr">
              <a:buNone/>
            </a:pPr>
            <a:r>
              <a:rPr lang="en-US" dirty="0" smtClean="0">
                <a:solidFill>
                  <a:schemeClr val="bg1"/>
                </a:solidFill>
              </a:rPr>
              <a:t>Exodus 8:3</a:t>
            </a:r>
            <a:endParaRPr lang="en-US" dirty="0">
              <a:solidFill>
                <a:schemeClr val="bg1"/>
              </a:solidFill>
            </a:endParaRPr>
          </a:p>
        </p:txBody>
      </p:sp>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534400" cy="6629400"/>
          </a:xfrm>
        </p:spPr>
        <p:txBody>
          <a:bodyPr>
            <a:normAutofit fontScale="92500" lnSpcReduction="10000"/>
          </a:bodyPr>
          <a:lstStyle/>
          <a:p>
            <a:pPr marL="0" indent="0" algn="ctr">
              <a:buNone/>
            </a:pPr>
            <a:endParaRPr lang="en-US" dirty="0" smtClean="0">
              <a:solidFill>
                <a:schemeClr val="bg1"/>
              </a:solidFill>
            </a:endParaRPr>
          </a:p>
          <a:p>
            <a:pPr marL="0" indent="0" algn="ctr">
              <a:buNone/>
            </a:pPr>
            <a:r>
              <a:rPr lang="en-US" dirty="0" smtClean="0">
                <a:solidFill>
                  <a:schemeClr val="bg1"/>
                </a:solidFill>
              </a:rPr>
              <a:t>“</a:t>
            </a:r>
            <a:r>
              <a:rPr lang="en-US" dirty="0">
                <a:solidFill>
                  <a:schemeClr val="bg1"/>
                </a:solidFill>
              </a:rPr>
              <a:t>For if you do not let My people go, behold, I will send swarms of flies on you and on your servants and on your people and into your houses; and the houses of the Egyptians will be full of swarms of flies, and also the ground on which they </a:t>
            </a:r>
            <a:r>
              <a:rPr lang="en-US" dirty="0" smtClean="0">
                <a:solidFill>
                  <a:schemeClr val="bg1"/>
                </a:solidFill>
              </a:rPr>
              <a:t>dwell.  But </a:t>
            </a:r>
            <a:r>
              <a:rPr lang="en-US" dirty="0">
                <a:solidFill>
                  <a:schemeClr val="bg1"/>
                </a:solidFill>
              </a:rPr>
              <a:t>on that day I will set apart the land of Goshen, where My people are living, so that no swarms of flies will be there, in order that you may know that </a:t>
            </a:r>
            <a:r>
              <a:rPr lang="en-US" dirty="0" smtClean="0">
                <a:solidFill>
                  <a:schemeClr val="bg1"/>
                </a:solidFill>
              </a:rPr>
              <a:t>I</a:t>
            </a:r>
            <a:r>
              <a:rPr lang="en-US" dirty="0">
                <a:solidFill>
                  <a:schemeClr val="bg1"/>
                </a:solidFill>
              </a:rPr>
              <a:t>, the LORD, am in the midst of the land</a:t>
            </a:r>
            <a:r>
              <a:rPr lang="en-US" dirty="0" smtClean="0">
                <a:solidFill>
                  <a:schemeClr val="bg1"/>
                </a:solidFill>
              </a:rPr>
              <a:t>.”</a:t>
            </a:r>
          </a:p>
          <a:p>
            <a:pPr marL="0" indent="0" algn="ctr">
              <a:buNone/>
            </a:pPr>
            <a:r>
              <a:rPr lang="en-US" dirty="0" smtClean="0">
                <a:solidFill>
                  <a:schemeClr val="bg1"/>
                </a:solidFill>
              </a:rPr>
              <a:t>Exodus 8:21-22</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365641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02"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
        <p:nvSpPr>
          <p:cNvPr id="4" name="TextBox 3"/>
          <p:cNvSpPr txBox="1"/>
          <p:nvPr/>
        </p:nvSpPr>
        <p:spPr>
          <a:xfrm>
            <a:off x="838200" y="4343400"/>
            <a:ext cx="7467600" cy="1477328"/>
          </a:xfrm>
          <a:prstGeom prst="rect">
            <a:avLst/>
          </a:prstGeom>
          <a:solidFill>
            <a:schemeClr val="bg1"/>
          </a:solidFill>
          <a:ln>
            <a:solidFill>
              <a:schemeClr val="bg1"/>
            </a:solidFill>
          </a:ln>
        </p:spPr>
        <p:txBody>
          <a:bodyPr wrap="square" rtlCol="0">
            <a:spAutoFit/>
          </a:bodyPr>
          <a:lstStyle/>
          <a:p>
            <a:r>
              <a:rPr lang="en-US" dirty="0" smtClean="0"/>
              <a:t>“Behold, the hand of the Lord will come with a very severe pestilence on your livestock… but the Lord will make a distinction between the livestock of Israel and the livestock of Egypt…”</a:t>
            </a:r>
          </a:p>
          <a:p>
            <a:r>
              <a:rPr lang="en-US" dirty="0" smtClean="0"/>
              <a:t>Exodus 9:3a,4a</a:t>
            </a:r>
            <a:endParaRPr lang="en-US" dirty="0"/>
          </a:p>
        </p:txBody>
      </p:sp>
    </p:spTree>
    <p:extLst>
      <p:ext uri="{BB962C8B-B14F-4D97-AF65-F5344CB8AC3E}">
        <p14:creationId xmlns:p14="http://schemas.microsoft.com/office/powerpoint/2010/main" val="17603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
        <p:nvSpPr>
          <p:cNvPr id="4" name="TextBox 3"/>
          <p:cNvSpPr txBox="1"/>
          <p:nvPr/>
        </p:nvSpPr>
        <p:spPr>
          <a:xfrm>
            <a:off x="823823" y="4800600"/>
            <a:ext cx="7467600" cy="1477328"/>
          </a:xfrm>
          <a:prstGeom prst="rect">
            <a:avLst/>
          </a:prstGeom>
          <a:solidFill>
            <a:schemeClr val="bg1"/>
          </a:solidFill>
          <a:ln>
            <a:solidFill>
              <a:schemeClr val="bg1"/>
            </a:solidFill>
          </a:ln>
        </p:spPr>
        <p:txBody>
          <a:bodyPr wrap="square" rtlCol="0">
            <a:spAutoFit/>
          </a:bodyPr>
          <a:lstStyle/>
          <a:p>
            <a:pPr algn="ctr"/>
            <a:r>
              <a:rPr lang="en-US" dirty="0" smtClean="0"/>
              <a:t>Golden Calf (Ex. 32; I Kings 12:28)</a:t>
            </a:r>
          </a:p>
          <a:p>
            <a:pPr algn="ctr"/>
            <a:endParaRPr lang="en-US" dirty="0"/>
          </a:p>
          <a:p>
            <a:pPr algn="ctr"/>
            <a:r>
              <a:rPr lang="en-US" dirty="0" smtClean="0"/>
              <a:t>“They did not cast away the detestable things of their eyes, nor did they forsake the idols of Egypt”</a:t>
            </a:r>
          </a:p>
          <a:p>
            <a:pPr algn="ctr"/>
            <a:r>
              <a:rPr lang="en-US" dirty="0" smtClean="0"/>
              <a:t>Ezekiel 20:8</a:t>
            </a:r>
            <a:endParaRPr lang="en-US" dirty="0"/>
          </a:p>
        </p:txBody>
      </p:sp>
    </p:spTree>
    <p:extLst>
      <p:ext uri="{BB962C8B-B14F-4D97-AF65-F5344CB8AC3E}">
        <p14:creationId xmlns:p14="http://schemas.microsoft.com/office/powerpoint/2010/main" val="1869732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361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
        <p:nvSpPr>
          <p:cNvPr id="3" name="Content Placeholder 2"/>
          <p:cNvSpPr txBox="1">
            <a:spLocks/>
          </p:cNvSpPr>
          <p:nvPr/>
        </p:nvSpPr>
        <p:spPr>
          <a:xfrm>
            <a:off x="152400" y="0"/>
            <a:ext cx="876300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smtClean="0">
              <a:solidFill>
                <a:schemeClr val="bg1"/>
              </a:solidFill>
            </a:endParaRPr>
          </a:p>
          <a:p>
            <a:pPr marL="0" indent="0">
              <a:buFont typeface="Arial" panose="020B0604020202020204" pitchFamily="34" charset="0"/>
              <a:buNone/>
            </a:pPr>
            <a:endParaRPr lang="en-US" dirty="0" smtClean="0">
              <a:solidFill>
                <a:schemeClr val="bg1"/>
              </a:solidFill>
            </a:endParaRPr>
          </a:p>
          <a:p>
            <a:pPr marL="0" indent="0" algn="ctr">
              <a:buFont typeface="Arial" panose="020B0604020202020204" pitchFamily="34" charset="0"/>
              <a:buNone/>
            </a:pPr>
            <a:r>
              <a:rPr lang="en-US" dirty="0" smtClean="0">
                <a:ln>
                  <a:solidFill>
                    <a:schemeClr val="tx1"/>
                  </a:solidFill>
                </a:ln>
                <a:solidFill>
                  <a:schemeClr val="bg1"/>
                </a:solidFill>
              </a:rPr>
              <a:t>“But when she could hide him no longer, she got him a wicker basket and covered it over with tar and pitch.  Then she put the child into it and set it among the reeds by the bank of the Nile.”</a:t>
            </a:r>
          </a:p>
          <a:p>
            <a:pPr marL="0" indent="0" algn="ctr">
              <a:buFont typeface="Arial" panose="020B0604020202020204" pitchFamily="34" charset="0"/>
              <a:buNone/>
            </a:pPr>
            <a:r>
              <a:rPr lang="en-US" dirty="0" smtClean="0">
                <a:ln>
                  <a:solidFill>
                    <a:schemeClr val="tx1"/>
                  </a:solidFill>
                </a:ln>
                <a:solidFill>
                  <a:schemeClr val="bg1"/>
                </a:solidFill>
              </a:rPr>
              <a:t>Exodus 2:3</a:t>
            </a:r>
          </a:p>
          <a:p>
            <a:pPr marL="0" indent="0">
              <a:buFont typeface="Arial" panose="020B0604020202020204" pitchFamily="34" charset="0"/>
              <a:buNone/>
            </a:pPr>
            <a:endParaRPr lang="en-US" dirty="0">
              <a:solidFill>
                <a:schemeClr val="bg1"/>
              </a:solidFill>
            </a:endParaRPr>
          </a:p>
        </p:txBody>
      </p:sp>
    </p:spTree>
    <p:extLst>
      <p:ext uri="{BB962C8B-B14F-4D97-AF65-F5344CB8AC3E}">
        <p14:creationId xmlns:p14="http://schemas.microsoft.com/office/powerpoint/2010/main" val="279584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7168" y="0"/>
            <a:ext cx="4569663" cy="6858000"/>
          </a:xfrm>
        </p:spPr>
      </p:pic>
    </p:spTree>
    <p:extLst>
      <p:ext uri="{BB962C8B-B14F-4D97-AF65-F5344CB8AC3E}">
        <p14:creationId xmlns:p14="http://schemas.microsoft.com/office/powerpoint/2010/main" val="589904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2141"/>
            <a:ext cx="9144000" cy="6093718"/>
          </a:xfrm>
        </p:spPr>
      </p:pic>
    </p:spTree>
    <p:extLst>
      <p:ext uri="{BB962C8B-B14F-4D97-AF65-F5344CB8AC3E}">
        <p14:creationId xmlns:p14="http://schemas.microsoft.com/office/powerpoint/2010/main" val="1129522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372809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365641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458200" cy="6705600"/>
          </a:xfrm>
        </p:spPr>
        <p:txBody>
          <a:bodyPr>
            <a:normAutofit/>
          </a:bodyPr>
          <a:lstStyle/>
          <a:p>
            <a:pPr marL="0" indent="0" algn="ctr">
              <a:buNone/>
            </a:pPr>
            <a:r>
              <a:rPr lang="en-US" dirty="0" smtClean="0">
                <a:solidFill>
                  <a:schemeClr val="bg1"/>
                </a:solidFill>
              </a:rPr>
              <a:t>“Then Joseph made the sons of Israel swear, saying, ‘God will surely take care of you, and you shall carry my bones up from here.’  So Joseph died at the age of one hundred and ten years; and he was embalmed and placed in a coffin in Egypt.”</a:t>
            </a:r>
          </a:p>
          <a:p>
            <a:pPr marL="0" indent="0" algn="ctr">
              <a:buNone/>
            </a:pPr>
            <a:endParaRPr lang="en-US" dirty="0" smtClean="0">
              <a:solidFill>
                <a:schemeClr val="bg1"/>
              </a:solidFill>
            </a:endParaRPr>
          </a:p>
          <a:p>
            <a:pPr marL="0" indent="0" algn="ctr">
              <a:buNone/>
            </a:pPr>
            <a:r>
              <a:rPr lang="en-US" dirty="0" smtClean="0">
                <a:solidFill>
                  <a:schemeClr val="bg1"/>
                </a:solidFill>
              </a:rPr>
              <a:t>Genesis 50:25-26</a:t>
            </a:r>
            <a:endParaRPr lang="en-US" dirty="0">
              <a:solidFill>
                <a:schemeClr val="bg1"/>
              </a:solidFill>
            </a:endParaRPr>
          </a:p>
          <a:p>
            <a:pPr marL="0" indent="0">
              <a:buNone/>
            </a:pPr>
            <a:endParaRPr lang="en-US" dirty="0" smtClean="0">
              <a:solidFill>
                <a:schemeClr val="bg1"/>
              </a:solidFill>
            </a:endParaRPr>
          </a:p>
          <a:p>
            <a:r>
              <a:rPr lang="en-US" dirty="0" smtClean="0">
                <a:solidFill>
                  <a:schemeClr val="bg1"/>
                </a:solidFill>
              </a:rPr>
              <a:t>Joseph buried in Israel in Joshua’s days (Josh. 24:32)</a:t>
            </a:r>
            <a:endParaRPr lang="en-US" dirty="0">
              <a:solidFill>
                <a:schemeClr val="bg1"/>
              </a:solidFill>
            </a:endParaRPr>
          </a:p>
        </p:txBody>
      </p:sp>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10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305800" cy="6858000"/>
          </a:xfrm>
        </p:spPr>
        <p:txBody>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lgn="ctr">
              <a:buNone/>
            </a:pPr>
            <a:r>
              <a:rPr lang="en-US" dirty="0" smtClean="0">
                <a:solidFill>
                  <a:schemeClr val="bg1"/>
                </a:solidFill>
              </a:rPr>
              <a:t>“Your clothing did not wear out on you, nor did your foot swell these forty years.  Thus you are to know in your heart that the Lord your God was disciplining you just as a man disciplines his son.”</a:t>
            </a:r>
          </a:p>
          <a:p>
            <a:pPr marL="0" indent="0" algn="ctr">
              <a:buNone/>
            </a:pPr>
            <a:endParaRPr lang="en-US" dirty="0">
              <a:solidFill>
                <a:schemeClr val="bg1"/>
              </a:solidFill>
            </a:endParaRPr>
          </a:p>
          <a:p>
            <a:pPr marL="0" indent="0" algn="ctr">
              <a:buNone/>
            </a:pPr>
            <a:r>
              <a:rPr lang="en-US" dirty="0" smtClean="0">
                <a:solidFill>
                  <a:schemeClr val="bg1"/>
                </a:solidFill>
              </a:rPr>
              <a:t>Deuteronomy 8:4-5</a:t>
            </a:r>
            <a:endParaRPr lang="en-US" dirty="0">
              <a:solidFill>
                <a:schemeClr val="bg1"/>
              </a:solidFill>
            </a:endParaRPr>
          </a:p>
        </p:txBody>
      </p:sp>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endParaRPr lang="en-US" dirty="0"/>
          </a:p>
        </p:txBody>
      </p:sp>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0158"/>
            <a:ext cx="9144000" cy="6097684"/>
          </a:xfrm>
        </p:spPr>
      </p:pic>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p:spPr>
      </p:pic>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lgn="ctr">
              <a:buNone/>
            </a:pPr>
            <a:r>
              <a:rPr lang="en-US" dirty="0" smtClean="0">
                <a:solidFill>
                  <a:schemeClr val="bg1"/>
                </a:solidFill>
              </a:rPr>
              <a:t>List of kings</a:t>
            </a:r>
          </a:p>
          <a:p>
            <a:pPr marL="0" indent="0" algn="ctr">
              <a:buNone/>
            </a:pPr>
            <a:endParaRPr lang="en-US" dirty="0">
              <a:solidFill>
                <a:schemeClr val="bg1"/>
              </a:solidFill>
            </a:endParaRPr>
          </a:p>
          <a:p>
            <a:pPr marL="0" indent="0" algn="ctr">
              <a:buNone/>
            </a:pPr>
            <a:r>
              <a:rPr lang="en-US" dirty="0" smtClean="0">
                <a:solidFill>
                  <a:schemeClr val="bg1"/>
                </a:solidFill>
              </a:rPr>
              <a:t>Removing unpleasant history</a:t>
            </a:r>
            <a:endParaRPr lang="en-US" dirty="0">
              <a:solidFill>
                <a:schemeClr val="bg1"/>
              </a:solidFill>
            </a:endParaRPr>
          </a:p>
        </p:txBody>
      </p:sp>
    </p:spTree>
    <p:extLst>
      <p:ext uri="{BB962C8B-B14F-4D97-AF65-F5344CB8AC3E}">
        <p14:creationId xmlns:p14="http://schemas.microsoft.com/office/powerpoint/2010/main" val="358707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TotalTime>
  <Words>1054</Words>
  <Application>Microsoft Office PowerPoint</Application>
  <PresentationFormat>On-screen Show (4:3)</PresentationFormat>
  <Paragraphs>90</Paragraphs>
  <Slides>42</Slides>
  <Notes>15</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ARTIFACTS THAT MATTER</vt:lpstr>
      <vt:lpstr>Purpose of this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ared</dc:creator>
  <cp:lastModifiedBy>Northside CoC</cp:lastModifiedBy>
  <cp:revision>27</cp:revision>
  <dcterms:created xsi:type="dcterms:W3CDTF">2016-11-05T16:52:51Z</dcterms:created>
  <dcterms:modified xsi:type="dcterms:W3CDTF">2017-01-01T22:44:25Z</dcterms:modified>
</cp:coreProperties>
</file>