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30" r:id="rId3"/>
    <p:sldId id="257" r:id="rId4"/>
    <p:sldId id="258" r:id="rId5"/>
    <p:sldId id="288" r:id="rId6"/>
    <p:sldId id="332" r:id="rId7"/>
    <p:sldId id="333" r:id="rId8"/>
    <p:sldId id="282" r:id="rId9"/>
    <p:sldId id="281" r:id="rId10"/>
    <p:sldId id="295" r:id="rId11"/>
    <p:sldId id="294" r:id="rId12"/>
    <p:sldId id="296" r:id="rId13"/>
    <p:sldId id="297" r:id="rId14"/>
    <p:sldId id="292" r:id="rId15"/>
    <p:sldId id="260" r:id="rId16"/>
    <p:sldId id="270" r:id="rId17"/>
    <p:sldId id="271" r:id="rId18"/>
    <p:sldId id="274" r:id="rId19"/>
    <p:sldId id="278" r:id="rId20"/>
    <p:sldId id="279" r:id="rId21"/>
    <p:sldId id="283" r:id="rId22"/>
    <p:sldId id="284" r:id="rId23"/>
    <p:sldId id="280" r:id="rId24"/>
    <p:sldId id="285" r:id="rId25"/>
    <p:sldId id="286" r:id="rId26"/>
    <p:sldId id="287" r:id="rId27"/>
    <p:sldId id="275" r:id="rId28"/>
    <p:sldId id="277" r:id="rId29"/>
    <p:sldId id="276" r:id="rId30"/>
    <p:sldId id="272" r:id="rId31"/>
    <p:sldId id="299" r:id="rId32"/>
    <p:sldId id="290" r:id="rId33"/>
    <p:sldId id="291" r:id="rId34"/>
    <p:sldId id="273" r:id="rId35"/>
    <p:sldId id="335" r:id="rId36"/>
    <p:sldId id="261" r:id="rId37"/>
    <p:sldId id="262" r:id="rId38"/>
    <p:sldId id="263" r:id="rId39"/>
    <p:sldId id="331" r:id="rId40"/>
    <p:sldId id="268" r:id="rId41"/>
    <p:sldId id="269" r:id="rId42"/>
    <p:sldId id="289" r:id="rId43"/>
    <p:sldId id="264" r:id="rId44"/>
    <p:sldId id="300" r:id="rId45"/>
    <p:sldId id="265" r:id="rId46"/>
    <p:sldId id="266" r:id="rId47"/>
    <p:sldId id="267" r:id="rId48"/>
    <p:sldId id="334" r:id="rId49"/>
    <p:sldId id="293" r:id="rId50"/>
    <p:sldId id="298" r:id="rId51"/>
    <p:sldId id="336" r:id="rId52"/>
    <p:sldId id="30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C26724-5BEA-49C0-8A77-2B707BF96C97}" type="datetimeFigureOut">
              <a:rPr lang="en-US" smtClean="0"/>
              <a:t>12/4/2016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9CEE6C-B29E-4FC9-BC56-D929DE1E0F2A}" type="slidenum">
              <a:rPr lang="en-US" smtClean="0"/>
              <a:t>‹#›</a:t>
            </a:fld>
            <a:endParaRPr lang="en-US"/>
          </a:p>
        </p:txBody>
      </p:sp>
    </p:spTree>
    <p:extLst>
      <p:ext uri="{BB962C8B-B14F-4D97-AF65-F5344CB8AC3E}">
        <p14:creationId xmlns:p14="http://schemas.microsoft.com/office/powerpoint/2010/main" val="2341730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Terracotta foundation document</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8</a:t>
            </a:fld>
            <a:endParaRPr lang="en-US"/>
          </a:p>
        </p:txBody>
      </p:sp>
    </p:spTree>
    <p:extLst>
      <p:ext uri="{BB962C8B-B14F-4D97-AF65-F5344CB8AC3E}">
        <p14:creationId xmlns:p14="http://schemas.microsoft.com/office/powerpoint/2010/main" val="93998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details the Sennacherib’s attack against Judah (conquest of Lachish and siege of Jerusalem)</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9</a:t>
            </a:fld>
            <a:endParaRPr lang="en-US"/>
          </a:p>
        </p:txBody>
      </p:sp>
    </p:spTree>
    <p:extLst>
      <p:ext uri="{BB962C8B-B14F-4D97-AF65-F5344CB8AC3E}">
        <p14:creationId xmlns:p14="http://schemas.microsoft.com/office/powerpoint/2010/main" val="400835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Siege engine.  Archer in back along with man</a:t>
            </a:r>
            <a:r>
              <a:rPr lang="en-US" baseline="0" dirty="0" smtClean="0"/>
              <a:t> who’s job is to douse the front of the engine with water to keep it from catching fire as the enemy launches fire “bombs” at it.</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27</a:t>
            </a:fld>
            <a:endParaRPr lang="en-US"/>
          </a:p>
        </p:txBody>
      </p:sp>
    </p:spTree>
    <p:extLst>
      <p:ext uri="{BB962C8B-B14F-4D97-AF65-F5344CB8AC3E}">
        <p14:creationId xmlns:p14="http://schemas.microsoft.com/office/powerpoint/2010/main" val="332105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right,</a:t>
            </a:r>
            <a:r>
              <a:rPr lang="en-US" baseline="0" dirty="0" smtClean="0"/>
              <a:t> Jewish men (likely leaders of the city) are being flayed alive.</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31</a:t>
            </a:fld>
            <a:endParaRPr lang="en-US"/>
          </a:p>
        </p:txBody>
      </p:sp>
    </p:spTree>
    <p:extLst>
      <p:ext uri="{BB962C8B-B14F-4D97-AF65-F5344CB8AC3E}">
        <p14:creationId xmlns:p14="http://schemas.microsoft.com/office/powerpoint/2010/main" val="34459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Siege</a:t>
            </a:r>
            <a:r>
              <a:rPr lang="en-US" baseline="0" dirty="0" smtClean="0"/>
              <a:t> camp.  In the top left corner, priests are offering up sacrifices to their gods.  Notice the fortified walls surrounding the camp.</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36</a:t>
            </a:fld>
            <a:endParaRPr lang="en-US"/>
          </a:p>
        </p:txBody>
      </p:sp>
    </p:spTree>
    <p:extLst>
      <p:ext uri="{BB962C8B-B14F-4D97-AF65-F5344CB8AC3E}">
        <p14:creationId xmlns:p14="http://schemas.microsoft.com/office/powerpoint/2010/main" val="23259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not Judean</a:t>
            </a:r>
            <a:r>
              <a:rPr lang="en-US" baseline="0" dirty="0" smtClean="0"/>
              <a:t> prisoners, but they are prisoners from another nation being required to play the lyre.</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37</a:t>
            </a:fld>
            <a:endParaRPr lang="en-US"/>
          </a:p>
        </p:txBody>
      </p:sp>
    </p:spTree>
    <p:extLst>
      <p:ext uri="{BB962C8B-B14F-4D97-AF65-F5344CB8AC3E}">
        <p14:creationId xmlns:p14="http://schemas.microsoft.com/office/powerpoint/2010/main" val="96690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Captured</a:t>
            </a:r>
            <a:r>
              <a:rPr lang="en-US" baseline="0" dirty="0" smtClean="0"/>
              <a:t> Jews who are at a quarry.  Just out of this picture is a huge human headed bull being pulled from the quarry (such as in the next picture) or perhaps it’s one of the ones that Sennacherib ends up dying between.</a:t>
            </a:r>
            <a:endParaRPr lang="en-US" dirty="0"/>
          </a:p>
        </p:txBody>
      </p:sp>
      <p:sp>
        <p:nvSpPr>
          <p:cNvPr id="4" name="Slide Number Placeholder 3"/>
          <p:cNvSpPr>
            <a:spLocks noGrp="1"/>
          </p:cNvSpPr>
          <p:nvPr>
            <p:ph type="sldNum" sz="quarter" idx="10"/>
          </p:nvPr>
        </p:nvSpPr>
        <p:spPr/>
        <p:txBody>
          <a:bodyPr/>
          <a:lstStyle/>
          <a:p>
            <a:fld id="{529CEE6C-B29E-4FC9-BC56-D929DE1E0F2A}" type="slidenum">
              <a:rPr lang="en-US" smtClean="0"/>
              <a:t>40</a:t>
            </a:fld>
            <a:endParaRPr lang="en-US"/>
          </a:p>
        </p:txBody>
      </p:sp>
    </p:spTree>
    <p:extLst>
      <p:ext uri="{BB962C8B-B14F-4D97-AF65-F5344CB8AC3E}">
        <p14:creationId xmlns:p14="http://schemas.microsoft.com/office/powerpoint/2010/main" val="166947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25782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08569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9893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60517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3D12AC-8AC0-4D84-B754-0C9EADFC626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1895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3D12AC-8AC0-4D84-B754-0C9EADFC626E}"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13258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3D12AC-8AC0-4D84-B754-0C9EADFC626E}" type="datetimeFigureOut">
              <a:rPr lang="en-US" smtClean="0"/>
              <a:t>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5838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3D12AC-8AC0-4D84-B754-0C9EADFC626E}" type="datetimeFigureOut">
              <a:rPr lang="en-US" smtClean="0"/>
              <a:t>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2232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2AC-8AC0-4D84-B754-0C9EADFC626E}" type="datetimeFigureOut">
              <a:rPr lang="en-US" smtClean="0"/>
              <a:t>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16583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40632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52019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12AC-8AC0-4D84-B754-0C9EADFC626E}" type="datetimeFigureOut">
              <a:rPr lang="en-US" smtClean="0"/>
              <a:t>12/4/2016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B2634-475F-4E05-BC96-D96F5A7CF7CA}" type="slidenum">
              <a:rPr lang="en-US" smtClean="0"/>
              <a:t>‹#›</a:t>
            </a:fld>
            <a:endParaRPr lang="en-US"/>
          </a:p>
        </p:txBody>
      </p:sp>
    </p:spTree>
    <p:extLst>
      <p:ext uri="{BB962C8B-B14F-4D97-AF65-F5344CB8AC3E}">
        <p14:creationId xmlns:p14="http://schemas.microsoft.com/office/powerpoint/2010/main" val="78372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ARTIFACTS THAT MATTER</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bg1"/>
                </a:solidFill>
              </a:rPr>
              <a:t>SENNACHERIB</a:t>
            </a:r>
          </a:p>
          <a:p>
            <a:r>
              <a:rPr lang="en-US" dirty="0" smtClean="0">
                <a:solidFill>
                  <a:schemeClr val="bg1"/>
                </a:solidFill>
              </a:rPr>
              <a:t>AND</a:t>
            </a:r>
          </a:p>
          <a:p>
            <a:r>
              <a:rPr lang="en-US" dirty="0" smtClean="0">
                <a:solidFill>
                  <a:schemeClr val="bg1"/>
                </a:solidFill>
              </a:rPr>
              <a:t>LACHISH</a:t>
            </a:r>
            <a:endParaRPr lang="en-US" dirty="0">
              <a:solidFill>
                <a:schemeClr val="bg1"/>
              </a:solidFill>
            </a:endParaRPr>
          </a:p>
        </p:txBody>
      </p:sp>
    </p:spTree>
    <p:extLst>
      <p:ext uri="{BB962C8B-B14F-4D97-AF65-F5344CB8AC3E}">
        <p14:creationId xmlns:p14="http://schemas.microsoft.com/office/powerpoint/2010/main" val="3317170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215" y="0"/>
            <a:ext cx="4571569" cy="6858000"/>
          </a:xfrm>
        </p:spPr>
      </p:pic>
    </p:spTree>
    <p:extLst>
      <p:ext uri="{BB962C8B-B14F-4D97-AF65-F5344CB8AC3E}">
        <p14:creationId xmlns:p14="http://schemas.microsoft.com/office/powerpoint/2010/main" val="136564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372809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1183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7772400" cy="6858000"/>
          </a:xfrm>
        </p:spPr>
        <p:txBody>
          <a:bodyPr/>
          <a:lstStyle/>
          <a:p>
            <a:pPr marL="0" indent="0" algn="ctr">
              <a:buNone/>
            </a:pPr>
            <a:endParaRPr lang="en-US" sz="1800" dirty="0" smtClean="0">
              <a:solidFill>
                <a:schemeClr val="bg1"/>
              </a:solidFill>
            </a:endParaRPr>
          </a:p>
          <a:p>
            <a:pPr marL="0" indent="0" algn="ctr">
              <a:buNone/>
            </a:pPr>
            <a:r>
              <a:rPr lang="en-US" dirty="0" smtClean="0">
                <a:solidFill>
                  <a:schemeClr val="bg1"/>
                </a:solidFill>
              </a:rPr>
              <a:t>TAYLOR PRISM</a:t>
            </a:r>
          </a:p>
          <a:p>
            <a:pPr marL="0" indent="0" algn="ctr">
              <a:buNone/>
            </a:pPr>
            <a:endParaRPr lang="en-US" sz="1800" dirty="0" smtClean="0">
              <a:solidFill>
                <a:schemeClr val="bg1"/>
              </a:solidFill>
            </a:endParaRPr>
          </a:p>
          <a:p>
            <a:r>
              <a:rPr lang="en-US" dirty="0" smtClean="0">
                <a:solidFill>
                  <a:schemeClr val="bg1"/>
                </a:solidFill>
              </a:rPr>
              <a:t>Mentions </a:t>
            </a:r>
            <a:r>
              <a:rPr lang="en-US" dirty="0" err="1" smtClean="0">
                <a:solidFill>
                  <a:schemeClr val="bg1"/>
                </a:solidFill>
              </a:rPr>
              <a:t>Merodach-Baladan</a:t>
            </a:r>
            <a:r>
              <a:rPr lang="en-US" dirty="0" smtClean="0">
                <a:solidFill>
                  <a:schemeClr val="bg1"/>
                </a:solidFill>
              </a:rPr>
              <a:t>, king of Babylon (Is. 39:1) who is conquered by Sennacherib</a:t>
            </a:r>
          </a:p>
          <a:p>
            <a:r>
              <a:rPr lang="en-US" dirty="0" smtClean="0">
                <a:solidFill>
                  <a:schemeClr val="bg1"/>
                </a:solidFill>
              </a:rPr>
              <a:t>Mentions the tribute that Hezekiah sent to Sennacherib (II Kings 18:14-16)</a:t>
            </a:r>
          </a:p>
          <a:p>
            <a:r>
              <a:rPr lang="en-US" dirty="0" smtClean="0">
                <a:solidFill>
                  <a:schemeClr val="bg1"/>
                </a:solidFill>
              </a:rPr>
              <a:t>Says he shut up Hezekiah in Jerusalem “like a caged bird”</a:t>
            </a:r>
            <a:endParaRPr lang="en-US" dirty="0">
              <a:solidFill>
                <a:schemeClr val="bg1"/>
              </a:solidFill>
            </a:endParaRPr>
          </a:p>
        </p:txBody>
      </p:sp>
    </p:spTree>
    <p:extLst>
      <p:ext uri="{BB962C8B-B14F-4D97-AF65-F5344CB8AC3E}">
        <p14:creationId xmlns:p14="http://schemas.microsoft.com/office/powerpoint/2010/main" val="189695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339"/>
            <a:ext cx="9144000" cy="6095322"/>
          </a:xfrm>
        </p:spPr>
      </p:pic>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358707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867"/>
            <a:ext cx="9144000" cy="6094266"/>
          </a:xfrm>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0612"/>
            <a:ext cx="9144000" cy="6096776"/>
          </a:xfrm>
        </p:spPr>
      </p:pic>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Purpose of this series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Support the Bible</a:t>
            </a:r>
          </a:p>
          <a:p>
            <a:pPr lvl="1"/>
            <a:r>
              <a:rPr lang="en-US" dirty="0" smtClean="0">
                <a:solidFill>
                  <a:schemeClr val="bg1"/>
                </a:solidFill>
              </a:rPr>
              <a:t>Real places</a:t>
            </a:r>
          </a:p>
          <a:p>
            <a:pPr lvl="1"/>
            <a:r>
              <a:rPr lang="en-US" dirty="0" smtClean="0">
                <a:solidFill>
                  <a:schemeClr val="bg1"/>
                </a:solidFill>
              </a:rPr>
              <a:t>Real people</a:t>
            </a:r>
          </a:p>
          <a:p>
            <a:pPr lvl="1"/>
            <a:r>
              <a:rPr lang="en-US" dirty="0" smtClean="0">
                <a:solidFill>
                  <a:schemeClr val="bg1"/>
                </a:solidFill>
              </a:rPr>
              <a:t>Real events</a:t>
            </a:r>
          </a:p>
          <a:p>
            <a:pPr lvl="1"/>
            <a:r>
              <a:rPr lang="en-US" dirty="0" smtClean="0">
                <a:solidFill>
                  <a:schemeClr val="bg1"/>
                </a:solidFill>
              </a:rPr>
              <a:t>Accurate descriptions</a:t>
            </a:r>
          </a:p>
          <a:p>
            <a:r>
              <a:rPr lang="en-US" dirty="0" smtClean="0">
                <a:solidFill>
                  <a:schemeClr val="bg1"/>
                </a:solidFill>
              </a:rPr>
              <a:t>Better understand the Bible</a:t>
            </a:r>
          </a:p>
          <a:p>
            <a:r>
              <a:rPr lang="en-US" dirty="0" smtClean="0">
                <a:solidFill>
                  <a:schemeClr val="bg1"/>
                </a:solidFill>
              </a:rPr>
              <a:t>To understand that more knowledge of history enriches our understanding of the Bible.</a:t>
            </a:r>
            <a:endParaRPr lang="en-US" dirty="0">
              <a:solidFill>
                <a:schemeClr val="bg1"/>
              </a:solidFill>
            </a:endParaRPr>
          </a:p>
        </p:txBody>
      </p:sp>
    </p:spTree>
    <p:extLst>
      <p:ext uri="{BB962C8B-B14F-4D97-AF65-F5344CB8AC3E}">
        <p14:creationId xmlns:p14="http://schemas.microsoft.com/office/powerpoint/2010/main" val="37530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580"/>
            <a:ext cx="9144000" cy="6094839"/>
          </a:xfrm>
        </p:spPr>
      </p:pic>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34004"/>
            <a:ext cx="9144000" cy="6189991"/>
          </a:xfrm>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365641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365641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
        <p:nvSpPr>
          <p:cNvPr id="4" name="Right Arrow 3"/>
          <p:cNvSpPr/>
          <p:nvPr/>
        </p:nvSpPr>
        <p:spPr>
          <a:xfrm>
            <a:off x="3124200" y="4572000"/>
            <a:ext cx="1600200"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361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
        <p:nvSpPr>
          <p:cNvPr id="4" name="Right Arrow 3"/>
          <p:cNvSpPr/>
          <p:nvPr/>
        </p:nvSpPr>
        <p:spPr>
          <a:xfrm>
            <a:off x="5791200" y="4038600"/>
            <a:ext cx="1600200"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32" y="0"/>
            <a:ext cx="8879136" cy="6858000"/>
          </a:xfrm>
        </p:spPr>
      </p:pic>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
        <p:nvSpPr>
          <p:cNvPr id="5" name="TextBox 4"/>
          <p:cNvSpPr txBox="1"/>
          <p:nvPr/>
        </p:nvSpPr>
        <p:spPr>
          <a:xfrm>
            <a:off x="457200" y="4572000"/>
            <a:ext cx="8001000" cy="1426566"/>
          </a:xfrm>
          <a:prstGeom prst="rect">
            <a:avLst/>
          </a:prstGeom>
          <a:solidFill>
            <a:schemeClr val="tx1"/>
          </a:solidFill>
        </p:spPr>
        <p:txBody>
          <a:bodyPr wrap="none" rtlCol="0">
            <a:normAutofit/>
          </a:bodyPr>
          <a:lstStyle/>
          <a:p>
            <a:pPr algn="ctr"/>
            <a:r>
              <a:rPr lang="en-US" sz="2800" dirty="0">
                <a:ln w="3175">
                  <a:solidFill>
                    <a:schemeClr val="tx1"/>
                  </a:solidFill>
                </a:ln>
                <a:solidFill>
                  <a:schemeClr val="bg1"/>
                </a:solidFill>
              </a:rPr>
              <a:t>“Sennacherib King of the world</a:t>
            </a:r>
            <a:r>
              <a:rPr lang="en-US" sz="2800" dirty="0" smtClean="0">
                <a:ln w="3175">
                  <a:solidFill>
                    <a:schemeClr val="tx1"/>
                  </a:solidFill>
                </a:ln>
                <a:solidFill>
                  <a:schemeClr val="bg1"/>
                </a:solidFill>
              </a:rPr>
              <a:t>,</a:t>
            </a:r>
          </a:p>
          <a:p>
            <a:pPr algn="ctr"/>
            <a:r>
              <a:rPr lang="en-US" sz="2800" dirty="0" smtClean="0">
                <a:ln w="3175">
                  <a:solidFill>
                    <a:schemeClr val="tx1"/>
                  </a:solidFill>
                </a:ln>
                <a:solidFill>
                  <a:schemeClr val="bg1"/>
                </a:solidFill>
              </a:rPr>
              <a:t> </a:t>
            </a:r>
            <a:r>
              <a:rPr lang="en-US" sz="2800" dirty="0">
                <a:ln w="3175">
                  <a:solidFill>
                    <a:schemeClr val="tx1"/>
                  </a:solidFill>
                </a:ln>
                <a:solidFill>
                  <a:schemeClr val="bg1"/>
                </a:solidFill>
              </a:rPr>
              <a:t>King of Assyria</a:t>
            </a:r>
            <a:r>
              <a:rPr lang="en-US" sz="2800">
                <a:ln w="3175">
                  <a:solidFill>
                    <a:schemeClr val="tx1"/>
                  </a:solidFill>
                </a:ln>
                <a:solidFill>
                  <a:schemeClr val="bg1"/>
                </a:solidFill>
              </a:rPr>
              <a:t>, </a:t>
            </a:r>
            <a:r>
              <a:rPr lang="en-US" sz="2800" smtClean="0">
                <a:ln w="3175">
                  <a:solidFill>
                    <a:schemeClr val="tx1"/>
                  </a:solidFill>
                </a:ln>
                <a:solidFill>
                  <a:schemeClr val="bg1"/>
                </a:solidFill>
              </a:rPr>
              <a:t>on </a:t>
            </a:r>
            <a:r>
              <a:rPr lang="en-US" sz="2800" dirty="0">
                <a:ln w="3175">
                  <a:solidFill>
                    <a:schemeClr val="tx1"/>
                  </a:solidFill>
                </a:ln>
                <a:solidFill>
                  <a:schemeClr val="bg1"/>
                </a:solidFill>
              </a:rPr>
              <a:t>a throne he </a:t>
            </a:r>
            <a:r>
              <a:rPr lang="en-US" sz="2800" dirty="0" smtClean="0">
                <a:ln w="3175">
                  <a:solidFill>
                    <a:schemeClr val="tx1"/>
                  </a:solidFill>
                </a:ln>
                <a:solidFill>
                  <a:schemeClr val="bg1"/>
                </a:solidFill>
              </a:rPr>
              <a:t>sat and</a:t>
            </a:r>
          </a:p>
          <a:p>
            <a:pPr algn="ctr"/>
            <a:r>
              <a:rPr lang="en-US" sz="2800" dirty="0" smtClean="0">
                <a:ln w="3175">
                  <a:solidFill>
                    <a:schemeClr val="tx1"/>
                  </a:solidFill>
                </a:ln>
                <a:solidFill>
                  <a:schemeClr val="bg1"/>
                </a:solidFill>
              </a:rPr>
              <a:t> </a:t>
            </a:r>
            <a:r>
              <a:rPr lang="en-US" sz="2800" dirty="0">
                <a:ln w="3175">
                  <a:solidFill>
                    <a:schemeClr val="tx1"/>
                  </a:solidFill>
                </a:ln>
                <a:solidFill>
                  <a:schemeClr val="bg1"/>
                </a:solidFill>
              </a:rPr>
              <a:t>the booty of Lachish passed before him.”</a:t>
            </a:r>
          </a:p>
        </p:txBody>
      </p:sp>
      <p:sp>
        <p:nvSpPr>
          <p:cNvPr id="6" name="Down Arrow 5"/>
          <p:cNvSpPr/>
          <p:nvPr/>
        </p:nvSpPr>
        <p:spPr>
          <a:xfrm rot="21072155">
            <a:off x="3886200" y="1809974"/>
            <a:ext cx="457200" cy="278085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5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solidFill>
            <a:schemeClr val="tx1"/>
          </a:solidFill>
        </p:spPr>
      </p:pic>
      <p:sp>
        <p:nvSpPr>
          <p:cNvPr id="5" name="TextBox 4"/>
          <p:cNvSpPr txBox="1"/>
          <p:nvPr/>
        </p:nvSpPr>
        <p:spPr>
          <a:xfrm>
            <a:off x="457200" y="4572000"/>
            <a:ext cx="8001000" cy="1426566"/>
          </a:xfrm>
          <a:prstGeom prst="rect">
            <a:avLst/>
          </a:prstGeom>
          <a:solidFill>
            <a:schemeClr val="tx1"/>
          </a:solidFill>
        </p:spPr>
        <p:txBody>
          <a:bodyPr wrap="none" rtlCol="0">
            <a:normAutofit/>
          </a:bodyPr>
          <a:lstStyle/>
          <a:p>
            <a:pPr algn="ctr"/>
            <a:r>
              <a:rPr lang="en-US" sz="2800" dirty="0" smtClean="0">
                <a:ln w="3175">
                  <a:solidFill>
                    <a:schemeClr val="tx1"/>
                  </a:solidFill>
                </a:ln>
                <a:solidFill>
                  <a:schemeClr val="bg1"/>
                </a:solidFill>
              </a:rPr>
              <a:t>“Then Hezekiah king of Judah sent to</a:t>
            </a:r>
          </a:p>
          <a:p>
            <a:pPr algn="ctr"/>
            <a:r>
              <a:rPr lang="en-US" sz="2800" dirty="0" smtClean="0">
                <a:ln w="3175">
                  <a:solidFill>
                    <a:schemeClr val="tx1"/>
                  </a:solidFill>
                </a:ln>
                <a:solidFill>
                  <a:schemeClr val="bg1"/>
                </a:solidFill>
              </a:rPr>
              <a:t>the king of Assyria at Lachish”</a:t>
            </a:r>
          </a:p>
          <a:p>
            <a:pPr algn="ctr"/>
            <a:r>
              <a:rPr lang="en-US" sz="2800" dirty="0" smtClean="0">
                <a:ln w="3175">
                  <a:solidFill>
                    <a:schemeClr val="tx1"/>
                  </a:solidFill>
                </a:ln>
                <a:solidFill>
                  <a:schemeClr val="bg1"/>
                </a:solidFill>
              </a:rPr>
              <a:t>II Kings 18:14a</a:t>
            </a:r>
            <a:endParaRPr lang="en-US" sz="2800" dirty="0">
              <a:ln w="3175">
                <a:solidFill>
                  <a:schemeClr val="tx1"/>
                </a:solidFill>
              </a:ln>
              <a:solidFill>
                <a:schemeClr val="bg1"/>
              </a:solidFill>
            </a:endParaRPr>
          </a:p>
        </p:txBody>
      </p:sp>
    </p:spTree>
    <p:extLst>
      <p:ext uri="{BB962C8B-B14F-4D97-AF65-F5344CB8AC3E}">
        <p14:creationId xmlns:p14="http://schemas.microsoft.com/office/powerpoint/2010/main" val="387929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9225" y="0"/>
            <a:ext cx="770555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4724400"/>
          </a:xfrm>
        </p:spPr>
        <p:txBody>
          <a:bodyPr>
            <a:normAutofit fontScale="90000"/>
          </a:bodyPr>
          <a:lstStyle/>
          <a:p>
            <a:pPr algn="l"/>
            <a:r>
              <a:rPr lang="en-US" dirty="0">
                <a:solidFill>
                  <a:schemeClr val="bg1"/>
                </a:solidFill>
              </a:rPr>
              <a:t/>
            </a:r>
            <a:br>
              <a:rPr lang="en-US" dirty="0">
                <a:solidFill>
                  <a:schemeClr val="bg1"/>
                </a:solidFill>
              </a:rPr>
            </a:br>
            <a:r>
              <a:rPr lang="en-US" dirty="0" smtClean="0">
                <a:solidFill>
                  <a:schemeClr val="bg1"/>
                </a:solidFill>
              </a:rPr>
              <a:t>PSALM 137:1-3</a:t>
            </a:r>
            <a:br>
              <a:rPr lang="en-US" dirty="0" smtClean="0">
                <a:solidFill>
                  <a:schemeClr val="bg1"/>
                </a:solidFill>
              </a:rPr>
            </a:br>
            <a:r>
              <a:rPr lang="en-US" sz="2000" dirty="0" smtClean="0">
                <a:solidFill>
                  <a:schemeClr val="bg1"/>
                </a:solidFill>
              </a:rPr>
              <a:t/>
            </a:r>
            <a:br>
              <a:rPr lang="en-US" sz="2000" dirty="0" smtClean="0">
                <a:solidFill>
                  <a:schemeClr val="bg1"/>
                </a:solidFill>
              </a:rPr>
            </a:br>
            <a:r>
              <a:rPr lang="en-US" sz="3100" dirty="0" smtClean="0">
                <a:solidFill>
                  <a:schemeClr val="bg1"/>
                </a:solidFill>
              </a:rPr>
              <a:t>1      </a:t>
            </a:r>
            <a:r>
              <a:rPr lang="en-US" sz="3100" dirty="0">
                <a:solidFill>
                  <a:schemeClr val="bg1"/>
                </a:solidFill>
              </a:rPr>
              <a:t>By the rivers of Babylon,</a:t>
            </a:r>
            <a:br>
              <a:rPr lang="en-US" sz="3100" dirty="0">
                <a:solidFill>
                  <a:schemeClr val="bg1"/>
                </a:solidFill>
              </a:rPr>
            </a:br>
            <a:r>
              <a:rPr lang="en-US" sz="3100" dirty="0">
                <a:solidFill>
                  <a:schemeClr val="bg1"/>
                </a:solidFill>
              </a:rPr>
              <a:t>        </a:t>
            </a:r>
            <a:r>
              <a:rPr lang="en-US" sz="3100" dirty="0" smtClean="0">
                <a:solidFill>
                  <a:schemeClr val="bg1"/>
                </a:solidFill>
              </a:rPr>
              <a:t>There </a:t>
            </a:r>
            <a:r>
              <a:rPr lang="en-US" sz="3100" dirty="0">
                <a:solidFill>
                  <a:schemeClr val="bg1"/>
                </a:solidFill>
              </a:rPr>
              <a:t>we sat down and wept,</a:t>
            </a:r>
            <a:br>
              <a:rPr lang="en-US" sz="3100" dirty="0">
                <a:solidFill>
                  <a:schemeClr val="bg1"/>
                </a:solidFill>
              </a:rPr>
            </a:br>
            <a:r>
              <a:rPr lang="en-US" sz="3100" dirty="0">
                <a:solidFill>
                  <a:schemeClr val="bg1"/>
                </a:solidFill>
              </a:rPr>
              <a:t>        </a:t>
            </a:r>
            <a:r>
              <a:rPr lang="en-US" sz="3100" dirty="0" smtClean="0">
                <a:solidFill>
                  <a:schemeClr val="bg1"/>
                </a:solidFill>
              </a:rPr>
              <a:t>When </a:t>
            </a:r>
            <a:r>
              <a:rPr lang="en-US" sz="3100" dirty="0">
                <a:solidFill>
                  <a:schemeClr val="bg1"/>
                </a:solidFill>
              </a:rPr>
              <a:t>we remembered Zion.</a:t>
            </a:r>
            <a:br>
              <a:rPr lang="en-US" sz="3100" dirty="0">
                <a:solidFill>
                  <a:schemeClr val="bg1"/>
                </a:solidFill>
              </a:rPr>
            </a:br>
            <a:r>
              <a:rPr lang="en-US" sz="3100" dirty="0" smtClean="0">
                <a:solidFill>
                  <a:schemeClr val="bg1"/>
                </a:solidFill>
              </a:rPr>
              <a:t>2      </a:t>
            </a:r>
            <a:r>
              <a:rPr lang="en-US" sz="3100" dirty="0">
                <a:solidFill>
                  <a:schemeClr val="bg1"/>
                </a:solidFill>
              </a:rPr>
              <a:t>Upon the </a:t>
            </a:r>
            <a:r>
              <a:rPr lang="en-US" sz="3100" dirty="0" smtClean="0">
                <a:solidFill>
                  <a:schemeClr val="bg1"/>
                </a:solidFill>
              </a:rPr>
              <a:t>willows </a:t>
            </a:r>
            <a:r>
              <a:rPr lang="en-US" sz="3100" dirty="0">
                <a:solidFill>
                  <a:schemeClr val="bg1"/>
                </a:solidFill>
              </a:rPr>
              <a:t>in the midst of </a:t>
            </a:r>
            <a:r>
              <a:rPr lang="en-US" sz="3100" dirty="0" smtClean="0">
                <a:solidFill>
                  <a:schemeClr val="bg1"/>
                </a:solidFill>
              </a:rPr>
              <a:t/>
            </a:r>
            <a:br>
              <a:rPr lang="en-US" sz="3100" dirty="0" smtClean="0">
                <a:solidFill>
                  <a:schemeClr val="bg1"/>
                </a:solidFill>
              </a:rPr>
            </a:br>
            <a:r>
              <a:rPr lang="en-US" sz="3100" dirty="0">
                <a:solidFill>
                  <a:schemeClr val="bg1"/>
                </a:solidFill>
              </a:rPr>
              <a:t> </a:t>
            </a:r>
            <a:r>
              <a:rPr lang="en-US" sz="3100" dirty="0" smtClean="0">
                <a:solidFill>
                  <a:schemeClr val="bg1"/>
                </a:solidFill>
              </a:rPr>
              <a:t>       it</a:t>
            </a:r>
            <a:r>
              <a:rPr lang="en-US" sz="3100" dirty="0">
                <a:solidFill>
                  <a:schemeClr val="bg1"/>
                </a:solidFill>
              </a:rPr>
              <a:t/>
            </a:r>
            <a:br>
              <a:rPr lang="en-US" sz="3100" dirty="0">
                <a:solidFill>
                  <a:schemeClr val="bg1"/>
                </a:solidFill>
              </a:rPr>
            </a:br>
            <a:r>
              <a:rPr lang="en-US" sz="3100" dirty="0">
                <a:solidFill>
                  <a:schemeClr val="bg1"/>
                </a:solidFill>
              </a:rPr>
              <a:t>        </a:t>
            </a:r>
            <a:r>
              <a:rPr lang="en-US" sz="3100" dirty="0" smtClean="0">
                <a:solidFill>
                  <a:schemeClr val="bg1"/>
                </a:solidFill>
              </a:rPr>
              <a:t>We </a:t>
            </a:r>
            <a:r>
              <a:rPr lang="en-US" sz="3100" dirty="0">
                <a:solidFill>
                  <a:schemeClr val="bg1"/>
                </a:solidFill>
              </a:rPr>
              <a:t>hung our harps.</a:t>
            </a:r>
            <a:br>
              <a:rPr lang="en-US" sz="3100" dirty="0">
                <a:solidFill>
                  <a:schemeClr val="bg1"/>
                </a:solidFill>
              </a:rPr>
            </a:br>
            <a:r>
              <a:rPr lang="en-US" sz="3100" dirty="0" smtClean="0">
                <a:solidFill>
                  <a:schemeClr val="bg1"/>
                </a:solidFill>
              </a:rPr>
              <a:t>3      </a:t>
            </a:r>
            <a:r>
              <a:rPr lang="en-US" sz="3100" dirty="0">
                <a:solidFill>
                  <a:schemeClr val="bg1"/>
                </a:solidFill>
              </a:rPr>
              <a:t>For there our captors </a:t>
            </a:r>
            <a:r>
              <a:rPr lang="en-US" sz="3100" dirty="0" smtClean="0">
                <a:solidFill>
                  <a:schemeClr val="bg1"/>
                </a:solidFill>
              </a:rPr>
              <a:t>demanded </a:t>
            </a:r>
            <a:br>
              <a:rPr lang="en-US" sz="3100" dirty="0" smtClean="0">
                <a:solidFill>
                  <a:schemeClr val="bg1"/>
                </a:solidFill>
              </a:rPr>
            </a:br>
            <a:r>
              <a:rPr lang="en-US" sz="3100" dirty="0">
                <a:solidFill>
                  <a:schemeClr val="bg1"/>
                </a:solidFill>
              </a:rPr>
              <a:t> </a:t>
            </a:r>
            <a:r>
              <a:rPr lang="en-US" sz="3100" dirty="0" smtClean="0">
                <a:solidFill>
                  <a:schemeClr val="bg1"/>
                </a:solidFill>
              </a:rPr>
              <a:t>       of </a:t>
            </a:r>
            <a:r>
              <a:rPr lang="en-US" sz="3100" dirty="0">
                <a:solidFill>
                  <a:schemeClr val="bg1"/>
                </a:solidFill>
              </a:rPr>
              <a:t>us songs,</a:t>
            </a:r>
            <a:br>
              <a:rPr lang="en-US" sz="3100" dirty="0">
                <a:solidFill>
                  <a:schemeClr val="bg1"/>
                </a:solidFill>
              </a:rPr>
            </a:br>
            <a:r>
              <a:rPr lang="en-US" sz="3100" dirty="0">
                <a:solidFill>
                  <a:schemeClr val="bg1"/>
                </a:solidFill>
              </a:rPr>
              <a:t>        </a:t>
            </a:r>
            <a:r>
              <a:rPr lang="en-US" sz="3100" dirty="0" smtClean="0">
                <a:solidFill>
                  <a:schemeClr val="bg1"/>
                </a:solidFill>
              </a:rPr>
              <a:t>And </a:t>
            </a:r>
            <a:r>
              <a:rPr lang="en-US" sz="3100" dirty="0">
                <a:solidFill>
                  <a:schemeClr val="bg1"/>
                </a:solidFill>
              </a:rPr>
              <a:t>our tormentors mirth, </a:t>
            </a:r>
            <a:r>
              <a:rPr lang="en-US" sz="3100" dirty="0" smtClean="0">
                <a:solidFill>
                  <a:schemeClr val="bg1"/>
                </a:solidFill>
              </a:rPr>
              <a:t/>
            </a:r>
            <a:br>
              <a:rPr lang="en-US" sz="3100" dirty="0" smtClean="0">
                <a:solidFill>
                  <a:schemeClr val="bg1"/>
                </a:solidFill>
              </a:rPr>
            </a:br>
            <a:r>
              <a:rPr lang="en-US" sz="3100" dirty="0">
                <a:solidFill>
                  <a:schemeClr val="bg1"/>
                </a:solidFill>
              </a:rPr>
              <a:t> </a:t>
            </a:r>
            <a:r>
              <a:rPr lang="en-US" sz="3100" dirty="0" smtClean="0">
                <a:solidFill>
                  <a:schemeClr val="bg1"/>
                </a:solidFill>
              </a:rPr>
              <a:t>       saying</a:t>
            </a:r>
            <a:r>
              <a:rPr lang="en-US" sz="3100" dirty="0">
                <a:solidFill>
                  <a:schemeClr val="bg1"/>
                </a:solidFill>
              </a:rPr>
              <a:t>,</a:t>
            </a:r>
            <a:br>
              <a:rPr lang="en-US" sz="3100" dirty="0">
                <a:solidFill>
                  <a:schemeClr val="bg1"/>
                </a:solidFill>
              </a:rPr>
            </a:br>
            <a:r>
              <a:rPr lang="en-US" sz="3100" dirty="0">
                <a:solidFill>
                  <a:schemeClr val="bg1"/>
                </a:solidFill>
              </a:rPr>
              <a:t>        </a:t>
            </a:r>
            <a:r>
              <a:rPr lang="en-US" sz="3100" dirty="0" smtClean="0">
                <a:solidFill>
                  <a:schemeClr val="bg1"/>
                </a:solidFill>
              </a:rPr>
              <a:t>“</a:t>
            </a:r>
            <a:r>
              <a:rPr lang="en-US" sz="3100" dirty="0">
                <a:solidFill>
                  <a:schemeClr val="bg1"/>
                </a:solidFill>
              </a:rPr>
              <a:t>Sing us one of the songs of </a:t>
            </a:r>
            <a:r>
              <a:rPr lang="en-US" sz="3100" dirty="0" smtClean="0">
                <a:solidFill>
                  <a:schemeClr val="bg1"/>
                </a:solidFill>
              </a:rPr>
              <a:t/>
            </a:r>
            <a:br>
              <a:rPr lang="en-US" sz="3100" dirty="0" smtClean="0">
                <a:solidFill>
                  <a:schemeClr val="bg1"/>
                </a:solidFill>
              </a:rPr>
            </a:br>
            <a:r>
              <a:rPr lang="en-US" sz="3100" dirty="0">
                <a:solidFill>
                  <a:schemeClr val="bg1"/>
                </a:solidFill>
              </a:rPr>
              <a:t> </a:t>
            </a:r>
            <a:r>
              <a:rPr lang="en-US" sz="3100" dirty="0" smtClean="0">
                <a:solidFill>
                  <a:schemeClr val="bg1"/>
                </a:solidFill>
              </a:rPr>
              <a:t>       Zion.”</a:t>
            </a:r>
            <a:endParaRPr lang="en-US" dirty="0">
              <a:solidFill>
                <a:schemeClr val="bg1"/>
              </a:solidFill>
            </a:endParaRPr>
          </a:p>
        </p:txBody>
      </p:sp>
    </p:spTree>
    <p:extLst>
      <p:ext uri="{BB962C8B-B14F-4D97-AF65-F5344CB8AC3E}">
        <p14:creationId xmlns:p14="http://schemas.microsoft.com/office/powerpoint/2010/main" val="2251026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10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
        <p:nvSpPr>
          <p:cNvPr id="4" name="TextBox 3"/>
          <p:cNvSpPr txBox="1"/>
          <p:nvPr/>
        </p:nvSpPr>
        <p:spPr>
          <a:xfrm>
            <a:off x="533400" y="3048000"/>
            <a:ext cx="3384260" cy="1200329"/>
          </a:xfrm>
          <a:prstGeom prst="rect">
            <a:avLst/>
          </a:prstGeom>
          <a:solidFill>
            <a:schemeClr val="tx1"/>
          </a:solidFill>
        </p:spPr>
        <p:txBody>
          <a:bodyPr wrap="none" rtlCol="0">
            <a:spAutoFit/>
          </a:bodyPr>
          <a:lstStyle/>
          <a:p>
            <a:r>
              <a:rPr lang="en-US" sz="2400" dirty="0" err="1" smtClean="0">
                <a:solidFill>
                  <a:schemeClr val="bg1"/>
                </a:solidFill>
              </a:rPr>
              <a:t>Tiglath-Pileser</a:t>
            </a:r>
            <a:r>
              <a:rPr lang="en-US" sz="2400" dirty="0" smtClean="0">
                <a:solidFill>
                  <a:schemeClr val="bg1"/>
                </a:solidFill>
              </a:rPr>
              <a:t> III</a:t>
            </a:r>
          </a:p>
          <a:p>
            <a:r>
              <a:rPr lang="en-US" sz="2400" dirty="0" smtClean="0">
                <a:solidFill>
                  <a:schemeClr val="bg1"/>
                </a:solidFill>
              </a:rPr>
              <a:t>Or</a:t>
            </a:r>
          </a:p>
          <a:p>
            <a:r>
              <a:rPr lang="en-US" sz="2400" dirty="0" err="1" smtClean="0">
                <a:solidFill>
                  <a:schemeClr val="bg1"/>
                </a:solidFill>
              </a:rPr>
              <a:t>Pul</a:t>
            </a:r>
            <a:r>
              <a:rPr lang="en-US" sz="2400" dirty="0" smtClean="0">
                <a:solidFill>
                  <a:schemeClr val="bg1"/>
                </a:solidFill>
              </a:rPr>
              <a:t> (II Kings 15:19)</a:t>
            </a:r>
            <a:endParaRPr lang="en-US" sz="2400" dirty="0">
              <a:solidFill>
                <a:schemeClr val="bg1"/>
              </a:solidFill>
            </a:endParaRPr>
          </a:p>
        </p:txBody>
      </p:sp>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381000" y="457200"/>
            <a:ext cx="8229600" cy="6075509"/>
          </a:xfrm>
          <a:prstGeom prst="rect">
            <a:avLst/>
          </a:prstGeom>
          <a:noFill/>
        </p:spPr>
        <p:txBody>
          <a:bodyPr wrap="square" rtlCol="0">
            <a:spAutoFit/>
          </a:bodyPr>
          <a:lstStyle/>
          <a:p>
            <a:pPr marL="0" indent="0" algn="ctr">
              <a:buNone/>
            </a:pPr>
            <a:r>
              <a:rPr lang="en-US" sz="2400" dirty="0" smtClean="0">
                <a:solidFill>
                  <a:schemeClr val="bg1"/>
                </a:solidFill>
                <a:effectLst>
                  <a:glow rad="127000">
                    <a:schemeClr val="tx1"/>
                  </a:glow>
                </a:effectLst>
              </a:rPr>
              <a:t>A Similar Biblical Act As A Sign Of Conquest </a:t>
            </a:r>
          </a:p>
          <a:p>
            <a:pPr marL="0" indent="0" algn="ctr">
              <a:buNone/>
            </a:pPr>
            <a:endParaRPr lang="en-US" sz="2400" dirty="0" smtClean="0">
              <a:solidFill>
                <a:schemeClr val="bg1"/>
              </a:solidFill>
              <a:effectLst>
                <a:glow rad="127000">
                  <a:schemeClr val="tx1"/>
                </a:glow>
              </a:effectLst>
            </a:endParaRPr>
          </a:p>
          <a:p>
            <a:pPr marL="0" indent="0" algn="ctr">
              <a:buNone/>
            </a:pPr>
            <a:r>
              <a:rPr lang="en-US" sz="2400" dirty="0" smtClean="0">
                <a:solidFill>
                  <a:schemeClr val="bg1"/>
                </a:solidFill>
                <a:effectLst>
                  <a:glow rad="127000">
                    <a:schemeClr val="tx1"/>
                  </a:glow>
                </a:effectLst>
              </a:rPr>
              <a:t>Joshua 10:24-25</a:t>
            </a:r>
          </a:p>
          <a:p>
            <a:pPr marL="0" indent="0" algn="ctr">
              <a:buNone/>
            </a:pPr>
            <a:endParaRPr lang="en-US" sz="2400" dirty="0" smtClean="0">
              <a:solidFill>
                <a:schemeClr val="bg1"/>
              </a:solidFill>
              <a:effectLst>
                <a:glow rad="127000">
                  <a:schemeClr val="tx1"/>
                </a:glow>
              </a:effectLst>
            </a:endParaRPr>
          </a:p>
          <a:p>
            <a:pPr marL="0" indent="0" algn="ctr">
              <a:buNone/>
            </a:pPr>
            <a:r>
              <a:rPr lang="en-US" sz="2400" dirty="0" smtClean="0">
                <a:solidFill>
                  <a:schemeClr val="bg1"/>
                </a:solidFill>
                <a:effectLst>
                  <a:glow rad="127000">
                    <a:schemeClr val="tx1"/>
                  </a:glow>
                </a:effectLst>
              </a:rPr>
              <a:t>24      </a:t>
            </a:r>
            <a:r>
              <a:rPr lang="en-US" sz="2400" dirty="0">
                <a:solidFill>
                  <a:schemeClr val="bg1"/>
                </a:solidFill>
                <a:effectLst>
                  <a:glow rad="127000">
                    <a:schemeClr val="tx1"/>
                  </a:glow>
                </a:effectLst>
              </a:rPr>
              <a:t>When they brought these kings out to </a:t>
            </a:r>
            <a:r>
              <a:rPr lang="en-US" sz="2400" dirty="0" smtClean="0">
                <a:solidFill>
                  <a:schemeClr val="bg1"/>
                </a:solidFill>
                <a:effectLst>
                  <a:glow rad="127000">
                    <a:schemeClr val="tx1"/>
                  </a:glow>
                </a:effectLst>
              </a:rPr>
              <a:t>Joshua</a:t>
            </a:r>
            <a:r>
              <a:rPr lang="en-US" sz="2400" dirty="0">
                <a:solidFill>
                  <a:schemeClr val="bg1"/>
                </a:solidFill>
                <a:effectLst>
                  <a:glow rad="127000">
                    <a:schemeClr val="tx1"/>
                  </a:glow>
                </a:effectLst>
              </a:rPr>
              <a:t>, Joshua called for all the men of Israel, and said to the chiefs of the men of war who had gone with him, “Come near, put your feet on the necks of these kings.” So they came near and put their feet on their necks</a:t>
            </a:r>
            <a:r>
              <a:rPr lang="en-US" sz="2400" dirty="0" smtClean="0">
                <a:solidFill>
                  <a:schemeClr val="bg1"/>
                </a:solidFill>
                <a:effectLst>
                  <a:glow rad="127000">
                    <a:schemeClr val="tx1"/>
                  </a:glow>
                </a:effectLst>
              </a:rPr>
              <a:t>.</a:t>
            </a:r>
            <a:endParaRPr lang="en-US" sz="2400" dirty="0">
              <a:solidFill>
                <a:schemeClr val="bg1"/>
              </a:solidFill>
              <a:effectLst>
                <a:glow rad="127000">
                  <a:schemeClr val="tx1"/>
                </a:glow>
              </a:effectLst>
            </a:endParaRPr>
          </a:p>
          <a:p>
            <a:pPr marL="0" indent="0" algn="ctr">
              <a:buNone/>
            </a:pPr>
            <a:r>
              <a:rPr lang="en-US" sz="2400" dirty="0" smtClean="0">
                <a:solidFill>
                  <a:schemeClr val="bg1"/>
                </a:solidFill>
                <a:effectLst>
                  <a:glow rad="127000">
                    <a:schemeClr val="tx1"/>
                  </a:glow>
                </a:effectLst>
              </a:rPr>
              <a:t>25      </a:t>
            </a:r>
            <a:r>
              <a:rPr lang="en-US" sz="2400" dirty="0">
                <a:solidFill>
                  <a:schemeClr val="bg1"/>
                </a:solidFill>
                <a:effectLst>
                  <a:glow rad="127000">
                    <a:schemeClr val="tx1"/>
                  </a:glow>
                </a:effectLst>
              </a:rPr>
              <a:t>Joshua then said to them, “Do not fear or be dismayed! Be strong and courageous, for thus the LORD will do to all your enemies with whom you fight.”</a:t>
            </a:r>
          </a:p>
          <a:p>
            <a:endParaRPr lang="en-US" sz="2400" dirty="0">
              <a:solidFill>
                <a:schemeClr val="bg1"/>
              </a:solidFill>
              <a:effectLst>
                <a:glow rad="127000">
                  <a:schemeClr val="tx1"/>
                </a:glow>
              </a:effectLst>
            </a:endParaRPr>
          </a:p>
        </p:txBody>
      </p:sp>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5695" y="0"/>
            <a:ext cx="457261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289175"/>
          </a:xfrm>
        </p:spPr>
        <p:txBody>
          <a:bodyPr>
            <a:noAutofit/>
          </a:bodyPr>
          <a:lstStyle/>
          <a:p>
            <a:r>
              <a:rPr lang="en-US" sz="2800" dirty="0">
                <a:solidFill>
                  <a:schemeClr val="bg1"/>
                </a:solidFill>
              </a:rPr>
              <a:t>Then David ran and stood over the Philistine and took his sword and drew it out of its sheath and killed him, and cut off his head with it. When the Philistines saw that their champion was dead, they fled</a:t>
            </a:r>
            <a:r>
              <a:rPr lang="en-US" sz="2800" dirty="0" smtClean="0">
                <a:solidFill>
                  <a:schemeClr val="bg1"/>
                </a:solidFill>
              </a:rPr>
              <a:t>.</a:t>
            </a:r>
            <a:br>
              <a:rPr lang="en-US" sz="2800" dirty="0" smtClean="0">
                <a:solidFill>
                  <a:schemeClr val="bg1"/>
                </a:solidFill>
              </a:rPr>
            </a:br>
            <a:r>
              <a:rPr lang="en-US" sz="2800" dirty="0">
                <a:solidFill>
                  <a:schemeClr val="bg1"/>
                </a:solidFill>
              </a:rPr>
              <a:t>…</a:t>
            </a:r>
            <a:br>
              <a:rPr lang="en-US" sz="2800" dirty="0">
                <a:solidFill>
                  <a:schemeClr val="bg1"/>
                </a:solidFill>
              </a:rPr>
            </a:br>
            <a:r>
              <a:rPr lang="en-US" sz="2800" dirty="0">
                <a:solidFill>
                  <a:schemeClr val="bg1"/>
                </a:solidFill>
              </a:rPr>
              <a:t>So when David returned from killing the Philistine, Abner took him and brought him before Saul with the Philistine’s head in his hand.</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smtClean="0">
                <a:solidFill>
                  <a:schemeClr val="bg1"/>
                </a:solidFill>
              </a:rPr>
              <a:t>I Sam. 17:51,57</a:t>
            </a:r>
            <a:endParaRPr lang="en-US" sz="2800" dirty="0">
              <a:solidFill>
                <a:schemeClr val="bg1"/>
              </a:solidFill>
            </a:endParaRPr>
          </a:p>
        </p:txBody>
      </p:sp>
    </p:spTree>
    <p:extLst>
      <p:ext uri="{BB962C8B-B14F-4D97-AF65-F5344CB8AC3E}">
        <p14:creationId xmlns:p14="http://schemas.microsoft.com/office/powerpoint/2010/main" val="8292641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25130"/>
            <a:ext cx="9144000" cy="2207740"/>
          </a:xfrm>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7951" y="0"/>
            <a:ext cx="53480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800600" y="3810000"/>
            <a:ext cx="76200" cy="762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152900" y="4343400"/>
            <a:ext cx="114300" cy="1524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62400" y="3988279"/>
            <a:ext cx="1168140" cy="369332"/>
          </a:xfrm>
          <a:prstGeom prst="rect">
            <a:avLst/>
          </a:prstGeom>
          <a:noFill/>
        </p:spPr>
        <p:txBody>
          <a:bodyPr wrap="none" rtlCol="0">
            <a:spAutoFit/>
          </a:bodyPr>
          <a:lstStyle/>
          <a:p>
            <a:r>
              <a:rPr lang="en-US" dirty="0" smtClean="0">
                <a:effectLst>
                  <a:glow rad="127000">
                    <a:schemeClr val="bg1"/>
                  </a:glow>
                </a:effectLst>
              </a:rPr>
              <a:t>Lachish</a:t>
            </a:r>
            <a:endParaRPr lang="en-US" dirty="0">
              <a:effectLst>
                <a:glow rad="127000">
                  <a:schemeClr val="bg1"/>
                </a:glow>
              </a:effectLst>
            </a:endParaRPr>
          </a:p>
        </p:txBody>
      </p:sp>
    </p:spTree>
    <p:extLst>
      <p:ext uri="{BB962C8B-B14F-4D97-AF65-F5344CB8AC3E}">
        <p14:creationId xmlns:p14="http://schemas.microsoft.com/office/powerpoint/2010/main" val="1209289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8153400" cy="6019800"/>
          </a:xfrm>
        </p:spPr>
        <p:txBody>
          <a:bodyPr/>
          <a:lstStyle/>
          <a:p>
            <a:r>
              <a:rPr lang="en-US" dirty="0" smtClean="0">
                <a:solidFill>
                  <a:schemeClr val="bg1"/>
                </a:solidFill>
              </a:rPr>
              <a:t>As powerful as Sennacherib was, he celebrated the destruction of Lachish, not the destruction of Jerusalem.</a:t>
            </a:r>
          </a:p>
          <a:p>
            <a:r>
              <a:rPr lang="en-US" dirty="0" smtClean="0">
                <a:solidFill>
                  <a:schemeClr val="bg1"/>
                </a:solidFill>
              </a:rPr>
              <a:t>What could possibly explain his conquest of every foe except for Jerusalem?</a:t>
            </a:r>
          </a:p>
          <a:p>
            <a:r>
              <a:rPr lang="en-US" dirty="0" smtClean="0">
                <a:solidFill>
                  <a:schemeClr val="bg1"/>
                </a:solidFill>
              </a:rPr>
              <a:t>II Kings 18:13-19:36</a:t>
            </a:r>
            <a:endParaRPr lang="en-US" dirty="0">
              <a:solidFill>
                <a:schemeClr val="bg1"/>
              </a:solidFill>
            </a:endParaRPr>
          </a:p>
        </p:txBody>
      </p:sp>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CONCLUSION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solidFill>
              </a:rPr>
              <a:t>The Bible is once again confirmed</a:t>
            </a:r>
          </a:p>
          <a:p>
            <a:pPr lvl="1"/>
            <a:r>
              <a:rPr lang="en-US" dirty="0">
                <a:solidFill>
                  <a:schemeClr val="bg1"/>
                </a:solidFill>
              </a:rPr>
              <a:t>Real people</a:t>
            </a:r>
          </a:p>
          <a:p>
            <a:pPr lvl="1"/>
            <a:r>
              <a:rPr lang="en-US" dirty="0">
                <a:solidFill>
                  <a:schemeClr val="bg1"/>
                </a:solidFill>
              </a:rPr>
              <a:t>Real places</a:t>
            </a:r>
          </a:p>
          <a:p>
            <a:pPr lvl="1"/>
            <a:r>
              <a:rPr lang="en-US" dirty="0">
                <a:solidFill>
                  <a:schemeClr val="bg1"/>
                </a:solidFill>
              </a:rPr>
              <a:t>Real events</a:t>
            </a:r>
          </a:p>
          <a:p>
            <a:r>
              <a:rPr lang="en-US" dirty="0" smtClean="0">
                <a:solidFill>
                  <a:schemeClr val="bg1"/>
                </a:solidFill>
              </a:rPr>
              <a:t>Our understanding of the Scriptures should be deepened.  </a:t>
            </a:r>
          </a:p>
          <a:p>
            <a:pPr lvl="1"/>
            <a:r>
              <a:rPr lang="en-US" dirty="0" smtClean="0">
                <a:solidFill>
                  <a:schemeClr val="bg1"/>
                </a:solidFill>
              </a:rPr>
              <a:t>Perhaps we can better understand Hezekiah’s willingness to plunder the temple.</a:t>
            </a:r>
          </a:p>
          <a:p>
            <a:pPr lvl="1"/>
            <a:r>
              <a:rPr lang="en-US" dirty="0" smtClean="0">
                <a:solidFill>
                  <a:schemeClr val="bg1"/>
                </a:solidFill>
              </a:rPr>
              <a:t>We become even more impressed with God’s victory over Sennacherib</a:t>
            </a:r>
          </a:p>
          <a:p>
            <a:pPr lvl="1"/>
            <a:endParaRPr lang="en-US" dirty="0">
              <a:solidFill>
                <a:schemeClr val="bg1"/>
              </a:solidFill>
            </a:endParaRPr>
          </a:p>
        </p:txBody>
      </p:sp>
    </p:spTree>
    <p:extLst>
      <p:ext uri="{BB962C8B-B14F-4D97-AF65-F5344CB8AC3E}">
        <p14:creationId xmlns:p14="http://schemas.microsoft.com/office/powerpoint/2010/main" val="1649935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a:p>
        </p:txBody>
      </p:sp>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800100" lvl="2" indent="0">
              <a:buNone/>
            </a:pPr>
            <a:endParaRPr lang="en-US" dirty="0" smtClean="0">
              <a:solidFill>
                <a:schemeClr val="bg1"/>
              </a:solidFill>
            </a:endParaRPr>
          </a:p>
          <a:p>
            <a:pPr marL="800100" lvl="2" indent="0" algn="ctr">
              <a:buNone/>
            </a:pPr>
            <a:r>
              <a:rPr lang="en-US" sz="3600" dirty="0" smtClean="0">
                <a:solidFill>
                  <a:schemeClr val="bg1"/>
                </a:solidFill>
              </a:rPr>
              <a:t>Micah 1:13,16</a:t>
            </a:r>
          </a:p>
          <a:p>
            <a:pPr marL="800100" lvl="2" indent="0">
              <a:buNone/>
            </a:pPr>
            <a:endParaRPr lang="en-US" dirty="0">
              <a:solidFill>
                <a:schemeClr val="bg1"/>
              </a:solidFill>
            </a:endParaRPr>
          </a:p>
          <a:p>
            <a:pPr marL="800100" lvl="2" indent="0">
              <a:buNone/>
            </a:pPr>
            <a:r>
              <a:rPr lang="en-US" dirty="0" smtClean="0">
                <a:solidFill>
                  <a:schemeClr val="bg1"/>
                </a:solidFill>
              </a:rPr>
              <a:t>Harness </a:t>
            </a:r>
            <a:r>
              <a:rPr lang="en-US" dirty="0">
                <a:solidFill>
                  <a:schemeClr val="bg1"/>
                </a:solidFill>
              </a:rPr>
              <a:t>the chariot to the team of horses,</a:t>
            </a:r>
          </a:p>
          <a:p>
            <a:pPr marL="800100" lvl="2" indent="0">
              <a:buNone/>
            </a:pPr>
            <a:r>
              <a:rPr lang="en-US" dirty="0" smtClean="0">
                <a:solidFill>
                  <a:schemeClr val="bg1"/>
                </a:solidFill>
              </a:rPr>
              <a:t>O </a:t>
            </a:r>
            <a:r>
              <a:rPr lang="en-US" dirty="0">
                <a:solidFill>
                  <a:schemeClr val="bg1"/>
                </a:solidFill>
              </a:rPr>
              <a:t>inhabitant of Lachish—</a:t>
            </a:r>
          </a:p>
          <a:p>
            <a:pPr marL="800100" lvl="2" indent="0">
              <a:buNone/>
            </a:pPr>
            <a:r>
              <a:rPr lang="en-US" dirty="0" smtClean="0">
                <a:solidFill>
                  <a:schemeClr val="bg1"/>
                </a:solidFill>
              </a:rPr>
              <a:t>She </a:t>
            </a:r>
            <a:r>
              <a:rPr lang="en-US" dirty="0">
                <a:solidFill>
                  <a:schemeClr val="bg1"/>
                </a:solidFill>
              </a:rPr>
              <a:t>was the beginning of sin</a:t>
            </a:r>
          </a:p>
          <a:p>
            <a:pPr marL="800100" lvl="2" indent="0">
              <a:buNone/>
            </a:pPr>
            <a:r>
              <a:rPr lang="en-US" dirty="0" smtClean="0">
                <a:solidFill>
                  <a:schemeClr val="bg1"/>
                </a:solidFill>
              </a:rPr>
              <a:t>To </a:t>
            </a:r>
            <a:r>
              <a:rPr lang="en-US" dirty="0">
                <a:solidFill>
                  <a:schemeClr val="bg1"/>
                </a:solidFill>
              </a:rPr>
              <a:t>the daughter of Zion—</a:t>
            </a:r>
          </a:p>
          <a:p>
            <a:pPr marL="800100" lvl="2" indent="0">
              <a:buNone/>
            </a:pPr>
            <a:r>
              <a:rPr lang="en-US" dirty="0" smtClean="0">
                <a:solidFill>
                  <a:schemeClr val="bg1"/>
                </a:solidFill>
              </a:rPr>
              <a:t>Because </a:t>
            </a:r>
            <a:r>
              <a:rPr lang="en-US" dirty="0">
                <a:solidFill>
                  <a:schemeClr val="bg1"/>
                </a:solidFill>
              </a:rPr>
              <a:t>in you were found</a:t>
            </a:r>
          </a:p>
          <a:p>
            <a:pPr marL="800100" lvl="2" indent="0">
              <a:buNone/>
            </a:pPr>
            <a:r>
              <a:rPr lang="en-US" dirty="0" smtClean="0">
                <a:solidFill>
                  <a:schemeClr val="bg1"/>
                </a:solidFill>
              </a:rPr>
              <a:t>The </a:t>
            </a:r>
            <a:r>
              <a:rPr lang="en-US" dirty="0">
                <a:solidFill>
                  <a:schemeClr val="bg1"/>
                </a:solidFill>
              </a:rPr>
              <a:t>rebellious acts of Israel.</a:t>
            </a:r>
          </a:p>
          <a:p>
            <a:pPr marL="800100" lvl="2" indent="0">
              <a:buNone/>
            </a:pPr>
            <a:r>
              <a:rPr lang="en-US" dirty="0" smtClean="0">
                <a:solidFill>
                  <a:schemeClr val="bg1"/>
                </a:solidFill>
              </a:rPr>
              <a:t>…</a:t>
            </a:r>
          </a:p>
          <a:p>
            <a:pPr marL="800100" lvl="2" indent="0">
              <a:buNone/>
            </a:pPr>
            <a:r>
              <a:rPr lang="en-US" dirty="0" smtClean="0">
                <a:solidFill>
                  <a:schemeClr val="bg1"/>
                </a:solidFill>
              </a:rPr>
              <a:t>Make </a:t>
            </a:r>
            <a:r>
              <a:rPr lang="en-US" dirty="0">
                <a:solidFill>
                  <a:schemeClr val="bg1"/>
                </a:solidFill>
              </a:rPr>
              <a:t>yourself bald and cut off your hair,</a:t>
            </a:r>
          </a:p>
          <a:p>
            <a:pPr marL="800100" lvl="2" indent="0">
              <a:buNone/>
            </a:pPr>
            <a:r>
              <a:rPr lang="en-US" dirty="0" smtClean="0">
                <a:solidFill>
                  <a:schemeClr val="bg1"/>
                </a:solidFill>
              </a:rPr>
              <a:t>Because </a:t>
            </a:r>
            <a:r>
              <a:rPr lang="en-US" dirty="0">
                <a:solidFill>
                  <a:schemeClr val="bg1"/>
                </a:solidFill>
              </a:rPr>
              <a:t>of the children of your delight;</a:t>
            </a:r>
          </a:p>
          <a:p>
            <a:pPr marL="800100" lvl="2" indent="0">
              <a:buNone/>
            </a:pPr>
            <a:r>
              <a:rPr lang="en-US" dirty="0" smtClean="0">
                <a:solidFill>
                  <a:schemeClr val="bg1"/>
                </a:solidFill>
              </a:rPr>
              <a:t>Extend </a:t>
            </a:r>
            <a:r>
              <a:rPr lang="en-US" dirty="0">
                <a:solidFill>
                  <a:schemeClr val="bg1"/>
                </a:solidFill>
              </a:rPr>
              <a:t>your baldness like the eagle,</a:t>
            </a:r>
          </a:p>
          <a:p>
            <a:pPr marL="800100" lvl="2" indent="0">
              <a:buNone/>
            </a:pPr>
            <a:r>
              <a:rPr lang="en-US" dirty="0" smtClean="0">
                <a:solidFill>
                  <a:schemeClr val="bg1"/>
                </a:solidFill>
              </a:rPr>
              <a:t>For </a:t>
            </a:r>
            <a:r>
              <a:rPr lang="en-US" dirty="0">
                <a:solidFill>
                  <a:schemeClr val="bg1"/>
                </a:solidFill>
              </a:rPr>
              <a:t>they will go from you into exile.</a:t>
            </a: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575891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791199"/>
          </a:xfrm>
        </p:spPr>
        <p:txBody>
          <a:bodyPr>
            <a:noAutofit/>
          </a:bodyPr>
          <a:lstStyle/>
          <a:p>
            <a:r>
              <a:rPr lang="en-US" sz="2800" dirty="0" smtClean="0">
                <a:solidFill>
                  <a:schemeClr val="bg1"/>
                </a:solidFill>
              </a:rPr>
              <a:t>Isaiah 36:1-2</a:t>
            </a:r>
            <a:br>
              <a:rPr lang="en-US" sz="2800" dirty="0" smtClean="0">
                <a:solidFill>
                  <a:schemeClr val="bg1"/>
                </a:solidFill>
              </a:rPr>
            </a:br>
            <a:r>
              <a:rPr lang="en-US" sz="2800" dirty="0">
                <a:solidFill>
                  <a:schemeClr val="bg1"/>
                </a:solidFill>
              </a:rPr>
              <a:t/>
            </a:r>
            <a:br>
              <a:rPr lang="en-US" sz="2800" dirty="0">
                <a:solidFill>
                  <a:schemeClr val="bg1"/>
                </a:solidFill>
              </a:rPr>
            </a:br>
            <a:r>
              <a:rPr lang="en-US" sz="2800" dirty="0" smtClean="0">
                <a:solidFill>
                  <a:schemeClr val="bg1"/>
                </a:solidFill>
              </a:rPr>
              <a:t>1      </a:t>
            </a:r>
            <a:r>
              <a:rPr lang="en-US" sz="2800" dirty="0">
                <a:solidFill>
                  <a:schemeClr val="bg1"/>
                </a:solidFill>
              </a:rPr>
              <a:t>Now in the fourteenth year of King Hezekiah, Sennacherib king of Assyria came up against all the fortified cities of Judah and seized them.</a:t>
            </a:r>
            <a:br>
              <a:rPr lang="en-US" sz="2800" dirty="0">
                <a:solidFill>
                  <a:schemeClr val="bg1"/>
                </a:solidFill>
              </a:rPr>
            </a:br>
            <a:r>
              <a:rPr lang="en-US" sz="2800" dirty="0" smtClean="0">
                <a:solidFill>
                  <a:schemeClr val="bg1"/>
                </a:solidFill>
              </a:rPr>
              <a:t>2      </a:t>
            </a:r>
            <a:r>
              <a:rPr lang="en-US" sz="2800" dirty="0">
                <a:solidFill>
                  <a:schemeClr val="bg1"/>
                </a:solidFill>
              </a:rPr>
              <a:t>And the king of Assyria sent Rabshakeh from Lachish to Jerusalem to King Hezekiah with a large army. And he stood by the conduit of the upper pool on the highway of the fuller’s field.</a:t>
            </a:r>
            <a:br>
              <a:rPr lang="en-US" sz="2800"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2746776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589904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3629747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618</Words>
  <Application>Microsoft Office PowerPoint</Application>
  <PresentationFormat>On-screen Show (4:3)</PresentationFormat>
  <Paragraphs>76</Paragraphs>
  <Slides>52</Slides>
  <Notes>7</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ARTIFACTS THAT MATTER</vt:lpstr>
      <vt:lpstr>Purpose of this series</vt:lpstr>
      <vt:lpstr>PowerPoint Presentation</vt:lpstr>
      <vt:lpstr>PowerPoint Presentation</vt:lpstr>
      <vt:lpstr>PowerPoint Presentation</vt:lpstr>
      <vt:lpstr>PowerPoint Presentation</vt:lpstr>
      <vt:lpstr>Isaiah 36:1-2  1      Now in the fourteenth year of King Hezekiah, Sennacherib king of Assyria came up against all the fortified cities of Judah and seized them. 2      And the king of Assyria sent Rabshakeh from Lachish to Jerusalem to King Hezekiah with a large army. And he stood by the conduit of the upper pool on the highway of the fuller’s field.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PSALM 137:1-3  1      By the rivers of Babylon,         There we sat down and wept,         When we remembered Zion. 2      Upon the willows in the midst of          it         We hung our harps. 3      For there our captors demanded          of us songs,         And our tormentors mirth,          saying,         “Sing us one of the songs of          Zion.”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Then David ran and stood over the Philistine and took his sword and drew it out of its sheath and killed him, and cut off his head with it. When the Philistines saw that their champion was dead, they fled. … So when David returned from killing the Philistine, Abner took him and brought him before Saul with the Philistine’s head in his hand.  I Sam. 17:51,57</vt:lpstr>
      <vt:lpstr>PowerPoint Presentation</vt:lpstr>
      <vt:lpstr>PowerPoint Presentation</vt:lpstr>
      <vt:lpstr>CONCLUSION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ared</dc:creator>
  <cp:lastModifiedBy>Northside CoC</cp:lastModifiedBy>
  <cp:revision>32</cp:revision>
  <dcterms:created xsi:type="dcterms:W3CDTF">2016-11-05T16:52:51Z</dcterms:created>
  <dcterms:modified xsi:type="dcterms:W3CDTF">2016-12-04T22:27:51Z</dcterms:modified>
</cp:coreProperties>
</file>