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90" r:id="rId3"/>
    <p:sldId id="258" r:id="rId4"/>
    <p:sldId id="257" r:id="rId5"/>
    <p:sldId id="261" r:id="rId6"/>
    <p:sldId id="260" r:id="rId7"/>
    <p:sldId id="291" r:id="rId8"/>
    <p:sldId id="262" r:id="rId9"/>
    <p:sldId id="263" r:id="rId10"/>
    <p:sldId id="281" r:id="rId11"/>
    <p:sldId id="282" r:id="rId12"/>
    <p:sldId id="292" r:id="rId13"/>
    <p:sldId id="283" r:id="rId14"/>
    <p:sldId id="293" r:id="rId15"/>
    <p:sldId id="284" r:id="rId16"/>
    <p:sldId id="294" r:id="rId17"/>
    <p:sldId id="285" r:id="rId18"/>
    <p:sldId id="286" r:id="rId19"/>
    <p:sldId id="287" r:id="rId20"/>
    <p:sldId id="265" r:id="rId21"/>
    <p:sldId id="289" r:id="rId22"/>
    <p:sldId id="264" r:id="rId23"/>
    <p:sldId id="295" r:id="rId24"/>
    <p:sldId id="296" r:id="rId25"/>
    <p:sldId id="270" r:id="rId26"/>
    <p:sldId id="269" r:id="rId27"/>
    <p:sldId id="268" r:id="rId28"/>
    <p:sldId id="266" r:id="rId29"/>
    <p:sldId id="271" r:id="rId30"/>
    <p:sldId id="267" r:id="rId31"/>
    <p:sldId id="297" r:id="rId32"/>
    <p:sldId id="298" r:id="rId33"/>
    <p:sldId id="299" r:id="rId34"/>
    <p:sldId id="273" r:id="rId35"/>
    <p:sldId id="274" r:id="rId36"/>
    <p:sldId id="301" r:id="rId37"/>
    <p:sldId id="276" r:id="rId38"/>
    <p:sldId id="272" r:id="rId39"/>
    <p:sldId id="275" r:id="rId40"/>
    <p:sldId id="300" r:id="rId41"/>
    <p:sldId id="277" r:id="rId42"/>
    <p:sldId id="302" r:id="rId43"/>
    <p:sldId id="303" r:id="rId44"/>
    <p:sldId id="304" r:id="rId45"/>
    <p:sldId id="306" r:id="rId46"/>
    <p:sldId id="305" r:id="rId47"/>
    <p:sldId id="278"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86"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10A818-E8B4-4702-A8C1-D3E0A3612DCC}" type="datetimeFigureOut">
              <a:rPr lang="en-US" smtClean="0"/>
              <a:t>11/6/2016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B2B21E-873B-4052-900D-E7A0C2250CB1}" type="slidenum">
              <a:rPr lang="en-US" smtClean="0"/>
              <a:t>‹#›</a:t>
            </a:fld>
            <a:endParaRPr lang="en-US"/>
          </a:p>
        </p:txBody>
      </p:sp>
    </p:spTree>
    <p:extLst>
      <p:ext uri="{BB962C8B-B14F-4D97-AF65-F5344CB8AC3E}">
        <p14:creationId xmlns:p14="http://schemas.microsoft.com/office/powerpoint/2010/main" val="1595253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B2B21E-873B-4052-900D-E7A0C2250CB1}" type="slidenum">
              <a:rPr lang="en-US" smtClean="0"/>
              <a:t>11</a:t>
            </a:fld>
            <a:endParaRPr lang="en-US"/>
          </a:p>
        </p:txBody>
      </p:sp>
    </p:spTree>
    <p:extLst>
      <p:ext uri="{BB962C8B-B14F-4D97-AF65-F5344CB8AC3E}">
        <p14:creationId xmlns:p14="http://schemas.microsoft.com/office/powerpoint/2010/main" val="703218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Human headed,</a:t>
            </a:r>
            <a:r>
              <a:rPr lang="en-US" baseline="0" dirty="0" smtClean="0"/>
              <a:t> bull figures (with wings).  These were guardians of Sargon’s palace</a:t>
            </a:r>
          </a:p>
          <a:p>
            <a:r>
              <a:rPr lang="en-US" baseline="0" dirty="0" smtClean="0"/>
              <a:t>Sennacherib, according to his grandson, was assassinated between two Colossi  - likely statues of this nature.</a:t>
            </a:r>
            <a:endParaRPr lang="en-US" dirty="0"/>
          </a:p>
        </p:txBody>
      </p:sp>
      <p:sp>
        <p:nvSpPr>
          <p:cNvPr id="4" name="Slide Number Placeholder 3"/>
          <p:cNvSpPr>
            <a:spLocks noGrp="1"/>
          </p:cNvSpPr>
          <p:nvPr>
            <p:ph type="sldNum" sz="quarter" idx="10"/>
          </p:nvPr>
        </p:nvSpPr>
        <p:spPr/>
        <p:txBody>
          <a:bodyPr/>
          <a:lstStyle/>
          <a:p>
            <a:fld id="{ACB2B21E-873B-4052-900D-E7A0C2250CB1}" type="slidenum">
              <a:rPr lang="en-US" smtClean="0"/>
              <a:t>40</a:t>
            </a:fld>
            <a:endParaRPr lang="en-US"/>
          </a:p>
        </p:txBody>
      </p:sp>
    </p:spTree>
    <p:extLst>
      <p:ext uri="{BB962C8B-B14F-4D97-AF65-F5344CB8AC3E}">
        <p14:creationId xmlns:p14="http://schemas.microsoft.com/office/powerpoint/2010/main" val="1549305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Faded</a:t>
            </a:r>
            <a:r>
              <a:rPr lang="en-US" baseline="0" dirty="0" smtClean="0"/>
              <a:t> inscription details the tribute that Hezekiah paid to Sennacherib, King of Assyria.</a:t>
            </a:r>
            <a:endParaRPr lang="en-US" dirty="0"/>
          </a:p>
        </p:txBody>
      </p:sp>
      <p:sp>
        <p:nvSpPr>
          <p:cNvPr id="4" name="Slide Number Placeholder 3"/>
          <p:cNvSpPr>
            <a:spLocks noGrp="1"/>
          </p:cNvSpPr>
          <p:nvPr>
            <p:ph type="sldNum" sz="quarter" idx="10"/>
          </p:nvPr>
        </p:nvSpPr>
        <p:spPr/>
        <p:txBody>
          <a:bodyPr/>
          <a:lstStyle/>
          <a:p>
            <a:fld id="{ACB2B21E-873B-4052-900D-E7A0C2250CB1}" type="slidenum">
              <a:rPr lang="en-US" smtClean="0"/>
              <a:t>41</a:t>
            </a:fld>
            <a:endParaRPr lang="en-US"/>
          </a:p>
        </p:txBody>
      </p:sp>
    </p:spTree>
    <p:extLst>
      <p:ext uri="{BB962C8B-B14F-4D97-AF65-F5344CB8AC3E}">
        <p14:creationId xmlns:p14="http://schemas.microsoft.com/office/powerpoint/2010/main" val="1145062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part of the “Stele of Three kings”.  This depicts </a:t>
            </a:r>
            <a:r>
              <a:rPr lang="en-US" baseline="0" dirty="0" err="1" smtClean="0"/>
              <a:t>Shalmaneser</a:t>
            </a:r>
            <a:r>
              <a:rPr lang="en-US" baseline="0" dirty="0" smtClean="0"/>
              <a:t> III.  In his records, Ahab is </a:t>
            </a:r>
            <a:r>
              <a:rPr lang="en-US" baseline="0" dirty="0" err="1" smtClean="0"/>
              <a:t>menioned</a:t>
            </a:r>
            <a:r>
              <a:rPr lang="en-US" baseline="0" dirty="0" smtClean="0"/>
              <a:t>, besides Jehu, </a:t>
            </a:r>
            <a:r>
              <a:rPr lang="en-US" baseline="0" dirty="0" err="1" smtClean="0"/>
              <a:t>Omri</a:t>
            </a:r>
            <a:r>
              <a:rPr lang="en-US" baseline="0" dirty="0" smtClean="0"/>
              <a:t>, Ben-</a:t>
            </a:r>
            <a:r>
              <a:rPr lang="en-US" baseline="0" dirty="0" err="1" smtClean="0"/>
              <a:t>Hadad</a:t>
            </a:r>
            <a:r>
              <a:rPr lang="en-US" baseline="0" dirty="0" smtClean="0"/>
              <a:t> and </a:t>
            </a:r>
            <a:r>
              <a:rPr lang="en-US" baseline="0" dirty="0" err="1" smtClean="0"/>
              <a:t>Hazael</a:t>
            </a:r>
            <a:r>
              <a:rPr lang="en-US" baseline="0" dirty="0" smtClean="0"/>
              <a:t>, Ahab is also </a:t>
            </a:r>
            <a:r>
              <a:rPr lang="en-US" baseline="0" dirty="0" err="1" smtClean="0"/>
              <a:t>menioned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CB2B21E-873B-4052-900D-E7A0C2250CB1}" type="slidenum">
              <a:rPr lang="en-US" smtClean="0"/>
              <a:t>17</a:t>
            </a:fld>
            <a:endParaRPr lang="en-US"/>
          </a:p>
        </p:txBody>
      </p:sp>
    </p:spTree>
    <p:extLst>
      <p:ext uri="{BB962C8B-B14F-4D97-AF65-F5344CB8AC3E}">
        <p14:creationId xmlns:p14="http://schemas.microsoft.com/office/powerpoint/2010/main" val="1598353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Wall relief.</a:t>
            </a:r>
            <a:endParaRPr lang="en-US" dirty="0"/>
          </a:p>
        </p:txBody>
      </p:sp>
      <p:sp>
        <p:nvSpPr>
          <p:cNvPr id="4" name="Slide Number Placeholder 3"/>
          <p:cNvSpPr>
            <a:spLocks noGrp="1"/>
          </p:cNvSpPr>
          <p:nvPr>
            <p:ph type="sldNum" sz="quarter" idx="10"/>
          </p:nvPr>
        </p:nvSpPr>
        <p:spPr/>
        <p:txBody>
          <a:bodyPr/>
          <a:lstStyle/>
          <a:p>
            <a:fld id="{ACB2B21E-873B-4052-900D-E7A0C2250CB1}" type="slidenum">
              <a:rPr lang="en-US" smtClean="0"/>
              <a:t>18</a:t>
            </a:fld>
            <a:endParaRPr lang="en-US"/>
          </a:p>
        </p:txBody>
      </p:sp>
    </p:spTree>
    <p:extLst>
      <p:ext uri="{BB962C8B-B14F-4D97-AF65-F5344CB8AC3E}">
        <p14:creationId xmlns:p14="http://schemas.microsoft.com/office/powerpoint/2010/main" val="3001951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Replica of the </a:t>
            </a:r>
            <a:r>
              <a:rPr lang="en-US" dirty="0" err="1" smtClean="0"/>
              <a:t>Balawat</a:t>
            </a:r>
            <a:r>
              <a:rPr lang="en-US" dirty="0" smtClean="0"/>
              <a:t> Gate – Gates of Assyria leading to the palace.  Depicts</a:t>
            </a:r>
            <a:r>
              <a:rPr lang="en-US" baseline="0" dirty="0" smtClean="0"/>
              <a:t> the gruesome nature of the kings.</a:t>
            </a:r>
          </a:p>
          <a:p>
            <a:r>
              <a:rPr lang="en-US" baseline="0" dirty="0" smtClean="0"/>
              <a:t>In the museum, to the right, there are the remnants of the metal cross bars (see next picture for close up of the replicas).</a:t>
            </a:r>
            <a:endParaRPr lang="en-US" dirty="0"/>
          </a:p>
        </p:txBody>
      </p:sp>
      <p:sp>
        <p:nvSpPr>
          <p:cNvPr id="4" name="Slide Number Placeholder 3"/>
          <p:cNvSpPr>
            <a:spLocks noGrp="1"/>
          </p:cNvSpPr>
          <p:nvPr>
            <p:ph type="sldNum" sz="quarter" idx="10"/>
          </p:nvPr>
        </p:nvSpPr>
        <p:spPr/>
        <p:txBody>
          <a:bodyPr/>
          <a:lstStyle/>
          <a:p>
            <a:fld id="{ACB2B21E-873B-4052-900D-E7A0C2250CB1}" type="slidenum">
              <a:rPr lang="en-US" smtClean="0"/>
              <a:t>21</a:t>
            </a:fld>
            <a:endParaRPr lang="en-US"/>
          </a:p>
        </p:txBody>
      </p:sp>
    </p:spTree>
    <p:extLst>
      <p:ext uri="{BB962C8B-B14F-4D97-AF65-F5344CB8AC3E}">
        <p14:creationId xmlns:p14="http://schemas.microsoft.com/office/powerpoint/2010/main" val="2446660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Room with Assyrian wall decorations depicting the Royal hunt.</a:t>
            </a:r>
            <a:r>
              <a:rPr lang="en-US" baseline="0" dirty="0" smtClean="0"/>
              <a:t>  The next pictures focus on the wall to the right.</a:t>
            </a:r>
            <a:endParaRPr lang="en-US" dirty="0"/>
          </a:p>
        </p:txBody>
      </p:sp>
      <p:sp>
        <p:nvSpPr>
          <p:cNvPr id="4" name="Slide Number Placeholder 3"/>
          <p:cNvSpPr>
            <a:spLocks noGrp="1"/>
          </p:cNvSpPr>
          <p:nvPr>
            <p:ph type="sldNum" sz="quarter" idx="10"/>
          </p:nvPr>
        </p:nvSpPr>
        <p:spPr/>
        <p:txBody>
          <a:bodyPr/>
          <a:lstStyle/>
          <a:p>
            <a:fld id="{ACB2B21E-873B-4052-900D-E7A0C2250CB1}" type="slidenum">
              <a:rPr lang="en-US" smtClean="0"/>
              <a:t>25</a:t>
            </a:fld>
            <a:endParaRPr lang="en-US"/>
          </a:p>
        </p:txBody>
      </p:sp>
    </p:spTree>
    <p:extLst>
      <p:ext uri="{BB962C8B-B14F-4D97-AF65-F5344CB8AC3E}">
        <p14:creationId xmlns:p14="http://schemas.microsoft.com/office/powerpoint/2010/main" val="502598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Sargon  was long thought to be fictional because only this one verse in the Bible recorded his name.  Later,</a:t>
            </a:r>
            <a:r>
              <a:rPr lang="en-US" baseline="0" dirty="0" smtClean="0"/>
              <a:t> he was discovered to be a hugely powerful king of Assyria.  There’s no questions about his existence any more!</a:t>
            </a:r>
            <a:endParaRPr lang="en-US" dirty="0"/>
          </a:p>
        </p:txBody>
      </p:sp>
      <p:sp>
        <p:nvSpPr>
          <p:cNvPr id="4" name="Slide Number Placeholder 3"/>
          <p:cNvSpPr>
            <a:spLocks noGrp="1"/>
          </p:cNvSpPr>
          <p:nvPr>
            <p:ph type="sldNum" sz="quarter" idx="10"/>
          </p:nvPr>
        </p:nvSpPr>
        <p:spPr/>
        <p:txBody>
          <a:bodyPr/>
          <a:lstStyle/>
          <a:p>
            <a:fld id="{ACB2B21E-873B-4052-900D-E7A0C2250CB1}" type="slidenum">
              <a:rPr lang="en-US" smtClean="0"/>
              <a:t>33</a:t>
            </a:fld>
            <a:endParaRPr lang="en-US"/>
          </a:p>
        </p:txBody>
      </p:sp>
    </p:spTree>
    <p:extLst>
      <p:ext uri="{BB962C8B-B14F-4D97-AF65-F5344CB8AC3E}">
        <p14:creationId xmlns:p14="http://schemas.microsoft.com/office/powerpoint/2010/main" val="598485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Human headed,</a:t>
            </a:r>
            <a:r>
              <a:rPr lang="en-US" baseline="0" dirty="0" smtClean="0"/>
              <a:t> bull figures (with wings).  These were guardians of Sargon’s palace</a:t>
            </a:r>
          </a:p>
          <a:p>
            <a:r>
              <a:rPr lang="en-US" baseline="0" dirty="0" smtClean="0"/>
              <a:t>Sennacherib, according to his grandson, was assassinated between two Colossi  - likely statues of this nature.</a:t>
            </a:r>
            <a:endParaRPr lang="en-US" dirty="0"/>
          </a:p>
        </p:txBody>
      </p:sp>
      <p:sp>
        <p:nvSpPr>
          <p:cNvPr id="4" name="Slide Number Placeholder 3"/>
          <p:cNvSpPr>
            <a:spLocks noGrp="1"/>
          </p:cNvSpPr>
          <p:nvPr>
            <p:ph type="sldNum" sz="quarter" idx="10"/>
          </p:nvPr>
        </p:nvSpPr>
        <p:spPr/>
        <p:txBody>
          <a:bodyPr/>
          <a:lstStyle/>
          <a:p>
            <a:fld id="{ACB2B21E-873B-4052-900D-E7A0C2250CB1}" type="slidenum">
              <a:rPr lang="en-US" smtClean="0"/>
              <a:t>37</a:t>
            </a:fld>
            <a:endParaRPr lang="en-US"/>
          </a:p>
        </p:txBody>
      </p:sp>
    </p:spTree>
    <p:extLst>
      <p:ext uri="{BB962C8B-B14F-4D97-AF65-F5344CB8AC3E}">
        <p14:creationId xmlns:p14="http://schemas.microsoft.com/office/powerpoint/2010/main" val="1549305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one is human headed,</a:t>
            </a:r>
            <a:r>
              <a:rPr lang="en-US" baseline="0" dirty="0" smtClean="0"/>
              <a:t> but not a bull.  Those are clawed feet.  Maybe a lion with wings and a human head?</a:t>
            </a:r>
          </a:p>
          <a:p>
            <a:r>
              <a:rPr lang="en-US" baseline="0" dirty="0" smtClean="0"/>
              <a:t>Go back and read Ezekiel and Revelation with statues like this in mind and suddenly the imager that is used isn’t so bizarre.  These beasts and creatures in heaven and in throne rooms were things the people of ancient times were quite used to.</a:t>
            </a:r>
            <a:endParaRPr lang="en-US" dirty="0"/>
          </a:p>
        </p:txBody>
      </p:sp>
      <p:sp>
        <p:nvSpPr>
          <p:cNvPr id="4" name="Slide Number Placeholder 3"/>
          <p:cNvSpPr>
            <a:spLocks noGrp="1"/>
          </p:cNvSpPr>
          <p:nvPr>
            <p:ph type="sldNum" sz="quarter" idx="10"/>
          </p:nvPr>
        </p:nvSpPr>
        <p:spPr/>
        <p:txBody>
          <a:bodyPr/>
          <a:lstStyle/>
          <a:p>
            <a:fld id="{ACB2B21E-873B-4052-900D-E7A0C2250CB1}" type="slidenum">
              <a:rPr lang="en-US" smtClean="0"/>
              <a:t>38</a:t>
            </a:fld>
            <a:endParaRPr lang="en-US"/>
          </a:p>
        </p:txBody>
      </p:sp>
    </p:spTree>
    <p:extLst>
      <p:ext uri="{BB962C8B-B14F-4D97-AF65-F5344CB8AC3E}">
        <p14:creationId xmlns:p14="http://schemas.microsoft.com/office/powerpoint/2010/main" val="2300941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head from a human headed bull statue.  This was</a:t>
            </a:r>
            <a:r>
              <a:rPr lang="en-US" baseline="0" dirty="0" smtClean="0"/>
              <a:t> found in the palace of Esarhaddon</a:t>
            </a:r>
            <a:endParaRPr lang="en-US" dirty="0"/>
          </a:p>
        </p:txBody>
      </p:sp>
      <p:sp>
        <p:nvSpPr>
          <p:cNvPr id="4" name="Slide Number Placeholder 3"/>
          <p:cNvSpPr>
            <a:spLocks noGrp="1"/>
          </p:cNvSpPr>
          <p:nvPr>
            <p:ph type="sldNum" sz="quarter" idx="10"/>
          </p:nvPr>
        </p:nvSpPr>
        <p:spPr/>
        <p:txBody>
          <a:bodyPr/>
          <a:lstStyle/>
          <a:p>
            <a:fld id="{ACB2B21E-873B-4052-900D-E7A0C2250CB1}" type="slidenum">
              <a:rPr lang="en-US" smtClean="0"/>
              <a:t>39</a:t>
            </a:fld>
            <a:endParaRPr lang="en-US"/>
          </a:p>
        </p:txBody>
      </p:sp>
    </p:spTree>
    <p:extLst>
      <p:ext uri="{BB962C8B-B14F-4D97-AF65-F5344CB8AC3E}">
        <p14:creationId xmlns:p14="http://schemas.microsoft.com/office/powerpoint/2010/main" val="39956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3D12AC-8AC0-4D84-B754-0C9EADFC626E}" type="datetimeFigureOut">
              <a:rPr lang="en-US" smtClean="0"/>
              <a:t>11/6/2016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2257821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3D12AC-8AC0-4D84-B754-0C9EADFC626E}" type="datetimeFigureOut">
              <a:rPr lang="en-US" smtClean="0"/>
              <a:t>11/6/2016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4085691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3D12AC-8AC0-4D84-B754-0C9EADFC626E}" type="datetimeFigureOut">
              <a:rPr lang="en-US" smtClean="0"/>
              <a:t>11/6/2016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2989370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3D12AC-8AC0-4D84-B754-0C9EADFC626E}" type="datetimeFigureOut">
              <a:rPr lang="en-US" smtClean="0"/>
              <a:t>11/6/2016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1605174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3D12AC-8AC0-4D84-B754-0C9EADFC626E}" type="datetimeFigureOut">
              <a:rPr lang="en-US" smtClean="0"/>
              <a:t>11/6/2016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3218952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3D12AC-8AC0-4D84-B754-0C9EADFC626E}" type="datetimeFigureOut">
              <a:rPr lang="en-US" smtClean="0"/>
              <a:t>11/6/2016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1132589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3D12AC-8AC0-4D84-B754-0C9EADFC626E}" type="datetimeFigureOut">
              <a:rPr lang="en-US" smtClean="0"/>
              <a:t>11/6/2016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3258385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3D12AC-8AC0-4D84-B754-0C9EADFC626E}" type="datetimeFigureOut">
              <a:rPr lang="en-US" smtClean="0"/>
              <a:t>11/6/2016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122328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3D12AC-8AC0-4D84-B754-0C9EADFC626E}" type="datetimeFigureOut">
              <a:rPr lang="en-US" smtClean="0"/>
              <a:t>11/6/2016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2165835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3D12AC-8AC0-4D84-B754-0C9EADFC626E}" type="datetimeFigureOut">
              <a:rPr lang="en-US" smtClean="0"/>
              <a:t>11/6/2016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1406320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3D12AC-8AC0-4D84-B754-0C9EADFC626E}" type="datetimeFigureOut">
              <a:rPr lang="en-US" smtClean="0"/>
              <a:t>11/6/2016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3520190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3D12AC-8AC0-4D84-B754-0C9EADFC626E}" type="datetimeFigureOut">
              <a:rPr lang="en-US" smtClean="0"/>
              <a:t>11/6/2016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BB2634-475F-4E05-BC96-D96F5A7CF7CA}" type="slidenum">
              <a:rPr lang="en-US" smtClean="0"/>
              <a:t>‹#›</a:t>
            </a:fld>
            <a:endParaRPr lang="en-US"/>
          </a:p>
        </p:txBody>
      </p:sp>
    </p:spTree>
    <p:extLst>
      <p:ext uri="{BB962C8B-B14F-4D97-AF65-F5344CB8AC3E}">
        <p14:creationId xmlns:p14="http://schemas.microsoft.com/office/powerpoint/2010/main" val="783726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38400"/>
            <a:ext cx="7772400" cy="1470025"/>
          </a:xfrm>
        </p:spPr>
        <p:txBody>
          <a:bodyPr>
            <a:normAutofit fontScale="90000"/>
          </a:bodyPr>
          <a:lstStyle/>
          <a:p>
            <a:r>
              <a:rPr lang="en-US" dirty="0" smtClean="0">
                <a:solidFill>
                  <a:schemeClr val="bg1"/>
                </a:solidFill>
              </a:rPr>
              <a:t>THE BIBLE</a:t>
            </a:r>
            <a:br>
              <a:rPr lang="en-US" dirty="0" smtClean="0">
                <a:solidFill>
                  <a:schemeClr val="bg1"/>
                </a:solidFill>
              </a:rPr>
            </a:br>
            <a:r>
              <a:rPr lang="en-US" dirty="0" smtClean="0">
                <a:solidFill>
                  <a:schemeClr val="bg1"/>
                </a:solidFill>
              </a:rPr>
              <a:t>IN THE </a:t>
            </a:r>
            <a:br>
              <a:rPr lang="en-US" dirty="0" smtClean="0">
                <a:solidFill>
                  <a:schemeClr val="bg1"/>
                </a:solidFill>
              </a:rPr>
            </a:br>
            <a:r>
              <a:rPr lang="en-US" dirty="0" smtClean="0">
                <a:solidFill>
                  <a:schemeClr val="bg1"/>
                </a:solidFill>
              </a:rPr>
              <a:t>BRITISH MUSEUM</a:t>
            </a:r>
            <a:br>
              <a:rPr lang="en-US" dirty="0" smtClean="0">
                <a:solidFill>
                  <a:schemeClr val="bg1"/>
                </a:solidFill>
              </a:rPr>
            </a:br>
            <a:r>
              <a:rPr lang="en-US" dirty="0">
                <a:solidFill>
                  <a:schemeClr val="bg1"/>
                </a:solidFill>
              </a:rPr>
              <a:t/>
            </a:r>
            <a:br>
              <a:rPr lang="en-US" dirty="0">
                <a:solidFill>
                  <a:schemeClr val="bg1"/>
                </a:solidFill>
              </a:rPr>
            </a:br>
            <a:r>
              <a:rPr lang="en-US" dirty="0" smtClean="0">
                <a:solidFill>
                  <a:schemeClr val="bg1"/>
                </a:solidFill>
              </a:rPr>
              <a:t>Part 1</a:t>
            </a:r>
            <a:endParaRPr lang="en-US" dirty="0">
              <a:solidFill>
                <a:schemeClr val="bg1"/>
              </a:solidFill>
            </a:endParaRPr>
          </a:p>
        </p:txBody>
      </p:sp>
    </p:spTree>
    <p:extLst>
      <p:ext uri="{BB962C8B-B14F-4D97-AF65-F5344CB8AC3E}">
        <p14:creationId xmlns:p14="http://schemas.microsoft.com/office/powerpoint/2010/main" val="33171706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red\Pictures\2015 Pictures\2015-09-30\20150930_435 a (small).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381566"/>
            <a:ext cx="9144000" cy="609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7477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red\Pictures\2015 Pictures\2015-09-30\20150930_441 a (small).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191129"/>
            <a:ext cx="9144000" cy="6475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9049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solidFill>
                  <a:schemeClr val="bg1"/>
                </a:solidFill>
              </a:rPr>
              <a:t>“I am Nebuchadnezzar, king of Babylon… the eldest son of </a:t>
            </a:r>
            <a:r>
              <a:rPr lang="en-US" dirty="0" err="1" smtClean="0">
                <a:solidFill>
                  <a:schemeClr val="bg1"/>
                </a:solidFill>
              </a:rPr>
              <a:t>Nabopolassar</a:t>
            </a:r>
            <a:r>
              <a:rPr lang="en-US" dirty="0" smtClean="0">
                <a:solidFill>
                  <a:schemeClr val="bg1"/>
                </a:solidFill>
              </a:rPr>
              <a:t>”</a:t>
            </a:r>
          </a:p>
          <a:p>
            <a:pPr marL="0" indent="0">
              <a:buNone/>
            </a:pPr>
            <a:endParaRPr lang="en-US" dirty="0">
              <a:solidFill>
                <a:schemeClr val="bg1"/>
              </a:solidFill>
            </a:endParaRPr>
          </a:p>
          <a:p>
            <a:pPr marL="0" indent="0">
              <a:buNone/>
            </a:pPr>
            <a:r>
              <a:rPr lang="en-US" dirty="0" smtClean="0">
                <a:solidFill>
                  <a:schemeClr val="bg1"/>
                </a:solidFill>
              </a:rPr>
              <a:t>Mentioned 91 times in the Bible</a:t>
            </a:r>
          </a:p>
          <a:p>
            <a:pPr marL="0" indent="0">
              <a:buNone/>
            </a:pPr>
            <a:endParaRPr lang="en-US" dirty="0">
              <a:solidFill>
                <a:schemeClr val="bg1"/>
              </a:solidFill>
            </a:endParaRPr>
          </a:p>
        </p:txBody>
      </p:sp>
    </p:spTree>
    <p:extLst>
      <p:ext uri="{BB962C8B-B14F-4D97-AF65-F5344CB8AC3E}">
        <p14:creationId xmlns:p14="http://schemas.microsoft.com/office/powerpoint/2010/main" val="11484284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red\Pictures\2015 Pictures\2015-09-30\20150930_463 a (small).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5221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BLACK OBELISK</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dirty="0" smtClean="0">
                <a:solidFill>
                  <a:schemeClr val="bg1"/>
                </a:solidFill>
              </a:rPr>
              <a:t>Describes the victories of the Assyrian king, </a:t>
            </a:r>
            <a:r>
              <a:rPr lang="en-US" dirty="0" err="1" smtClean="0">
                <a:solidFill>
                  <a:schemeClr val="bg1"/>
                </a:solidFill>
              </a:rPr>
              <a:t>Salmaneser</a:t>
            </a:r>
            <a:r>
              <a:rPr lang="en-US" dirty="0" smtClean="0">
                <a:solidFill>
                  <a:schemeClr val="bg1"/>
                </a:solidFill>
              </a:rPr>
              <a:t> III.</a:t>
            </a:r>
          </a:p>
          <a:p>
            <a:r>
              <a:rPr lang="en-US" dirty="0" smtClean="0">
                <a:solidFill>
                  <a:schemeClr val="bg1"/>
                </a:solidFill>
              </a:rPr>
              <a:t>Mentions defeat of Ben-</a:t>
            </a:r>
            <a:r>
              <a:rPr lang="en-US" dirty="0" err="1" smtClean="0">
                <a:solidFill>
                  <a:schemeClr val="bg1"/>
                </a:solidFill>
              </a:rPr>
              <a:t>Hadad</a:t>
            </a:r>
            <a:r>
              <a:rPr lang="en-US" dirty="0" smtClean="0">
                <a:solidFill>
                  <a:schemeClr val="bg1"/>
                </a:solidFill>
              </a:rPr>
              <a:t> of Damascus (mentioned 27 times in the Bible - ) </a:t>
            </a:r>
          </a:p>
          <a:p>
            <a:r>
              <a:rPr lang="en-US" dirty="0" smtClean="0">
                <a:solidFill>
                  <a:schemeClr val="bg1"/>
                </a:solidFill>
              </a:rPr>
              <a:t>Mentions defeat of </a:t>
            </a:r>
            <a:r>
              <a:rPr lang="en-US" dirty="0" err="1" smtClean="0">
                <a:solidFill>
                  <a:schemeClr val="bg1"/>
                </a:solidFill>
              </a:rPr>
              <a:t>Hazael</a:t>
            </a:r>
            <a:r>
              <a:rPr lang="en-US" dirty="0" smtClean="0">
                <a:solidFill>
                  <a:schemeClr val="bg1"/>
                </a:solidFill>
              </a:rPr>
              <a:t> of Damascus (II Kings 8:7-15)</a:t>
            </a:r>
          </a:p>
        </p:txBody>
      </p:sp>
    </p:spTree>
    <p:extLst>
      <p:ext uri="{BB962C8B-B14F-4D97-AF65-F5344CB8AC3E}">
        <p14:creationId xmlns:p14="http://schemas.microsoft.com/office/powerpoint/2010/main" val="38720492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red\Pictures\2015 Pictures\2015-09-30\20150930_464 a crop (small).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196866"/>
            <a:ext cx="9144000" cy="4464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8091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BLACK OBELISK</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dirty="0" smtClean="0">
                <a:solidFill>
                  <a:schemeClr val="bg1"/>
                </a:solidFill>
              </a:rPr>
              <a:t>“Tribute of </a:t>
            </a:r>
            <a:r>
              <a:rPr lang="en-US" dirty="0" err="1" smtClean="0">
                <a:solidFill>
                  <a:schemeClr val="bg1"/>
                </a:solidFill>
              </a:rPr>
              <a:t>Yaua</a:t>
            </a:r>
            <a:r>
              <a:rPr lang="en-US" dirty="0" smtClean="0">
                <a:solidFill>
                  <a:schemeClr val="bg1"/>
                </a:solidFill>
              </a:rPr>
              <a:t>, son of </a:t>
            </a:r>
            <a:r>
              <a:rPr lang="en-US" dirty="0" err="1" smtClean="0">
                <a:solidFill>
                  <a:schemeClr val="bg1"/>
                </a:solidFill>
              </a:rPr>
              <a:t>Humri</a:t>
            </a:r>
            <a:r>
              <a:rPr lang="en-US" dirty="0" smtClean="0">
                <a:solidFill>
                  <a:schemeClr val="bg1"/>
                </a:solidFill>
              </a:rPr>
              <a:t>: I received silver, gold…”</a:t>
            </a:r>
          </a:p>
          <a:p>
            <a:pPr lvl="1"/>
            <a:r>
              <a:rPr lang="en-US" dirty="0" err="1" smtClean="0">
                <a:solidFill>
                  <a:schemeClr val="bg1"/>
                </a:solidFill>
              </a:rPr>
              <a:t>Yaua</a:t>
            </a:r>
            <a:r>
              <a:rPr lang="en-US" dirty="0" smtClean="0">
                <a:solidFill>
                  <a:schemeClr val="bg1"/>
                </a:solidFill>
              </a:rPr>
              <a:t> is Jehu (II Kings 9-10)</a:t>
            </a:r>
          </a:p>
          <a:p>
            <a:pPr lvl="1"/>
            <a:r>
              <a:rPr lang="en-US" dirty="0" err="1" smtClean="0">
                <a:solidFill>
                  <a:schemeClr val="bg1"/>
                </a:solidFill>
              </a:rPr>
              <a:t>Humri</a:t>
            </a:r>
            <a:r>
              <a:rPr lang="en-US" dirty="0" smtClean="0">
                <a:solidFill>
                  <a:schemeClr val="bg1"/>
                </a:solidFill>
              </a:rPr>
              <a:t> is </a:t>
            </a:r>
            <a:r>
              <a:rPr lang="en-US" dirty="0" err="1" smtClean="0">
                <a:solidFill>
                  <a:schemeClr val="bg1"/>
                </a:solidFill>
              </a:rPr>
              <a:t>Omri</a:t>
            </a:r>
            <a:r>
              <a:rPr lang="en-US" dirty="0" smtClean="0">
                <a:solidFill>
                  <a:schemeClr val="bg1"/>
                </a:solidFill>
              </a:rPr>
              <a:t> (I Kings 16:16-30)</a:t>
            </a:r>
            <a:endParaRPr lang="en-US" dirty="0">
              <a:solidFill>
                <a:schemeClr val="bg1"/>
              </a:solidFill>
            </a:endParaRPr>
          </a:p>
        </p:txBody>
      </p:sp>
    </p:spTree>
    <p:extLst>
      <p:ext uri="{BB962C8B-B14F-4D97-AF65-F5344CB8AC3E}">
        <p14:creationId xmlns:p14="http://schemas.microsoft.com/office/powerpoint/2010/main" val="19970570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ared\Pictures\2015 Pictures\2015-09-30\20150930_469 a (small).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0"/>
            <a:ext cx="457113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1219200"/>
            <a:ext cx="2895600" cy="4154984"/>
          </a:xfrm>
          <a:prstGeom prst="rect">
            <a:avLst/>
          </a:prstGeom>
          <a:noFill/>
        </p:spPr>
        <p:txBody>
          <a:bodyPr wrap="square" rtlCol="0">
            <a:spAutoFit/>
          </a:bodyPr>
          <a:lstStyle/>
          <a:p>
            <a:r>
              <a:rPr lang="en-US" sz="2400" dirty="0" smtClean="0">
                <a:solidFill>
                  <a:schemeClr val="bg1"/>
                </a:solidFill>
              </a:rPr>
              <a:t>References: </a:t>
            </a:r>
          </a:p>
          <a:p>
            <a:endParaRPr lang="en-US" sz="2400" dirty="0">
              <a:solidFill>
                <a:schemeClr val="bg1"/>
              </a:solidFill>
            </a:endParaRPr>
          </a:p>
          <a:p>
            <a:r>
              <a:rPr lang="en-US" sz="2400" dirty="0" smtClean="0">
                <a:solidFill>
                  <a:schemeClr val="bg1"/>
                </a:solidFill>
              </a:rPr>
              <a:t>Ben-</a:t>
            </a:r>
            <a:r>
              <a:rPr lang="en-US" sz="2400" dirty="0" err="1" smtClean="0">
                <a:solidFill>
                  <a:schemeClr val="bg1"/>
                </a:solidFill>
              </a:rPr>
              <a:t>Hadad</a:t>
            </a:r>
            <a:endParaRPr lang="en-US" sz="2400" dirty="0" smtClean="0">
              <a:solidFill>
                <a:schemeClr val="bg1"/>
              </a:solidFill>
            </a:endParaRPr>
          </a:p>
          <a:p>
            <a:endParaRPr lang="en-US" sz="2400" dirty="0">
              <a:solidFill>
                <a:schemeClr val="bg1"/>
              </a:solidFill>
            </a:endParaRPr>
          </a:p>
          <a:p>
            <a:r>
              <a:rPr lang="en-US" sz="2400" dirty="0" smtClean="0">
                <a:solidFill>
                  <a:schemeClr val="bg1"/>
                </a:solidFill>
              </a:rPr>
              <a:t>and</a:t>
            </a:r>
          </a:p>
          <a:p>
            <a:endParaRPr lang="en-US" sz="2400" dirty="0" smtClean="0">
              <a:solidFill>
                <a:schemeClr val="bg1"/>
              </a:solidFill>
            </a:endParaRPr>
          </a:p>
          <a:p>
            <a:r>
              <a:rPr lang="en-US" sz="2400" dirty="0" smtClean="0">
                <a:solidFill>
                  <a:schemeClr val="bg1"/>
                </a:solidFill>
              </a:rPr>
              <a:t>Ahab, King of Israel</a:t>
            </a:r>
          </a:p>
          <a:p>
            <a:r>
              <a:rPr lang="en-US" sz="2400" dirty="0" smtClean="0">
                <a:solidFill>
                  <a:schemeClr val="bg1"/>
                </a:solidFill>
              </a:rPr>
              <a:t>(Mentioned 94 times in the Bible)</a:t>
            </a:r>
            <a:endParaRPr lang="en-US" sz="2400" dirty="0">
              <a:solidFill>
                <a:schemeClr val="bg1"/>
              </a:solidFill>
            </a:endParaRPr>
          </a:p>
        </p:txBody>
      </p:sp>
    </p:spTree>
    <p:extLst>
      <p:ext uri="{BB962C8B-B14F-4D97-AF65-F5344CB8AC3E}">
        <p14:creationId xmlns:p14="http://schemas.microsoft.com/office/powerpoint/2010/main" val="136564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ared\Pictures\2015 Pictures\2015-09-30\20150930_471 a (small).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343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ared\Pictures\2015 Pictures\2015-09-30\20150930_474 a (small).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381284"/>
            <a:ext cx="9144000" cy="60954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5867400"/>
            <a:ext cx="8305800" cy="523220"/>
          </a:xfrm>
          <a:prstGeom prst="rect">
            <a:avLst/>
          </a:prstGeom>
          <a:solidFill>
            <a:schemeClr val="bg1"/>
          </a:solidFill>
          <a:ln w="76200">
            <a:solidFill>
              <a:srgbClr val="FF0000"/>
            </a:solidFill>
          </a:ln>
        </p:spPr>
        <p:txBody>
          <a:bodyPr wrap="square" rtlCol="0">
            <a:spAutoFit/>
          </a:bodyPr>
          <a:lstStyle/>
          <a:p>
            <a:pPr algn="ctr"/>
            <a:r>
              <a:rPr lang="en-US" sz="2800" dirty="0" err="1" smtClean="0"/>
              <a:t>Tiglath-Pilesar</a:t>
            </a:r>
            <a:r>
              <a:rPr lang="en-US" sz="2800" dirty="0" smtClean="0"/>
              <a:t> III (or </a:t>
            </a:r>
            <a:r>
              <a:rPr lang="en-US" sz="2800" dirty="0" err="1" smtClean="0"/>
              <a:t>Pul</a:t>
            </a:r>
            <a:r>
              <a:rPr lang="en-US" sz="2800" dirty="0" smtClean="0"/>
              <a:t>)  II Kings 15:19</a:t>
            </a:r>
            <a:endParaRPr lang="en-US" sz="2800" dirty="0"/>
          </a:p>
        </p:txBody>
      </p:sp>
    </p:spTree>
    <p:extLst>
      <p:ext uri="{BB962C8B-B14F-4D97-AF65-F5344CB8AC3E}">
        <p14:creationId xmlns:p14="http://schemas.microsoft.com/office/powerpoint/2010/main" val="18969554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Purpose of this series</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r>
              <a:rPr lang="en-US" dirty="0" smtClean="0">
                <a:solidFill>
                  <a:schemeClr val="bg1"/>
                </a:solidFill>
              </a:rPr>
              <a:t>Support the Bible</a:t>
            </a:r>
          </a:p>
          <a:p>
            <a:pPr lvl="1"/>
            <a:r>
              <a:rPr lang="en-US" dirty="0" smtClean="0">
                <a:solidFill>
                  <a:schemeClr val="bg1"/>
                </a:solidFill>
              </a:rPr>
              <a:t>Real place</a:t>
            </a:r>
          </a:p>
          <a:p>
            <a:pPr lvl="1"/>
            <a:r>
              <a:rPr lang="en-US" dirty="0" smtClean="0">
                <a:solidFill>
                  <a:schemeClr val="bg1"/>
                </a:solidFill>
              </a:rPr>
              <a:t>Real people</a:t>
            </a:r>
          </a:p>
          <a:p>
            <a:pPr lvl="1"/>
            <a:r>
              <a:rPr lang="en-US" dirty="0" smtClean="0">
                <a:solidFill>
                  <a:schemeClr val="bg1"/>
                </a:solidFill>
              </a:rPr>
              <a:t>Real events</a:t>
            </a:r>
          </a:p>
          <a:p>
            <a:pPr lvl="1"/>
            <a:r>
              <a:rPr lang="en-US" dirty="0" smtClean="0">
                <a:solidFill>
                  <a:schemeClr val="bg1"/>
                </a:solidFill>
              </a:rPr>
              <a:t>Accurate descriptions</a:t>
            </a:r>
          </a:p>
          <a:p>
            <a:r>
              <a:rPr lang="en-US" dirty="0" smtClean="0">
                <a:solidFill>
                  <a:schemeClr val="bg1"/>
                </a:solidFill>
              </a:rPr>
              <a:t>Better understand the Bible</a:t>
            </a:r>
          </a:p>
          <a:p>
            <a:r>
              <a:rPr lang="en-US" dirty="0" smtClean="0">
                <a:solidFill>
                  <a:schemeClr val="bg1"/>
                </a:solidFill>
              </a:rPr>
              <a:t>To understand that more knowledge of history enriches our understanding of the Bible.</a:t>
            </a:r>
            <a:endParaRPr lang="en-US" dirty="0">
              <a:solidFill>
                <a:schemeClr val="bg1"/>
              </a:solidFill>
            </a:endParaRPr>
          </a:p>
        </p:txBody>
      </p:sp>
    </p:spTree>
    <p:extLst>
      <p:ext uri="{BB962C8B-B14F-4D97-AF65-F5344CB8AC3E}">
        <p14:creationId xmlns:p14="http://schemas.microsoft.com/office/powerpoint/2010/main" val="372497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ared\Pictures\2015 Pictures\2015-09-30\20150930_492 a (small).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313" y="-304800"/>
            <a:ext cx="9144000" cy="60954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5943600"/>
            <a:ext cx="8839200" cy="830997"/>
          </a:xfrm>
          <a:prstGeom prst="rect">
            <a:avLst/>
          </a:prstGeom>
          <a:solidFill>
            <a:schemeClr val="bg1"/>
          </a:solidFill>
          <a:ln w="38100">
            <a:solidFill>
              <a:srgbClr val="FF0000"/>
            </a:solidFill>
          </a:ln>
        </p:spPr>
        <p:txBody>
          <a:bodyPr wrap="square" rtlCol="0">
            <a:spAutoFit/>
          </a:bodyPr>
          <a:lstStyle/>
          <a:p>
            <a:pPr algn="ctr"/>
            <a:r>
              <a:rPr lang="en-US" sz="2300" dirty="0" smtClean="0"/>
              <a:t>Picture of Israelites bringing tribute </a:t>
            </a:r>
          </a:p>
          <a:p>
            <a:pPr algn="ctr"/>
            <a:r>
              <a:rPr lang="en-US" sz="2300" dirty="0" smtClean="0"/>
              <a:t>(II Kings 15:17-19)</a:t>
            </a:r>
            <a:endParaRPr lang="en-US" sz="2300" dirty="0"/>
          </a:p>
        </p:txBody>
      </p:sp>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ared\Pictures\Bible in British Museum\DSC02174 a (small).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293403" y="0"/>
            <a:ext cx="455719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2802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ared\Pictures\Bible in British Museum\DSC02175 a (small).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390217"/>
            <a:ext cx="9144000" cy="6077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The King of Assyria boasted:</a:t>
            </a:r>
            <a:endParaRPr lang="en-US" dirty="0">
              <a:solidFill>
                <a:schemeClr val="bg1"/>
              </a:solidFill>
            </a:endParaRPr>
          </a:p>
        </p:txBody>
      </p:sp>
      <p:sp>
        <p:nvSpPr>
          <p:cNvPr id="3" name="Content Placeholder 2"/>
          <p:cNvSpPr>
            <a:spLocks noGrp="1"/>
          </p:cNvSpPr>
          <p:nvPr>
            <p:ph idx="1"/>
          </p:nvPr>
        </p:nvSpPr>
        <p:spPr/>
        <p:txBody>
          <a:bodyPr>
            <a:normAutofit fontScale="77500" lnSpcReduction="20000"/>
          </a:bodyPr>
          <a:lstStyle/>
          <a:p>
            <a:r>
              <a:rPr lang="en-US" dirty="0" smtClean="0">
                <a:solidFill>
                  <a:schemeClr val="bg1"/>
                </a:solidFill>
              </a:rPr>
              <a:t>“I built a pillar over against the city gate, and I flayed all the chief men who had revolted, and I covered the pillar with their skins.  Some I walled up within the pillar on stakes, and others I bound round the pillar; and I cut off the limbs of the officers who had rebelled.  From some I cut off their hands and from others I cut off their noses, their ears, and their fingers, of many I put out the eyes.  Their young men and maidens I burned in the fire.  The rest of them I consumed with thirst in the desert of the Euphrates.”</a:t>
            </a:r>
            <a:endParaRPr lang="en-US" dirty="0">
              <a:solidFill>
                <a:schemeClr val="bg1"/>
              </a:solidFill>
            </a:endParaRPr>
          </a:p>
        </p:txBody>
      </p:sp>
    </p:spTree>
    <p:extLst>
      <p:ext uri="{BB962C8B-B14F-4D97-AF65-F5344CB8AC3E}">
        <p14:creationId xmlns:p14="http://schemas.microsoft.com/office/powerpoint/2010/main" val="8601838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r>
              <a:rPr lang="en-US" dirty="0" smtClean="0">
                <a:solidFill>
                  <a:schemeClr val="bg1"/>
                </a:solidFill>
              </a:rPr>
              <a:t>This was the reputation of the kings of Assyria.</a:t>
            </a:r>
          </a:p>
          <a:p>
            <a:r>
              <a:rPr lang="en-US" dirty="0" smtClean="0">
                <a:solidFill>
                  <a:schemeClr val="bg1"/>
                </a:solidFill>
              </a:rPr>
              <a:t>Some violence of this nature is depicted on the imposing doors.</a:t>
            </a:r>
          </a:p>
          <a:p>
            <a:r>
              <a:rPr lang="en-US" dirty="0" smtClean="0">
                <a:solidFill>
                  <a:schemeClr val="bg1"/>
                </a:solidFill>
              </a:rPr>
              <a:t>“Arise, go to Nineveh the great city and cry against it, for their wickedness has come up before Me.”  (Jonah 1:3)</a:t>
            </a:r>
          </a:p>
          <a:p>
            <a:r>
              <a:rPr lang="en-US" dirty="0" smtClean="0">
                <a:solidFill>
                  <a:schemeClr val="bg1"/>
                </a:solidFill>
              </a:rPr>
              <a:t>Ever wonder why Jonah was so hesitant to go to Nineveh?</a:t>
            </a:r>
          </a:p>
        </p:txBody>
      </p:sp>
    </p:spTree>
    <p:extLst>
      <p:ext uri="{BB962C8B-B14F-4D97-AF65-F5344CB8AC3E}">
        <p14:creationId xmlns:p14="http://schemas.microsoft.com/office/powerpoint/2010/main" val="179203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ared\Pictures\2015 Pictures\2015-09-30\20150930_500 a (small).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8420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ared\Pictures\2015 Pictures\2015-09-30\20150930_497 a (small).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380714"/>
            <a:ext cx="9144000" cy="6096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ared\Pictures\2015 Pictures\2015-09-30\20150930_496 a (small).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381282"/>
            <a:ext cx="9144000" cy="6095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ared\Pictures\2015 Pictures\2015-09-30\20150930_481 a (small).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ared\Pictures\2015 Pictures\2015-09-30\20150930_501 a (small).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381888"/>
            <a:ext cx="9144000" cy="6094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7477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9109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ared\Pictures\2015 Pictures\2015-09-30\20150930_482 a (small).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6019799"/>
          </a:xfrm>
        </p:spPr>
        <p:txBody>
          <a:bodyPr>
            <a:noAutofit/>
          </a:bodyPr>
          <a:lstStyle/>
          <a:p>
            <a:pPr algn="l"/>
            <a:r>
              <a:rPr lang="en-US" sz="2400" dirty="0" smtClean="0">
                <a:solidFill>
                  <a:schemeClr val="bg1"/>
                </a:solidFill>
              </a:rPr>
              <a:t>NAHUM 2:8-13</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400" dirty="0" smtClean="0">
                <a:solidFill>
                  <a:schemeClr val="bg1"/>
                </a:solidFill>
              </a:rPr>
              <a:t>8      Though Nineveh was like a pool of </a:t>
            </a:r>
            <a:br>
              <a:rPr lang="en-US" sz="2400" dirty="0" smtClean="0">
                <a:solidFill>
                  <a:schemeClr val="bg1"/>
                </a:solidFill>
              </a:rPr>
            </a:br>
            <a:r>
              <a:rPr lang="en-US" sz="2400" dirty="0">
                <a:solidFill>
                  <a:schemeClr val="bg1"/>
                </a:solidFill>
              </a:rPr>
              <a:t> </a:t>
            </a:r>
            <a:r>
              <a:rPr lang="en-US" sz="2400" dirty="0" smtClean="0">
                <a:solidFill>
                  <a:schemeClr val="bg1"/>
                </a:solidFill>
              </a:rPr>
              <a:t>        water throughout her days,</a:t>
            </a:r>
            <a:br>
              <a:rPr lang="en-US" sz="2400" dirty="0" smtClean="0">
                <a:solidFill>
                  <a:schemeClr val="bg1"/>
                </a:solidFill>
              </a:rPr>
            </a:br>
            <a:r>
              <a:rPr lang="en-US" sz="2400" dirty="0" smtClean="0">
                <a:solidFill>
                  <a:schemeClr val="bg1"/>
                </a:solidFill>
              </a:rPr>
              <a:t>         Now they are fleeing;</a:t>
            </a:r>
            <a:br>
              <a:rPr lang="en-US" sz="2400" dirty="0" smtClean="0">
                <a:solidFill>
                  <a:schemeClr val="bg1"/>
                </a:solidFill>
              </a:rPr>
            </a:br>
            <a:r>
              <a:rPr lang="en-US" sz="2400" dirty="0" smtClean="0">
                <a:solidFill>
                  <a:schemeClr val="bg1"/>
                </a:solidFill>
              </a:rPr>
              <a:t>         “Stop, stop,”</a:t>
            </a:r>
            <a:br>
              <a:rPr lang="en-US" sz="2400" dirty="0" smtClean="0">
                <a:solidFill>
                  <a:schemeClr val="bg1"/>
                </a:solidFill>
              </a:rPr>
            </a:br>
            <a:r>
              <a:rPr lang="en-US" sz="2400" dirty="0" smtClean="0">
                <a:solidFill>
                  <a:schemeClr val="bg1"/>
                </a:solidFill>
              </a:rPr>
              <a:t>         But no one turns back.</a:t>
            </a:r>
            <a:br>
              <a:rPr lang="en-US" sz="2400" dirty="0" smtClean="0">
                <a:solidFill>
                  <a:schemeClr val="bg1"/>
                </a:solidFill>
              </a:rPr>
            </a:br>
            <a:r>
              <a:rPr lang="en-US" sz="2400" dirty="0" smtClean="0">
                <a:solidFill>
                  <a:schemeClr val="bg1"/>
                </a:solidFill>
              </a:rPr>
              <a:t>9      Plunder the silver!</a:t>
            </a:r>
            <a:br>
              <a:rPr lang="en-US" sz="2400" dirty="0" smtClean="0">
                <a:solidFill>
                  <a:schemeClr val="bg1"/>
                </a:solidFill>
              </a:rPr>
            </a:br>
            <a:r>
              <a:rPr lang="en-US" sz="2400" dirty="0" smtClean="0">
                <a:solidFill>
                  <a:schemeClr val="bg1"/>
                </a:solidFill>
              </a:rPr>
              <a:t>         Plunder the gold!</a:t>
            </a:r>
            <a:br>
              <a:rPr lang="en-US" sz="2400" dirty="0" smtClean="0">
                <a:solidFill>
                  <a:schemeClr val="bg1"/>
                </a:solidFill>
              </a:rPr>
            </a:br>
            <a:r>
              <a:rPr lang="en-US" sz="2400" dirty="0" smtClean="0">
                <a:solidFill>
                  <a:schemeClr val="bg1"/>
                </a:solidFill>
              </a:rPr>
              <a:t>         For there is no limit to the treasure—</a:t>
            </a:r>
            <a:br>
              <a:rPr lang="en-US" sz="2400" dirty="0" smtClean="0">
                <a:solidFill>
                  <a:schemeClr val="bg1"/>
                </a:solidFill>
              </a:rPr>
            </a:br>
            <a:r>
              <a:rPr lang="en-US" sz="2400" dirty="0" smtClean="0">
                <a:solidFill>
                  <a:schemeClr val="bg1"/>
                </a:solidFill>
              </a:rPr>
              <a:t>         Wealth from every kind of desirable </a:t>
            </a:r>
            <a:br>
              <a:rPr lang="en-US" sz="2400" dirty="0" smtClean="0">
                <a:solidFill>
                  <a:schemeClr val="bg1"/>
                </a:solidFill>
              </a:rPr>
            </a:br>
            <a:r>
              <a:rPr lang="en-US" sz="2400" dirty="0">
                <a:solidFill>
                  <a:schemeClr val="bg1"/>
                </a:solidFill>
              </a:rPr>
              <a:t> </a:t>
            </a:r>
            <a:r>
              <a:rPr lang="en-US" sz="2400" dirty="0" smtClean="0">
                <a:solidFill>
                  <a:schemeClr val="bg1"/>
                </a:solidFill>
              </a:rPr>
              <a:t>        object.</a:t>
            </a:r>
            <a:br>
              <a:rPr lang="en-US" sz="2400" dirty="0" smtClean="0">
                <a:solidFill>
                  <a:schemeClr val="bg1"/>
                </a:solidFill>
              </a:rPr>
            </a:br>
            <a:r>
              <a:rPr lang="en-US" sz="2400" dirty="0" smtClean="0">
                <a:solidFill>
                  <a:schemeClr val="bg1"/>
                </a:solidFill>
              </a:rPr>
              <a:t>10      She is emptied! Yes, she is desolate </a:t>
            </a:r>
            <a:br>
              <a:rPr lang="en-US" sz="2400" dirty="0" smtClean="0">
                <a:solidFill>
                  <a:schemeClr val="bg1"/>
                </a:solidFill>
              </a:rPr>
            </a:br>
            <a:r>
              <a:rPr lang="en-US" sz="2400" dirty="0">
                <a:solidFill>
                  <a:schemeClr val="bg1"/>
                </a:solidFill>
              </a:rPr>
              <a:t> </a:t>
            </a:r>
            <a:r>
              <a:rPr lang="en-US" sz="2400" dirty="0" smtClean="0">
                <a:solidFill>
                  <a:schemeClr val="bg1"/>
                </a:solidFill>
              </a:rPr>
              <a:t>        and waste!</a:t>
            </a:r>
            <a:br>
              <a:rPr lang="en-US" sz="2400" dirty="0" smtClean="0">
                <a:solidFill>
                  <a:schemeClr val="bg1"/>
                </a:solidFill>
              </a:rPr>
            </a:br>
            <a:r>
              <a:rPr lang="en-US" sz="2400" dirty="0" smtClean="0">
                <a:solidFill>
                  <a:schemeClr val="bg1"/>
                </a:solidFill>
              </a:rPr>
              <a:t>         Hearts are melting and knees knocking!</a:t>
            </a:r>
            <a:br>
              <a:rPr lang="en-US" sz="2400" dirty="0" smtClean="0">
                <a:solidFill>
                  <a:schemeClr val="bg1"/>
                </a:solidFill>
              </a:rPr>
            </a:br>
            <a:r>
              <a:rPr lang="en-US" sz="2400" dirty="0" smtClean="0">
                <a:solidFill>
                  <a:schemeClr val="bg1"/>
                </a:solidFill>
              </a:rPr>
              <a:t>         Also anguish is in the whole body</a:t>
            </a:r>
            <a:br>
              <a:rPr lang="en-US" sz="2400" dirty="0" smtClean="0">
                <a:solidFill>
                  <a:schemeClr val="bg1"/>
                </a:solidFill>
              </a:rPr>
            </a:br>
            <a:r>
              <a:rPr lang="en-US" sz="2400" dirty="0" smtClean="0">
                <a:solidFill>
                  <a:schemeClr val="bg1"/>
                </a:solidFill>
              </a:rPr>
              <a:t>         And all their faces are grown pale!</a:t>
            </a:r>
            <a:r>
              <a:rPr lang="en-US" sz="2000" dirty="0" smtClean="0">
                <a:solidFill>
                  <a:schemeClr val="bg1"/>
                </a:solidFill>
              </a:rPr>
              <a:t/>
            </a:r>
            <a:br>
              <a:rPr lang="en-US" sz="2000" dirty="0" smtClean="0">
                <a:solidFill>
                  <a:schemeClr val="bg1"/>
                </a:solidFill>
              </a:rPr>
            </a:br>
            <a:endParaRPr lang="en-US" sz="2000" dirty="0">
              <a:solidFill>
                <a:schemeClr val="bg1"/>
              </a:solidFill>
            </a:endParaRPr>
          </a:p>
        </p:txBody>
      </p:sp>
    </p:spTree>
    <p:extLst>
      <p:ext uri="{BB962C8B-B14F-4D97-AF65-F5344CB8AC3E}">
        <p14:creationId xmlns:p14="http://schemas.microsoft.com/office/powerpoint/2010/main" val="18138417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8077200" cy="6095999"/>
          </a:xfrm>
        </p:spPr>
        <p:txBody>
          <a:bodyPr>
            <a:noAutofit/>
          </a:bodyPr>
          <a:lstStyle/>
          <a:p>
            <a:pPr algn="l"/>
            <a:r>
              <a:rPr lang="en-US" sz="2400" dirty="0" smtClean="0">
                <a:solidFill>
                  <a:schemeClr val="bg1"/>
                </a:solidFill>
              </a:rPr>
              <a:t>NAHUM 2:8-13</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400" dirty="0" smtClean="0">
                <a:solidFill>
                  <a:schemeClr val="bg1"/>
                </a:solidFill>
              </a:rPr>
              <a:t>11      Where is the den of the lions</a:t>
            </a:r>
            <a:br>
              <a:rPr lang="en-US" sz="2400" dirty="0" smtClean="0">
                <a:solidFill>
                  <a:schemeClr val="bg1"/>
                </a:solidFill>
              </a:rPr>
            </a:br>
            <a:r>
              <a:rPr lang="en-US" sz="2400" dirty="0" smtClean="0">
                <a:solidFill>
                  <a:schemeClr val="bg1"/>
                </a:solidFill>
              </a:rPr>
              <a:t>         And the feeding place of the young lions,</a:t>
            </a:r>
            <a:br>
              <a:rPr lang="en-US" sz="2400" dirty="0" smtClean="0">
                <a:solidFill>
                  <a:schemeClr val="bg1"/>
                </a:solidFill>
              </a:rPr>
            </a:br>
            <a:r>
              <a:rPr lang="en-US" sz="2400" dirty="0" smtClean="0">
                <a:solidFill>
                  <a:schemeClr val="bg1"/>
                </a:solidFill>
              </a:rPr>
              <a:t>         Where the lion, lioness and lion’s cub </a:t>
            </a:r>
            <a:br>
              <a:rPr lang="en-US" sz="2400" dirty="0" smtClean="0">
                <a:solidFill>
                  <a:schemeClr val="bg1"/>
                </a:solidFill>
              </a:rPr>
            </a:br>
            <a:r>
              <a:rPr lang="en-US" sz="2400" dirty="0">
                <a:solidFill>
                  <a:schemeClr val="bg1"/>
                </a:solidFill>
              </a:rPr>
              <a:t> </a:t>
            </a:r>
            <a:r>
              <a:rPr lang="en-US" sz="2400" dirty="0" smtClean="0">
                <a:solidFill>
                  <a:schemeClr val="bg1"/>
                </a:solidFill>
              </a:rPr>
              <a:t>        prowled,</a:t>
            </a:r>
            <a:br>
              <a:rPr lang="en-US" sz="2400" dirty="0" smtClean="0">
                <a:solidFill>
                  <a:schemeClr val="bg1"/>
                </a:solidFill>
              </a:rPr>
            </a:br>
            <a:r>
              <a:rPr lang="en-US" sz="2400" dirty="0" smtClean="0">
                <a:solidFill>
                  <a:schemeClr val="bg1"/>
                </a:solidFill>
              </a:rPr>
              <a:t>         With nothing to disturb them?</a:t>
            </a:r>
            <a:br>
              <a:rPr lang="en-US" sz="2400" dirty="0" smtClean="0">
                <a:solidFill>
                  <a:schemeClr val="bg1"/>
                </a:solidFill>
              </a:rPr>
            </a:br>
            <a:r>
              <a:rPr lang="en-US" sz="2400" dirty="0" smtClean="0">
                <a:solidFill>
                  <a:schemeClr val="bg1"/>
                </a:solidFill>
              </a:rPr>
              <a:t>12      The lion tore enough for his cubs,</a:t>
            </a:r>
            <a:br>
              <a:rPr lang="en-US" sz="2400" dirty="0" smtClean="0">
                <a:solidFill>
                  <a:schemeClr val="bg1"/>
                </a:solidFill>
              </a:rPr>
            </a:br>
            <a:r>
              <a:rPr lang="en-US" sz="2400" dirty="0" smtClean="0">
                <a:solidFill>
                  <a:schemeClr val="bg1"/>
                </a:solidFill>
              </a:rPr>
              <a:t>         Killed enough for his lionesses,</a:t>
            </a:r>
            <a:br>
              <a:rPr lang="en-US" sz="2400" dirty="0" smtClean="0">
                <a:solidFill>
                  <a:schemeClr val="bg1"/>
                </a:solidFill>
              </a:rPr>
            </a:br>
            <a:r>
              <a:rPr lang="en-US" sz="2400" dirty="0" smtClean="0">
                <a:solidFill>
                  <a:schemeClr val="bg1"/>
                </a:solidFill>
              </a:rPr>
              <a:t>         And filled his lairs with prey</a:t>
            </a:r>
            <a:br>
              <a:rPr lang="en-US" sz="2400" dirty="0" smtClean="0">
                <a:solidFill>
                  <a:schemeClr val="bg1"/>
                </a:solidFill>
              </a:rPr>
            </a:br>
            <a:r>
              <a:rPr lang="en-US" sz="2400" dirty="0" smtClean="0">
                <a:solidFill>
                  <a:schemeClr val="bg1"/>
                </a:solidFill>
              </a:rPr>
              <a:t>         And his dens with torn flesh.</a:t>
            </a:r>
            <a:br>
              <a:rPr lang="en-US" sz="2400" dirty="0" smtClean="0">
                <a:solidFill>
                  <a:schemeClr val="bg1"/>
                </a:solidFill>
              </a:rPr>
            </a:br>
            <a:r>
              <a:rPr lang="en-US" sz="2400" dirty="0" smtClean="0">
                <a:solidFill>
                  <a:schemeClr val="bg1"/>
                </a:solidFill>
              </a:rPr>
              <a:t>13      “Behold, I am against you,” declares the LORD of hosts. “I will burn up her chariots in smoke, a sword will devour your young lions; I will cut off your prey from the land, and no longer will the voice of your messengers be heard.”</a:t>
            </a:r>
            <a:r>
              <a:rPr lang="en-US" sz="2000" dirty="0" smtClean="0">
                <a:solidFill>
                  <a:schemeClr val="bg1"/>
                </a:solidFill>
              </a:rPr>
              <a:t/>
            </a:r>
            <a:br>
              <a:rPr lang="en-US" sz="2000" dirty="0" smtClean="0">
                <a:solidFill>
                  <a:schemeClr val="bg1"/>
                </a:solidFill>
              </a:rPr>
            </a:br>
            <a:endParaRPr lang="en-US" sz="2000" dirty="0">
              <a:solidFill>
                <a:schemeClr val="bg1"/>
              </a:solidFill>
            </a:endParaRPr>
          </a:p>
        </p:txBody>
      </p:sp>
    </p:spTree>
    <p:extLst>
      <p:ext uri="{BB962C8B-B14F-4D97-AF65-F5344CB8AC3E}">
        <p14:creationId xmlns:p14="http://schemas.microsoft.com/office/powerpoint/2010/main" val="37163808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Isaiah 20:1</a:t>
            </a:r>
            <a:endParaRPr lang="en-US" dirty="0">
              <a:solidFill>
                <a:schemeClr val="bg1"/>
              </a:solidFill>
            </a:endParaRPr>
          </a:p>
        </p:txBody>
      </p:sp>
      <p:sp>
        <p:nvSpPr>
          <p:cNvPr id="3" name="Content Placeholder 2"/>
          <p:cNvSpPr>
            <a:spLocks noGrp="1"/>
          </p:cNvSpPr>
          <p:nvPr>
            <p:ph idx="1"/>
          </p:nvPr>
        </p:nvSpPr>
        <p:spPr/>
        <p:txBody>
          <a:bodyPr>
            <a:normAutofit/>
          </a:bodyPr>
          <a:lstStyle/>
          <a:p>
            <a:pPr marL="0" indent="0">
              <a:buNone/>
            </a:pPr>
            <a:r>
              <a:rPr lang="en-US" dirty="0" smtClean="0">
                <a:solidFill>
                  <a:schemeClr val="bg1"/>
                </a:solidFill>
              </a:rPr>
              <a:t>“In the year that the commander came to Ashdod, when Sargon the king of Assyria sent him and he fought against Ashdod and captured it,”</a:t>
            </a:r>
          </a:p>
          <a:p>
            <a:pPr marL="0" indent="0">
              <a:buNone/>
            </a:pPr>
            <a:endParaRPr lang="en-US" dirty="0" smtClean="0">
              <a:solidFill>
                <a:schemeClr val="bg1"/>
              </a:solidFill>
            </a:endParaRPr>
          </a:p>
        </p:txBody>
      </p:sp>
    </p:spTree>
    <p:extLst>
      <p:ext uri="{BB962C8B-B14F-4D97-AF65-F5344CB8AC3E}">
        <p14:creationId xmlns:p14="http://schemas.microsoft.com/office/powerpoint/2010/main" val="8138543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ared\Pictures\2015 Pictures\2015-09-30\20150930_502 a (small).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5221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ared\Pictures\2015 Pictures\2015-09-30\20150930_502 a zoom crop (small).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5985" y="0"/>
            <a:ext cx="765203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8091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SARGON’S ACT</a:t>
            </a:r>
            <a:endParaRPr lang="en-US" dirty="0">
              <a:solidFill>
                <a:schemeClr val="bg1"/>
              </a:solidFill>
            </a:endParaRPr>
          </a:p>
        </p:txBody>
      </p:sp>
      <p:sp>
        <p:nvSpPr>
          <p:cNvPr id="3" name="Content Placeholder 2"/>
          <p:cNvSpPr>
            <a:spLocks noGrp="1"/>
          </p:cNvSpPr>
          <p:nvPr>
            <p:ph idx="1"/>
          </p:nvPr>
        </p:nvSpPr>
        <p:spPr>
          <a:xfrm>
            <a:off x="457200" y="1371600"/>
            <a:ext cx="8229600" cy="5105400"/>
          </a:xfrm>
        </p:spPr>
        <p:txBody>
          <a:bodyPr>
            <a:normAutofit fontScale="92500" lnSpcReduction="20000"/>
          </a:bodyPr>
          <a:lstStyle/>
          <a:p>
            <a:r>
              <a:rPr lang="en-US" dirty="0" smtClean="0">
                <a:solidFill>
                  <a:schemeClr val="bg1"/>
                </a:solidFill>
              </a:rPr>
              <a:t>Sargon writes that in the first year of his reign he conquered Samaria and replaced the inhabitants with peoples from other nations.</a:t>
            </a:r>
          </a:p>
          <a:p>
            <a:r>
              <a:rPr lang="en-US" dirty="0" smtClean="0">
                <a:solidFill>
                  <a:schemeClr val="bg1"/>
                </a:solidFill>
              </a:rPr>
              <a:t>The Bible also records this.  “The king of Assyria brought men from Babylon and from </a:t>
            </a:r>
            <a:r>
              <a:rPr lang="en-US" dirty="0" err="1" smtClean="0">
                <a:solidFill>
                  <a:schemeClr val="bg1"/>
                </a:solidFill>
              </a:rPr>
              <a:t>Cuthah</a:t>
            </a:r>
            <a:r>
              <a:rPr lang="en-US" dirty="0" smtClean="0">
                <a:solidFill>
                  <a:schemeClr val="bg1"/>
                </a:solidFill>
              </a:rPr>
              <a:t> and from </a:t>
            </a:r>
            <a:r>
              <a:rPr lang="en-US" dirty="0" err="1" smtClean="0">
                <a:solidFill>
                  <a:schemeClr val="bg1"/>
                </a:solidFill>
              </a:rPr>
              <a:t>Avva</a:t>
            </a:r>
            <a:r>
              <a:rPr lang="en-US" dirty="0" smtClean="0">
                <a:solidFill>
                  <a:schemeClr val="bg1"/>
                </a:solidFill>
              </a:rPr>
              <a:t> and from </a:t>
            </a:r>
            <a:r>
              <a:rPr lang="en-US" dirty="0" err="1" smtClean="0">
                <a:solidFill>
                  <a:schemeClr val="bg1"/>
                </a:solidFill>
              </a:rPr>
              <a:t>Hamath</a:t>
            </a:r>
            <a:r>
              <a:rPr lang="en-US" dirty="0" smtClean="0">
                <a:solidFill>
                  <a:schemeClr val="bg1"/>
                </a:solidFill>
              </a:rPr>
              <a:t> and Sepharvaim, and settled them in the cities of Samaria in place of the sons of Israel.  So they possessed Samaria and lived in its cities.”  (II Kings 17:24)</a:t>
            </a:r>
            <a:endParaRPr lang="en-US" dirty="0">
              <a:solidFill>
                <a:schemeClr val="bg1"/>
              </a:solidFill>
            </a:endParaRPr>
          </a:p>
        </p:txBody>
      </p:sp>
    </p:spTree>
    <p:extLst>
      <p:ext uri="{BB962C8B-B14F-4D97-AF65-F5344CB8AC3E}">
        <p14:creationId xmlns:p14="http://schemas.microsoft.com/office/powerpoint/2010/main" val="39590789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ared\Pictures\2015 Pictures\2015-09-30\20150930_510 a (small).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381288"/>
            <a:ext cx="9144000" cy="6095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343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ared\Pictures\Bible in British Museum\DSC02149 a (small).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390928"/>
            <a:ext cx="9144000" cy="6076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9049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ared\Pictures\Bible in British Museum\DSC02259 a (small).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578267" y="0"/>
            <a:ext cx="455710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3832" y="492132"/>
            <a:ext cx="4141968" cy="923330"/>
          </a:xfrm>
          <a:prstGeom prst="rect">
            <a:avLst/>
          </a:prstGeom>
          <a:noFill/>
        </p:spPr>
        <p:txBody>
          <a:bodyPr wrap="none" rtlCol="0">
            <a:spAutoFit/>
          </a:bodyPr>
          <a:lstStyle/>
          <a:p>
            <a:pPr algn="ctr"/>
            <a:r>
              <a:rPr lang="en-US" dirty="0" smtClean="0">
                <a:solidFill>
                  <a:schemeClr val="bg1"/>
                </a:solidFill>
              </a:rPr>
              <a:t>From the Palace of Esarhaddon</a:t>
            </a:r>
          </a:p>
          <a:p>
            <a:pPr algn="ctr"/>
            <a:endParaRPr lang="en-US" dirty="0" smtClean="0">
              <a:solidFill>
                <a:schemeClr val="bg1"/>
              </a:solidFill>
            </a:endParaRPr>
          </a:p>
          <a:p>
            <a:pPr algn="ctr"/>
            <a:r>
              <a:rPr lang="en-US" dirty="0" smtClean="0">
                <a:solidFill>
                  <a:schemeClr val="bg1"/>
                </a:solidFill>
              </a:rPr>
              <a:t>II Kings 19:36-37</a:t>
            </a:r>
          </a:p>
        </p:txBody>
      </p:sp>
      <p:sp>
        <p:nvSpPr>
          <p:cNvPr id="4" name="TextBox 3"/>
          <p:cNvSpPr txBox="1"/>
          <p:nvPr/>
        </p:nvSpPr>
        <p:spPr>
          <a:xfrm>
            <a:off x="304800" y="1828800"/>
            <a:ext cx="4191000" cy="4648200"/>
          </a:xfrm>
          <a:prstGeom prst="rect">
            <a:avLst/>
          </a:prstGeom>
          <a:noFill/>
        </p:spPr>
        <p:txBody>
          <a:bodyPr wrap="square" rtlCol="0">
            <a:normAutofit/>
          </a:bodyPr>
          <a:lstStyle/>
          <a:p>
            <a:r>
              <a:rPr lang="en-US" sz="2000" dirty="0" smtClean="0">
                <a:solidFill>
                  <a:schemeClr val="bg1"/>
                </a:solidFill>
              </a:rPr>
              <a:t>36      So Sennacherib king of Assyria departed and returned home, and lived at Nineveh.</a:t>
            </a:r>
          </a:p>
          <a:p>
            <a:r>
              <a:rPr lang="en-US" sz="2000" dirty="0" smtClean="0">
                <a:solidFill>
                  <a:schemeClr val="bg1"/>
                </a:solidFill>
              </a:rPr>
              <a:t>37      It came about as he was worshiping in the house of </a:t>
            </a:r>
            <a:r>
              <a:rPr lang="en-US" sz="2000" dirty="0" err="1" smtClean="0">
                <a:solidFill>
                  <a:schemeClr val="bg1"/>
                </a:solidFill>
              </a:rPr>
              <a:t>Nisroch</a:t>
            </a:r>
            <a:r>
              <a:rPr lang="en-US" sz="2000" dirty="0" smtClean="0">
                <a:solidFill>
                  <a:schemeClr val="bg1"/>
                </a:solidFill>
              </a:rPr>
              <a:t> his god, that </a:t>
            </a:r>
            <a:r>
              <a:rPr lang="en-US" sz="2000" dirty="0" err="1" smtClean="0">
                <a:solidFill>
                  <a:schemeClr val="bg1"/>
                </a:solidFill>
              </a:rPr>
              <a:t>Adrammelech</a:t>
            </a:r>
            <a:r>
              <a:rPr lang="en-US" sz="2000" dirty="0" smtClean="0">
                <a:solidFill>
                  <a:schemeClr val="bg1"/>
                </a:solidFill>
              </a:rPr>
              <a:t> and </a:t>
            </a:r>
            <a:r>
              <a:rPr lang="en-US" sz="2000" dirty="0" err="1" smtClean="0">
                <a:solidFill>
                  <a:schemeClr val="bg1"/>
                </a:solidFill>
              </a:rPr>
              <a:t>Sharezer</a:t>
            </a:r>
            <a:r>
              <a:rPr lang="en-US" sz="2000" dirty="0" smtClean="0">
                <a:solidFill>
                  <a:schemeClr val="bg1"/>
                </a:solidFill>
              </a:rPr>
              <a:t> killed him with the sword; and they escaped into the land of Ararat. And Esarhaddon his son became king in his place.</a:t>
            </a:r>
          </a:p>
        </p:txBody>
      </p:sp>
    </p:spTree>
    <p:extLst>
      <p:ext uri="{BB962C8B-B14F-4D97-AF65-F5344CB8AC3E}">
        <p14:creationId xmlns:p14="http://schemas.microsoft.com/office/powerpoint/2010/main" val="136564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3616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ared\Pictures\2015 Pictures\2015-09-30\20150930_510 a (small).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381288"/>
            <a:ext cx="9144000" cy="60954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52800" y="762000"/>
            <a:ext cx="4038600" cy="369332"/>
          </a:xfrm>
          <a:prstGeom prst="rect">
            <a:avLst/>
          </a:prstGeom>
          <a:solidFill>
            <a:schemeClr val="bg1"/>
          </a:solidFill>
        </p:spPr>
        <p:txBody>
          <a:bodyPr wrap="square" rtlCol="0">
            <a:spAutoFit/>
          </a:bodyPr>
          <a:lstStyle/>
          <a:p>
            <a:r>
              <a:rPr lang="en-US" dirty="0" smtClean="0"/>
              <a:t>Under a statue like these…</a:t>
            </a:r>
            <a:endParaRPr lang="en-US" dirty="0"/>
          </a:p>
        </p:txBody>
      </p:sp>
      <p:sp>
        <p:nvSpPr>
          <p:cNvPr id="3" name="TextBox 2"/>
          <p:cNvSpPr txBox="1"/>
          <p:nvPr/>
        </p:nvSpPr>
        <p:spPr>
          <a:xfrm>
            <a:off x="2616679" y="5196077"/>
            <a:ext cx="3518592" cy="369332"/>
          </a:xfrm>
          <a:prstGeom prst="rect">
            <a:avLst/>
          </a:prstGeom>
          <a:solidFill>
            <a:schemeClr val="bg1"/>
          </a:solidFill>
        </p:spPr>
        <p:txBody>
          <a:bodyPr wrap="none" rtlCol="0">
            <a:spAutoFit/>
          </a:bodyPr>
          <a:lstStyle/>
          <a:p>
            <a:r>
              <a:rPr lang="en-US" dirty="0" smtClean="0"/>
              <a:t>This inscription was found</a:t>
            </a:r>
            <a:endParaRPr lang="en-US" dirty="0"/>
          </a:p>
        </p:txBody>
      </p:sp>
      <p:sp>
        <p:nvSpPr>
          <p:cNvPr id="4" name="Right Arrow 3"/>
          <p:cNvSpPr/>
          <p:nvPr/>
        </p:nvSpPr>
        <p:spPr>
          <a:xfrm rot="8127571">
            <a:off x="3321395" y="1753836"/>
            <a:ext cx="2057400" cy="24026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2911231">
            <a:off x="5229065" y="1807595"/>
            <a:ext cx="2057400" cy="24026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1605028">
            <a:off x="360901" y="4751533"/>
            <a:ext cx="2270445" cy="56295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521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ared\Pictures\2015 Pictures\2015-09-30\20150930_515 a (small).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380714"/>
            <a:ext cx="9144000" cy="6096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9554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TRIBUTE FROM </a:t>
            </a:r>
            <a:r>
              <a:rPr lang="en-US" dirty="0">
                <a:solidFill>
                  <a:schemeClr val="bg1"/>
                </a:solidFill>
              </a:rPr>
              <a:t>H</a:t>
            </a:r>
            <a:r>
              <a:rPr lang="en-US" dirty="0" smtClean="0">
                <a:solidFill>
                  <a:schemeClr val="bg1"/>
                </a:solidFill>
              </a:rPr>
              <a:t>EZEKIAH</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The inscription says that Hezekiah paid 800 talents of silver and 30 talents of gold</a:t>
            </a:r>
            <a:endParaRPr lang="en-US" dirty="0">
              <a:solidFill>
                <a:schemeClr val="bg1"/>
              </a:solidFill>
            </a:endParaRPr>
          </a:p>
        </p:txBody>
      </p:sp>
    </p:spTree>
    <p:extLst>
      <p:ext uri="{BB962C8B-B14F-4D97-AF65-F5344CB8AC3E}">
        <p14:creationId xmlns:p14="http://schemas.microsoft.com/office/powerpoint/2010/main" val="4764781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TRIBUTE FROM </a:t>
            </a:r>
            <a:r>
              <a:rPr lang="en-US" dirty="0">
                <a:solidFill>
                  <a:schemeClr val="bg1"/>
                </a:solidFill>
              </a:rPr>
              <a:t>H</a:t>
            </a:r>
            <a:r>
              <a:rPr lang="en-US" dirty="0" smtClean="0">
                <a:solidFill>
                  <a:schemeClr val="bg1"/>
                </a:solidFill>
              </a:rPr>
              <a:t>EZEKIAH</a:t>
            </a:r>
            <a:endParaRPr lang="en-US" dirty="0">
              <a:solidFill>
                <a:schemeClr val="bg1"/>
              </a:solidFill>
            </a:endParaRPr>
          </a:p>
        </p:txBody>
      </p:sp>
      <p:sp>
        <p:nvSpPr>
          <p:cNvPr id="3" name="Content Placeholder 2"/>
          <p:cNvSpPr>
            <a:spLocks noGrp="1"/>
          </p:cNvSpPr>
          <p:nvPr>
            <p:ph idx="1"/>
          </p:nvPr>
        </p:nvSpPr>
        <p:spPr>
          <a:xfrm>
            <a:off x="457200" y="1600200"/>
            <a:ext cx="8229600" cy="4724400"/>
          </a:xfrm>
        </p:spPr>
        <p:txBody>
          <a:bodyPr>
            <a:normAutofit fontScale="62500" lnSpcReduction="20000"/>
          </a:bodyPr>
          <a:lstStyle/>
          <a:p>
            <a:pPr marL="0" indent="0">
              <a:buNone/>
            </a:pPr>
            <a:r>
              <a:rPr lang="en-US" dirty="0" smtClean="0">
                <a:solidFill>
                  <a:schemeClr val="bg1"/>
                </a:solidFill>
              </a:rPr>
              <a:t>II Kings 18:13-16</a:t>
            </a:r>
          </a:p>
          <a:p>
            <a:pPr marL="0" indent="0">
              <a:buNone/>
            </a:pPr>
            <a:endParaRPr lang="en-US" dirty="0" smtClean="0">
              <a:solidFill>
                <a:schemeClr val="bg1"/>
              </a:solidFill>
            </a:endParaRPr>
          </a:p>
          <a:p>
            <a:pPr marL="0" indent="0">
              <a:buNone/>
            </a:pPr>
            <a:r>
              <a:rPr lang="en-US" dirty="0" smtClean="0">
                <a:solidFill>
                  <a:schemeClr val="bg1"/>
                </a:solidFill>
              </a:rPr>
              <a:t>13      Now in the fourteenth year of King Hezekiah, Sennacherib king of Assyria came up against all the fortified cities of Judah and seized them.</a:t>
            </a:r>
          </a:p>
          <a:p>
            <a:pPr marL="0" indent="0">
              <a:buNone/>
            </a:pPr>
            <a:r>
              <a:rPr lang="en-US" dirty="0" smtClean="0">
                <a:solidFill>
                  <a:schemeClr val="bg1"/>
                </a:solidFill>
              </a:rPr>
              <a:t>14      Then Hezekiah king of Judah sent to the king of Assyria at Lachish, saying, “I have done wrong. Withdraw from me; whatever you impose on me I will bear.” So the king of Assyria required of Hezekiah king of Judah three hundred talents of silver and thirty talents of gold.</a:t>
            </a:r>
          </a:p>
          <a:p>
            <a:pPr marL="0" indent="0">
              <a:buNone/>
            </a:pPr>
            <a:r>
              <a:rPr lang="en-US" dirty="0" smtClean="0">
                <a:solidFill>
                  <a:schemeClr val="bg1"/>
                </a:solidFill>
              </a:rPr>
              <a:t>15      Hezekiah gave him all the silver which was found in the house of the LORD, and in the treasuries of the king’s house.</a:t>
            </a:r>
          </a:p>
          <a:p>
            <a:pPr marL="0" indent="0">
              <a:buNone/>
            </a:pPr>
            <a:r>
              <a:rPr lang="en-US" dirty="0" smtClean="0">
                <a:solidFill>
                  <a:schemeClr val="bg1"/>
                </a:solidFill>
              </a:rPr>
              <a:t>16      At that time Hezekiah cut off the gold from the doors of the temple of the LORD, and from the doorposts which Hezekiah king of Judah had overlaid, and gave it to the king of Assyria.</a:t>
            </a:r>
          </a:p>
        </p:txBody>
      </p:sp>
    </p:spTree>
    <p:extLst>
      <p:ext uri="{BB962C8B-B14F-4D97-AF65-F5344CB8AC3E}">
        <p14:creationId xmlns:p14="http://schemas.microsoft.com/office/powerpoint/2010/main" val="25145475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DEALING WITH DISCREPANCIES</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The inscription says that Hezekiah paid 800 talents of silver and 30 talents of gold</a:t>
            </a:r>
          </a:p>
          <a:p>
            <a:r>
              <a:rPr lang="en-US" dirty="0" smtClean="0">
                <a:solidFill>
                  <a:schemeClr val="bg1"/>
                </a:solidFill>
              </a:rPr>
              <a:t>The Bible says he paid 300 talents of silver and 30 talents of gold</a:t>
            </a:r>
          </a:p>
          <a:p>
            <a:r>
              <a:rPr lang="en-US" dirty="0" smtClean="0">
                <a:solidFill>
                  <a:schemeClr val="bg1"/>
                </a:solidFill>
              </a:rPr>
              <a:t>What gives?</a:t>
            </a:r>
            <a:endParaRPr lang="en-US" dirty="0">
              <a:solidFill>
                <a:schemeClr val="bg1"/>
              </a:solidFill>
            </a:endParaRPr>
          </a:p>
        </p:txBody>
      </p:sp>
    </p:spTree>
    <p:extLst>
      <p:ext uri="{BB962C8B-B14F-4D97-AF65-F5344CB8AC3E}">
        <p14:creationId xmlns:p14="http://schemas.microsoft.com/office/powerpoint/2010/main" val="5228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DEALING WITH DISCREPANCIES</a:t>
            </a:r>
            <a:endParaRPr lang="en-US" dirty="0">
              <a:solidFill>
                <a:schemeClr val="bg1"/>
              </a:solidFill>
            </a:endParaRPr>
          </a:p>
        </p:txBody>
      </p:sp>
      <p:sp>
        <p:nvSpPr>
          <p:cNvPr id="3" name="Content Placeholder 2"/>
          <p:cNvSpPr>
            <a:spLocks noGrp="1"/>
          </p:cNvSpPr>
          <p:nvPr>
            <p:ph idx="1"/>
          </p:nvPr>
        </p:nvSpPr>
        <p:spPr/>
        <p:txBody>
          <a:bodyPr>
            <a:normAutofit fontScale="92500" lnSpcReduction="10000"/>
          </a:bodyPr>
          <a:lstStyle/>
          <a:p>
            <a:r>
              <a:rPr lang="en-US" dirty="0" smtClean="0">
                <a:solidFill>
                  <a:schemeClr val="bg1"/>
                </a:solidFill>
              </a:rPr>
              <a:t>Maybe the Bible is wrong</a:t>
            </a:r>
          </a:p>
          <a:p>
            <a:r>
              <a:rPr lang="en-US" dirty="0" smtClean="0">
                <a:solidFill>
                  <a:schemeClr val="bg1"/>
                </a:solidFill>
              </a:rPr>
              <a:t>Maybe Sennacherib exaggerated</a:t>
            </a:r>
          </a:p>
          <a:p>
            <a:r>
              <a:rPr lang="en-US" dirty="0" smtClean="0">
                <a:solidFill>
                  <a:schemeClr val="bg1"/>
                </a:solidFill>
              </a:rPr>
              <a:t>Maybe it is a copy error</a:t>
            </a:r>
          </a:p>
          <a:p>
            <a:r>
              <a:rPr lang="en-US" dirty="0" smtClean="0">
                <a:solidFill>
                  <a:schemeClr val="bg1"/>
                </a:solidFill>
              </a:rPr>
              <a:t>But eventually it was discovered that what really happened…</a:t>
            </a:r>
          </a:p>
          <a:p>
            <a:pPr lvl="1"/>
            <a:r>
              <a:rPr lang="en-US" dirty="0" smtClean="0">
                <a:solidFill>
                  <a:schemeClr val="bg1"/>
                </a:solidFill>
              </a:rPr>
              <a:t>Assyria measures gold like Judah does.</a:t>
            </a:r>
          </a:p>
          <a:p>
            <a:pPr lvl="1"/>
            <a:r>
              <a:rPr lang="en-US" dirty="0" smtClean="0">
                <a:solidFill>
                  <a:schemeClr val="bg1"/>
                </a:solidFill>
              </a:rPr>
              <a:t>Assyria measures silver </a:t>
            </a:r>
            <a:r>
              <a:rPr lang="en-US" u="sng" dirty="0" smtClean="0">
                <a:solidFill>
                  <a:schemeClr val="bg1"/>
                </a:solidFill>
              </a:rPr>
              <a:t>differently</a:t>
            </a:r>
          </a:p>
          <a:p>
            <a:pPr lvl="1"/>
            <a:r>
              <a:rPr lang="en-US" dirty="0" smtClean="0">
                <a:solidFill>
                  <a:schemeClr val="bg1"/>
                </a:solidFill>
              </a:rPr>
              <a:t>Who would have guessed that?  But, it turns out there was no discrepancy at all.</a:t>
            </a:r>
            <a:endParaRPr lang="en-US" dirty="0">
              <a:solidFill>
                <a:schemeClr val="bg1"/>
              </a:solidFill>
            </a:endParaRPr>
          </a:p>
        </p:txBody>
      </p:sp>
    </p:spTree>
    <p:extLst>
      <p:ext uri="{BB962C8B-B14F-4D97-AF65-F5344CB8AC3E}">
        <p14:creationId xmlns:p14="http://schemas.microsoft.com/office/powerpoint/2010/main" val="142587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7685398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endParaRPr lang="en-US" dirty="0"/>
          </a:p>
        </p:txBody>
      </p:sp>
    </p:spTree>
    <p:extLst>
      <p:ext uri="{BB962C8B-B14F-4D97-AF65-F5344CB8AC3E}">
        <p14:creationId xmlns:p14="http://schemas.microsoft.com/office/powerpoint/2010/main" val="12092891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ared\Pictures\2015 Pictures\2015-09-30\20150930_427 a (small).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red\Pictures\2015 Pictures\2015-09-30\20150930_427 a zoom crop (small).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02871" y="0"/>
            <a:ext cx="793825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071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WRITING IN 3 LANGUAGES</a:t>
            </a:r>
            <a:endParaRPr lang="en-US" dirty="0">
              <a:solidFill>
                <a:schemeClr val="bg1"/>
              </a:solidFill>
            </a:endParaRPr>
          </a:p>
        </p:txBody>
      </p:sp>
      <p:sp>
        <p:nvSpPr>
          <p:cNvPr id="3" name="Content Placeholder 2"/>
          <p:cNvSpPr>
            <a:spLocks noGrp="1"/>
          </p:cNvSpPr>
          <p:nvPr>
            <p:ph idx="1"/>
          </p:nvPr>
        </p:nvSpPr>
        <p:spPr/>
        <p:txBody>
          <a:bodyPr>
            <a:normAutofit fontScale="85000" lnSpcReduction="20000"/>
          </a:bodyPr>
          <a:lstStyle/>
          <a:p>
            <a:pPr marL="0" indent="0" algn="ctr">
              <a:buNone/>
            </a:pPr>
            <a:r>
              <a:rPr lang="en-US" dirty="0" smtClean="0">
                <a:solidFill>
                  <a:schemeClr val="bg1"/>
                </a:solidFill>
              </a:rPr>
              <a:t>John 19:20-22</a:t>
            </a:r>
          </a:p>
          <a:p>
            <a:pPr marL="0" indent="0">
              <a:buNone/>
            </a:pPr>
            <a:endParaRPr lang="en-US" dirty="0" smtClean="0">
              <a:solidFill>
                <a:schemeClr val="bg1"/>
              </a:solidFill>
            </a:endParaRPr>
          </a:p>
          <a:p>
            <a:pPr marL="0" indent="0">
              <a:buNone/>
            </a:pPr>
            <a:r>
              <a:rPr lang="en-US" dirty="0" smtClean="0">
                <a:solidFill>
                  <a:schemeClr val="bg1"/>
                </a:solidFill>
              </a:rPr>
              <a:t>20      Therefore many of the Jews read this inscription, for the place where Jesus was crucified was near the city; and it was written in Hebrew, Latin and in Greek.</a:t>
            </a:r>
          </a:p>
          <a:p>
            <a:pPr marL="0" indent="0">
              <a:buNone/>
            </a:pPr>
            <a:r>
              <a:rPr lang="en-US" dirty="0" smtClean="0">
                <a:solidFill>
                  <a:schemeClr val="bg1"/>
                </a:solidFill>
              </a:rPr>
              <a:t>21      So the chief priests of the Jews were saying to Pilate, “Do not write, ‘The King of the Jews’; but that He said, ‘I am King of the Jews.’ ”</a:t>
            </a:r>
          </a:p>
          <a:p>
            <a:pPr marL="0" indent="0">
              <a:buNone/>
            </a:pPr>
            <a:r>
              <a:rPr lang="en-US" dirty="0" smtClean="0">
                <a:solidFill>
                  <a:schemeClr val="bg1"/>
                </a:solidFill>
              </a:rPr>
              <a:t>22      Pilate answered, “What I have written I have written.”</a:t>
            </a:r>
          </a:p>
        </p:txBody>
      </p:sp>
    </p:spTree>
    <p:extLst>
      <p:ext uri="{BB962C8B-B14F-4D97-AF65-F5344CB8AC3E}">
        <p14:creationId xmlns:p14="http://schemas.microsoft.com/office/powerpoint/2010/main" val="4940356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red\Pictures\2015 Pictures\2015-09-30\20150930_431 a (small).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red\Pictures\2015 Pictures\2015-09-30\20150930_431 a zoom crop (small).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44078"/>
            <a:ext cx="9144000" cy="6169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BLACK">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820</TotalTime>
  <Words>1226</Words>
  <Application>Microsoft Office PowerPoint</Application>
  <PresentationFormat>On-screen Show (4:3)</PresentationFormat>
  <Paragraphs>103</Paragraphs>
  <Slides>47</Slides>
  <Notes>11</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THE BIBLE IN THE  BRITISH MUSEUM  Part 1</vt:lpstr>
      <vt:lpstr>Purpose of this series</vt:lpstr>
      <vt:lpstr>PowerPoint Presentation</vt:lpstr>
      <vt:lpstr>PowerPoint Presentation</vt:lpstr>
      <vt:lpstr>PowerPoint Presentation</vt:lpstr>
      <vt:lpstr>PowerPoint Presentation</vt:lpstr>
      <vt:lpstr>WRITING IN 3 LANGUAGES</vt:lpstr>
      <vt:lpstr>PowerPoint Presentation</vt:lpstr>
      <vt:lpstr>PowerPoint Presentation</vt:lpstr>
      <vt:lpstr>PowerPoint Presentation</vt:lpstr>
      <vt:lpstr>PowerPoint Presentation</vt:lpstr>
      <vt:lpstr>PowerPoint Presentation</vt:lpstr>
      <vt:lpstr>PowerPoint Presentation</vt:lpstr>
      <vt:lpstr>BLACK OBELISK</vt:lpstr>
      <vt:lpstr>PowerPoint Presentation</vt:lpstr>
      <vt:lpstr>BLACK OBELISK</vt:lpstr>
      <vt:lpstr>PowerPoint Presentation</vt:lpstr>
      <vt:lpstr>PowerPoint Presentation</vt:lpstr>
      <vt:lpstr>PowerPoint Presentation</vt:lpstr>
      <vt:lpstr>PowerPoint Presentation</vt:lpstr>
      <vt:lpstr>PowerPoint Presentation</vt:lpstr>
      <vt:lpstr>PowerPoint Presentation</vt:lpstr>
      <vt:lpstr>The King of Assyria boasted: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NAHUM 2:8-13  8      Though Nineveh was like a pool of           water throughout her days,          Now they are fleeing;          “Stop, stop,”          But no one turns back. 9      Plunder the silver!          Plunder the gold!          For there is no limit to the treasure—          Wealth from every kind of desirable           object. 10      She is emptied! Yes, she is desolate           and waste!          Hearts are melting and knees knocking!          Also anguish is in the whole body          And all their faces are grown pale! </vt:lpstr>
      <vt:lpstr>NAHUM 2:8-13  11      Where is the den of the lions          And the feeding place of the young lions,          Where the lion, lioness and lion’s cub           prowled,          With nothing to disturb them? 12      The lion tore enough for his cubs,          Killed enough for his lionesses,          And filled his lairs with prey          And his dens with torn flesh. 13      “Behold, I am against you,” declares the LORD of hosts. “I will burn up her chariots in smoke, a sword will devour your young lions; I will cut off your prey from the land, and no longer will the voice of your messengers be heard.” </vt:lpstr>
      <vt:lpstr>Isaiah 20:1</vt:lpstr>
      <vt:lpstr>PowerPoint Presentation</vt:lpstr>
      <vt:lpstr>PowerPoint Presentation</vt:lpstr>
      <vt:lpstr>SARGON’S ACT</vt:lpstr>
      <vt:lpstr>PowerPoint Presentation</vt:lpstr>
      <vt:lpstr>PowerPoint Presentation</vt:lpstr>
      <vt:lpstr>PowerPoint Presentation</vt:lpstr>
      <vt:lpstr>PowerPoint Presentation</vt:lpstr>
      <vt:lpstr>PowerPoint Presentation</vt:lpstr>
      <vt:lpstr>TRIBUTE FROM HEZEKIAH</vt:lpstr>
      <vt:lpstr>TRIBUTE FROM HEZEKIAH</vt:lpstr>
      <vt:lpstr>DEALING WITH DISCREPANCIES</vt:lpstr>
      <vt:lpstr>DEALING WITH DISCREPANCIES</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ared</dc:creator>
  <cp:lastModifiedBy>Northside CoC</cp:lastModifiedBy>
  <cp:revision>21</cp:revision>
  <dcterms:created xsi:type="dcterms:W3CDTF">2016-11-05T16:52:51Z</dcterms:created>
  <dcterms:modified xsi:type="dcterms:W3CDTF">2016-11-06T16:05:43Z</dcterms:modified>
</cp:coreProperties>
</file>