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4" r:id="rId3"/>
    <p:sldId id="257" r:id="rId4"/>
    <p:sldId id="258" r:id="rId5"/>
    <p:sldId id="259" r:id="rId6"/>
    <p:sldId id="260" r:id="rId7"/>
    <p:sldId id="327" r:id="rId8"/>
    <p:sldId id="261" r:id="rId9"/>
    <p:sldId id="328" r:id="rId10"/>
    <p:sldId id="330" r:id="rId11"/>
    <p:sldId id="333" r:id="rId12"/>
    <p:sldId id="331" r:id="rId13"/>
    <p:sldId id="322" r:id="rId14"/>
    <p:sldId id="323" r:id="rId15"/>
    <p:sldId id="335" r:id="rId16"/>
    <p:sldId id="324" r:id="rId17"/>
    <p:sldId id="325" r:id="rId18"/>
    <p:sldId id="326" r:id="rId19"/>
    <p:sldId id="317" r:id="rId20"/>
    <p:sldId id="318" r:id="rId21"/>
    <p:sldId id="319" r:id="rId22"/>
    <p:sldId id="320" r:id="rId23"/>
    <p:sldId id="321" r:id="rId24"/>
    <p:sldId id="336" r:id="rId25"/>
    <p:sldId id="337" r:id="rId26"/>
    <p:sldId id="312" r:id="rId27"/>
    <p:sldId id="313" r:id="rId28"/>
    <p:sldId id="314" r:id="rId29"/>
    <p:sldId id="315" r:id="rId30"/>
    <p:sldId id="316" r:id="rId31"/>
    <p:sldId id="307" r:id="rId32"/>
    <p:sldId id="308" r:id="rId33"/>
    <p:sldId id="309" r:id="rId34"/>
    <p:sldId id="310" r:id="rId35"/>
    <p:sldId id="311" r:id="rId36"/>
    <p:sldId id="302" r:id="rId37"/>
    <p:sldId id="303" r:id="rId38"/>
    <p:sldId id="304" r:id="rId39"/>
    <p:sldId id="305" r:id="rId40"/>
    <p:sldId id="306" r:id="rId41"/>
    <p:sldId id="297" r:id="rId42"/>
    <p:sldId id="33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62B6C0-2213-4A7D-A6A2-1BD47014D6FC}"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210300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2B6C0-2213-4A7D-A6A2-1BD47014D6FC}"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193977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2B6C0-2213-4A7D-A6A2-1BD47014D6FC}"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19897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2B6C0-2213-4A7D-A6A2-1BD47014D6FC}"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337511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2B6C0-2213-4A7D-A6A2-1BD47014D6FC}"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164896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62B6C0-2213-4A7D-A6A2-1BD47014D6FC}"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259320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62B6C0-2213-4A7D-A6A2-1BD47014D6FC}"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64202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2B6C0-2213-4A7D-A6A2-1BD47014D6FC}"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400274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2B6C0-2213-4A7D-A6A2-1BD47014D6FC}"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184152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2B6C0-2213-4A7D-A6A2-1BD47014D6FC}"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427132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2B6C0-2213-4A7D-A6A2-1BD47014D6FC}"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72AE-DFF2-4BC8-81CE-3730F046ACB8}" type="slidenum">
              <a:rPr lang="en-US" smtClean="0"/>
              <a:t>‹#›</a:t>
            </a:fld>
            <a:endParaRPr lang="en-US"/>
          </a:p>
        </p:txBody>
      </p:sp>
    </p:spTree>
    <p:extLst>
      <p:ext uri="{BB962C8B-B14F-4D97-AF65-F5344CB8AC3E}">
        <p14:creationId xmlns:p14="http://schemas.microsoft.com/office/powerpoint/2010/main" val="67512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2B6C0-2213-4A7D-A6A2-1BD47014D6FC}" type="datetimeFigureOut">
              <a:rPr lang="en-US" smtClean="0"/>
              <a:t>10/16/2016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72AE-DFF2-4BC8-81CE-3730F046ACB8}" type="slidenum">
              <a:rPr lang="en-US" smtClean="0"/>
              <a:t>‹#›</a:t>
            </a:fld>
            <a:endParaRPr lang="en-US"/>
          </a:p>
        </p:txBody>
      </p:sp>
    </p:spTree>
    <p:extLst>
      <p:ext uri="{BB962C8B-B14F-4D97-AF65-F5344CB8AC3E}">
        <p14:creationId xmlns:p14="http://schemas.microsoft.com/office/powerpoint/2010/main" val="1861303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a:t>
            </a:r>
            <a:r>
              <a:rPr lang="en-US" dirty="0" smtClean="0"/>
              <a:t>POOR</a:t>
            </a:r>
            <a:br>
              <a:rPr lang="en-US" dirty="0" smtClean="0"/>
            </a:br>
            <a:r>
              <a:rPr lang="en-US" dirty="0" smtClean="0"/>
              <a:t/>
            </a:r>
            <a:br>
              <a:rPr lang="en-US" dirty="0" smtClean="0"/>
            </a:br>
            <a:r>
              <a:rPr lang="en-US" dirty="0" smtClean="0"/>
              <a:t>A SERMON IN SCRIPTURE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506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3200" dirty="0" smtClean="0"/>
              <a:t>Deuteronomy 24:10-13</a:t>
            </a:r>
            <a:br>
              <a:rPr lang="en-US" sz="3200" dirty="0" smtClean="0"/>
            </a:br>
            <a:r>
              <a:rPr lang="en-US" sz="3200" dirty="0" smtClean="0"/>
              <a:t>“When you make your neighbor a loan of any sort, you shall not enter his house to take his pledge.</a:t>
            </a:r>
            <a:r>
              <a:rPr lang="en-US" sz="3200" dirty="0"/>
              <a:t> </a:t>
            </a:r>
            <a:r>
              <a:rPr lang="en-US" sz="3200" dirty="0" smtClean="0"/>
              <a:t> You shall remain outside, and the man to whom you make the loan shall bring the pledge out to you.</a:t>
            </a:r>
            <a:r>
              <a:rPr lang="en-US" sz="3200" dirty="0"/>
              <a:t> </a:t>
            </a:r>
            <a:r>
              <a:rPr lang="en-US" sz="3200" dirty="0" smtClean="0"/>
              <a:t> If he is a poor man, you shall not sleep with his pledge.</a:t>
            </a:r>
            <a:r>
              <a:rPr lang="en-US" sz="3200" dirty="0"/>
              <a:t> </a:t>
            </a:r>
            <a:r>
              <a:rPr lang="en-US" sz="3200" dirty="0" smtClean="0"/>
              <a:t> When the sun goes down you shall surely return the pledge to him, that he may sleep in his cloak and bless you; and it will be righteousness for you before the LORD your God.”</a:t>
            </a:r>
            <a:endParaRPr lang="en-US" sz="3200" dirty="0"/>
          </a:p>
        </p:txBody>
      </p:sp>
    </p:spTree>
    <p:extLst>
      <p:ext uri="{BB962C8B-B14F-4D97-AF65-F5344CB8AC3E}">
        <p14:creationId xmlns:p14="http://schemas.microsoft.com/office/powerpoint/2010/main" val="1888708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WISDOM LITERATURE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777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4000" dirty="0" smtClean="0"/>
              <a:t>Proverbs 14:21</a:t>
            </a:r>
            <a:br>
              <a:rPr lang="en-US" sz="4000" dirty="0" smtClean="0"/>
            </a:br>
            <a:r>
              <a:rPr lang="en-US" sz="4000" dirty="0" smtClean="0"/>
              <a:t>“He who despises his neighbor sins,</a:t>
            </a:r>
            <a:br>
              <a:rPr lang="en-US" sz="4000" dirty="0" smtClean="0"/>
            </a:br>
            <a:r>
              <a:rPr lang="en-US" sz="4000" dirty="0" smtClean="0"/>
              <a:t>         But happy is he who is gracious to the poor.”</a:t>
            </a:r>
            <a:endParaRPr lang="en-US" sz="4000" dirty="0"/>
          </a:p>
        </p:txBody>
      </p:sp>
    </p:spTree>
    <p:extLst>
      <p:ext uri="{BB962C8B-B14F-4D97-AF65-F5344CB8AC3E}">
        <p14:creationId xmlns:p14="http://schemas.microsoft.com/office/powerpoint/2010/main" val="308758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4000" dirty="0" smtClean="0"/>
              <a:t>Proverbs 19:17</a:t>
            </a:r>
            <a:br>
              <a:rPr lang="en-US" sz="4000" dirty="0" smtClean="0"/>
            </a:br>
            <a:r>
              <a:rPr lang="en-US" sz="4000" dirty="0" smtClean="0"/>
              <a:t>“One who is gracious to a poor man lends to the LORD,</a:t>
            </a:r>
            <a:br>
              <a:rPr lang="en-US" sz="4000" dirty="0" smtClean="0"/>
            </a:br>
            <a:r>
              <a:rPr lang="en-US" sz="4000" dirty="0" smtClean="0"/>
              <a:t>         And He will repay him for his good deed.”</a:t>
            </a:r>
            <a:endParaRPr lang="en-US" sz="4000" dirty="0"/>
          </a:p>
        </p:txBody>
      </p:sp>
    </p:spTree>
    <p:extLst>
      <p:ext uri="{BB962C8B-B14F-4D97-AF65-F5344CB8AC3E}">
        <p14:creationId xmlns:p14="http://schemas.microsoft.com/office/powerpoint/2010/main" val="2132205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4000" dirty="0" smtClean="0"/>
              <a:t>Proverbs 28:8 </a:t>
            </a:r>
            <a:br>
              <a:rPr lang="en-US" sz="4000" dirty="0" smtClean="0"/>
            </a:br>
            <a:r>
              <a:rPr lang="en-US" sz="4000" dirty="0" smtClean="0"/>
              <a:t>“He who increases his wealth by interest and usury</a:t>
            </a:r>
            <a:br>
              <a:rPr lang="en-US" sz="4000" dirty="0" smtClean="0"/>
            </a:br>
            <a:r>
              <a:rPr lang="en-US" sz="4000" dirty="0" smtClean="0"/>
              <a:t>         Gathers it for him who is gracious to the poor.”</a:t>
            </a:r>
            <a:endParaRPr lang="en-US" sz="4000" dirty="0"/>
          </a:p>
        </p:txBody>
      </p:sp>
    </p:spTree>
    <p:extLst>
      <p:ext uri="{BB962C8B-B14F-4D97-AF65-F5344CB8AC3E}">
        <p14:creationId xmlns:p14="http://schemas.microsoft.com/office/powerpoint/2010/main" val="325349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PROPHETS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646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Isaiah 1:17</a:t>
            </a:r>
            <a:br>
              <a:rPr lang="en-US" dirty="0" smtClean="0"/>
            </a:br>
            <a:r>
              <a:rPr lang="en-US" dirty="0" smtClean="0"/>
              <a:t>“Learn to do good;</a:t>
            </a:r>
            <a:br>
              <a:rPr lang="en-US" dirty="0" smtClean="0"/>
            </a:br>
            <a:r>
              <a:rPr lang="en-US" dirty="0" smtClean="0"/>
              <a:t>Seek justice,</a:t>
            </a:r>
            <a:br>
              <a:rPr lang="en-US" dirty="0" smtClean="0"/>
            </a:br>
            <a:r>
              <a:rPr lang="en-US" dirty="0" smtClean="0"/>
              <a:t>Reprove the ruthless,</a:t>
            </a:r>
            <a:br>
              <a:rPr lang="en-US" dirty="0" smtClean="0"/>
            </a:br>
            <a:r>
              <a:rPr lang="en-US" dirty="0" smtClean="0"/>
              <a:t>Defend the orphan,</a:t>
            </a:r>
            <a:br>
              <a:rPr lang="en-US" dirty="0" smtClean="0"/>
            </a:br>
            <a:r>
              <a:rPr lang="en-US" dirty="0" smtClean="0"/>
              <a:t>Plead for the widow.”</a:t>
            </a:r>
            <a:br>
              <a:rPr lang="en-US" dirty="0" smtClean="0"/>
            </a:br>
            <a:endParaRPr lang="en-US" dirty="0"/>
          </a:p>
        </p:txBody>
      </p:sp>
    </p:spTree>
    <p:extLst>
      <p:ext uri="{BB962C8B-B14F-4D97-AF65-F5344CB8AC3E}">
        <p14:creationId xmlns:p14="http://schemas.microsoft.com/office/powerpoint/2010/main" val="195457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3200" dirty="0" smtClean="0"/>
              <a:t>Isaiah 3:13-15</a:t>
            </a:r>
            <a:br>
              <a:rPr lang="en-US" sz="3200" dirty="0" smtClean="0"/>
            </a:br>
            <a:r>
              <a:rPr lang="en-US" sz="3200" dirty="0" smtClean="0"/>
              <a:t>“The LORD arises to contend,</a:t>
            </a:r>
            <a:br>
              <a:rPr lang="en-US" sz="3200" dirty="0" smtClean="0"/>
            </a:br>
            <a:r>
              <a:rPr lang="en-US" sz="3200" dirty="0" smtClean="0"/>
              <a:t>And stands to judge the people.</a:t>
            </a:r>
            <a:br>
              <a:rPr lang="en-US" sz="3200" dirty="0" smtClean="0"/>
            </a:br>
            <a:r>
              <a:rPr lang="en-US" sz="3200" dirty="0" smtClean="0"/>
              <a:t>The LORD enters into judgment with the elders and princes of His people,</a:t>
            </a:r>
            <a:br>
              <a:rPr lang="en-US" sz="3200" dirty="0" smtClean="0"/>
            </a:br>
            <a:r>
              <a:rPr lang="en-US" sz="3200" dirty="0" smtClean="0"/>
              <a:t> ‘It is you who have devoured the vineyard;</a:t>
            </a:r>
            <a:br>
              <a:rPr lang="en-US" sz="3200" dirty="0" smtClean="0"/>
            </a:br>
            <a:r>
              <a:rPr lang="en-US" sz="3200" dirty="0" smtClean="0"/>
              <a:t>The plunder of the poor is in your houses.</a:t>
            </a:r>
            <a:br>
              <a:rPr lang="en-US" sz="3200" dirty="0" smtClean="0"/>
            </a:br>
            <a:r>
              <a:rPr lang="en-US" sz="3200" dirty="0" smtClean="0"/>
              <a:t>What do you mean by crushing My people</a:t>
            </a:r>
            <a:br>
              <a:rPr lang="en-US" sz="3200" dirty="0" smtClean="0"/>
            </a:br>
            <a:r>
              <a:rPr lang="en-US" sz="3200" dirty="0" smtClean="0"/>
              <a:t>And grinding the face of the poor?’</a:t>
            </a:r>
            <a:br>
              <a:rPr lang="en-US" sz="3200" dirty="0" smtClean="0"/>
            </a:br>
            <a:r>
              <a:rPr lang="en-US" sz="3200" dirty="0" smtClean="0"/>
              <a:t>Declares the Lord GOD of hosts.”</a:t>
            </a:r>
            <a:endParaRPr lang="en-US" sz="3200" dirty="0"/>
          </a:p>
        </p:txBody>
      </p:sp>
    </p:spTree>
    <p:extLst>
      <p:ext uri="{BB962C8B-B14F-4D97-AF65-F5344CB8AC3E}">
        <p14:creationId xmlns:p14="http://schemas.microsoft.com/office/powerpoint/2010/main" val="188870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200" dirty="0" smtClean="0"/>
              <a:t>Isaiah 10:1-3</a:t>
            </a:r>
            <a:br>
              <a:rPr lang="en-US" sz="3200" dirty="0" smtClean="0"/>
            </a:br>
            <a:r>
              <a:rPr lang="en-US" sz="3200" dirty="0" smtClean="0"/>
              <a:t>“Woe to those who enact evil statutes</a:t>
            </a:r>
            <a:br>
              <a:rPr lang="en-US" sz="3200" dirty="0" smtClean="0"/>
            </a:br>
            <a:r>
              <a:rPr lang="en-US" sz="3200" dirty="0" smtClean="0"/>
              <a:t>And to those who constantly record unjust decisions,</a:t>
            </a:r>
            <a:br>
              <a:rPr lang="en-US" sz="3200" dirty="0" smtClean="0"/>
            </a:br>
            <a:r>
              <a:rPr lang="en-US" sz="3200" dirty="0" smtClean="0"/>
              <a:t>So as to deprive the needy of justice</a:t>
            </a:r>
            <a:br>
              <a:rPr lang="en-US" sz="3200" dirty="0" smtClean="0"/>
            </a:br>
            <a:r>
              <a:rPr lang="en-US" sz="3200" dirty="0" smtClean="0"/>
              <a:t>And rob the poor of My people of their rights,</a:t>
            </a:r>
            <a:br>
              <a:rPr lang="en-US" sz="3200" dirty="0" smtClean="0"/>
            </a:br>
            <a:r>
              <a:rPr lang="en-US" sz="3200" dirty="0" smtClean="0"/>
              <a:t>So that widows may be their spoil</a:t>
            </a:r>
            <a:br>
              <a:rPr lang="en-US" sz="3200" dirty="0" smtClean="0"/>
            </a:br>
            <a:r>
              <a:rPr lang="en-US" sz="3200" dirty="0" smtClean="0"/>
              <a:t>And that they may plunder the orphans.</a:t>
            </a:r>
            <a:br>
              <a:rPr lang="en-US" sz="3200" dirty="0" smtClean="0"/>
            </a:br>
            <a:r>
              <a:rPr lang="en-US" sz="3200" dirty="0" smtClean="0"/>
              <a:t>Now what will you do in the day of punishment,</a:t>
            </a:r>
            <a:br>
              <a:rPr lang="en-US" sz="3200" dirty="0" smtClean="0"/>
            </a:br>
            <a:r>
              <a:rPr lang="en-US" sz="3200" dirty="0" smtClean="0"/>
              <a:t>And in the devastation which will come from afar?</a:t>
            </a:r>
            <a:br>
              <a:rPr lang="en-US" sz="3200" dirty="0" smtClean="0"/>
            </a:br>
            <a:r>
              <a:rPr lang="en-US" sz="3200" dirty="0" smtClean="0"/>
              <a:t>To whom will you flee for help?</a:t>
            </a:r>
            <a:br>
              <a:rPr lang="en-US" sz="3200" dirty="0" smtClean="0"/>
            </a:br>
            <a:r>
              <a:rPr lang="en-US" sz="3200" dirty="0" smtClean="0"/>
              <a:t>And where will you leave your wealth?”</a:t>
            </a:r>
            <a:endParaRPr lang="en-US" sz="3200" dirty="0"/>
          </a:p>
        </p:txBody>
      </p:sp>
    </p:spTree>
    <p:extLst>
      <p:ext uri="{BB962C8B-B14F-4D97-AF65-F5344CB8AC3E}">
        <p14:creationId xmlns:p14="http://schemas.microsoft.com/office/powerpoint/2010/main" val="308758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Jeremiah 5:28</a:t>
            </a:r>
            <a:r>
              <a:rPr lang="en-US" dirty="0"/>
              <a:t/>
            </a:r>
            <a:br>
              <a:rPr lang="en-US" dirty="0"/>
            </a:br>
            <a:r>
              <a:rPr lang="en-US" dirty="0" smtClean="0"/>
              <a:t>“They are fat, they are sleek,</a:t>
            </a:r>
            <a:br>
              <a:rPr lang="en-US" dirty="0" smtClean="0"/>
            </a:br>
            <a:r>
              <a:rPr lang="en-US" dirty="0" smtClean="0"/>
              <a:t>They also excel in deeds of wickedness;</a:t>
            </a:r>
            <a:br>
              <a:rPr lang="en-US" dirty="0" smtClean="0"/>
            </a:br>
            <a:r>
              <a:rPr lang="en-US" dirty="0" smtClean="0"/>
              <a:t>They do not plead the cause,</a:t>
            </a:r>
            <a:br>
              <a:rPr lang="en-US" dirty="0" smtClean="0"/>
            </a:br>
            <a:r>
              <a:rPr lang="en-US" dirty="0" smtClean="0"/>
              <a:t>The cause of the orphan, that they may prosper;</a:t>
            </a:r>
            <a:br>
              <a:rPr lang="en-US" dirty="0" smtClean="0"/>
            </a:br>
            <a:r>
              <a:rPr lang="en-US" dirty="0" smtClean="0"/>
              <a:t>And they do not defend the rights of the poor.”</a:t>
            </a:r>
            <a:endParaRPr lang="en-US" dirty="0"/>
          </a:p>
        </p:txBody>
      </p:sp>
    </p:spTree>
    <p:extLst>
      <p:ext uri="{BB962C8B-B14F-4D97-AF65-F5344CB8AC3E}">
        <p14:creationId xmlns:p14="http://schemas.microsoft.com/office/powerpoint/2010/main" val="213220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LAW OF MOSES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0192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4000" dirty="0" smtClean="0"/>
              <a:t>Jeremiah 7:5-7</a:t>
            </a:r>
            <a:br>
              <a:rPr lang="en-US" sz="4000" dirty="0" smtClean="0"/>
            </a:br>
            <a:r>
              <a:rPr lang="en-US" sz="4000" dirty="0" smtClean="0"/>
              <a:t>“For if you truly amend your ways and your deeds, if you truly practice justice between a man and his neighbor,</a:t>
            </a:r>
            <a:r>
              <a:rPr lang="en-US" sz="4000" dirty="0"/>
              <a:t> </a:t>
            </a:r>
            <a:r>
              <a:rPr lang="en-US" sz="4000" dirty="0" smtClean="0"/>
              <a:t>if you do not oppress the alien, the orphan, or the widow, and do not shed innocent blood in this place, nor walk after other gods to your own ruin,</a:t>
            </a:r>
            <a:r>
              <a:rPr lang="en-US" sz="4000" dirty="0"/>
              <a:t> </a:t>
            </a:r>
            <a:r>
              <a:rPr lang="en-US" sz="4000" dirty="0" smtClean="0"/>
              <a:t>then I will let you dwell in this place, in the land that I gave to your fathers forever and ever.”</a:t>
            </a:r>
            <a:endParaRPr lang="en-US" sz="3200" dirty="0"/>
          </a:p>
        </p:txBody>
      </p:sp>
    </p:spTree>
    <p:extLst>
      <p:ext uri="{BB962C8B-B14F-4D97-AF65-F5344CB8AC3E}">
        <p14:creationId xmlns:p14="http://schemas.microsoft.com/office/powerpoint/2010/main" val="3253496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Jeremiah 22:13</a:t>
            </a:r>
            <a:br>
              <a:rPr lang="en-US" dirty="0" smtClean="0"/>
            </a:br>
            <a:r>
              <a:rPr lang="en-US" dirty="0" smtClean="0"/>
              <a:t>“Woe to him who builds his house without righteousness</a:t>
            </a:r>
            <a:br>
              <a:rPr lang="en-US" dirty="0" smtClean="0"/>
            </a:br>
            <a:r>
              <a:rPr lang="en-US" dirty="0" smtClean="0"/>
              <a:t>And his upper rooms without justice,</a:t>
            </a:r>
            <a:br>
              <a:rPr lang="en-US" dirty="0" smtClean="0"/>
            </a:br>
            <a:r>
              <a:rPr lang="en-US" dirty="0" smtClean="0"/>
              <a:t>Who uses his neighbor’s services without pay</a:t>
            </a:r>
            <a:br>
              <a:rPr lang="en-US" dirty="0" smtClean="0"/>
            </a:br>
            <a:r>
              <a:rPr lang="en-US" dirty="0" smtClean="0"/>
              <a:t>And does not give him his wages,”</a:t>
            </a:r>
            <a:endParaRPr lang="en-US" dirty="0"/>
          </a:p>
        </p:txBody>
      </p:sp>
    </p:spTree>
    <p:extLst>
      <p:ext uri="{BB962C8B-B14F-4D97-AF65-F5344CB8AC3E}">
        <p14:creationId xmlns:p14="http://schemas.microsoft.com/office/powerpoint/2010/main" val="1954579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2800" dirty="0" smtClean="0"/>
              <a:t>Amos 5:11-12</a:t>
            </a:r>
            <a:r>
              <a:rPr lang="en-US" sz="2800" dirty="0"/>
              <a:t/>
            </a:r>
            <a:br>
              <a:rPr lang="en-US" sz="2800" dirty="0"/>
            </a:br>
            <a:r>
              <a:rPr lang="en-US" sz="2800" dirty="0" smtClean="0"/>
              <a:t>“Therefore because you impose heavy rent on the poor</a:t>
            </a:r>
            <a:br>
              <a:rPr lang="en-US" sz="2800" dirty="0" smtClean="0"/>
            </a:br>
            <a:r>
              <a:rPr lang="en-US" sz="2800" dirty="0" smtClean="0"/>
              <a:t>And exact a tribute of grain from them,</a:t>
            </a:r>
            <a:br>
              <a:rPr lang="en-US" sz="2800" dirty="0" smtClean="0"/>
            </a:br>
            <a:r>
              <a:rPr lang="en-US" sz="2800" dirty="0" smtClean="0"/>
              <a:t>Though you have built houses of well-hewn stone,</a:t>
            </a:r>
            <a:br>
              <a:rPr lang="en-US" sz="2800" dirty="0" smtClean="0"/>
            </a:br>
            <a:r>
              <a:rPr lang="en-US" sz="2800" dirty="0" smtClean="0"/>
              <a:t>Yet you will not live in them;</a:t>
            </a:r>
            <a:br>
              <a:rPr lang="en-US" sz="2800" dirty="0" smtClean="0"/>
            </a:br>
            <a:r>
              <a:rPr lang="en-US" sz="2800" dirty="0" smtClean="0"/>
              <a:t>You have planted pleasant vineyards, yet you will not drink their wine. </a:t>
            </a:r>
            <a:br>
              <a:rPr lang="en-US" sz="2800" dirty="0" smtClean="0"/>
            </a:br>
            <a:r>
              <a:rPr lang="en-US" sz="2800" dirty="0" smtClean="0"/>
              <a:t>For I know your transgressions are many and your sins are great,</a:t>
            </a:r>
            <a:br>
              <a:rPr lang="en-US" sz="2800" dirty="0" smtClean="0"/>
            </a:br>
            <a:r>
              <a:rPr lang="en-US" sz="2800" dirty="0" smtClean="0"/>
              <a:t>You who distress the righteous and accept bribes</a:t>
            </a:r>
            <a:br>
              <a:rPr lang="en-US" sz="2800" dirty="0" smtClean="0"/>
            </a:br>
            <a:r>
              <a:rPr lang="en-US" sz="2800" dirty="0" smtClean="0"/>
              <a:t>And turn aside the poor in the gate.”</a:t>
            </a:r>
            <a:br>
              <a:rPr lang="en-US" sz="2800" dirty="0" smtClean="0"/>
            </a:br>
            <a:endParaRPr lang="en-US" sz="2800" dirty="0"/>
          </a:p>
        </p:txBody>
      </p:sp>
    </p:spTree>
    <p:extLst>
      <p:ext uri="{BB962C8B-B14F-4D97-AF65-F5344CB8AC3E}">
        <p14:creationId xmlns:p14="http://schemas.microsoft.com/office/powerpoint/2010/main" val="1888708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2800" dirty="0" smtClean="0"/>
              <a:t>Zechariah 7:8-14</a:t>
            </a:r>
            <a:br>
              <a:rPr lang="en-US" sz="2800" dirty="0" smtClean="0"/>
            </a:br>
            <a:r>
              <a:rPr lang="en-US" sz="2800" dirty="0" smtClean="0"/>
              <a:t>“Then the word of the LORD came to Zechariah saying,</a:t>
            </a:r>
            <a:br>
              <a:rPr lang="en-US" sz="2800" dirty="0" smtClean="0"/>
            </a:br>
            <a:r>
              <a:rPr lang="en-US" sz="2800" dirty="0" smtClean="0"/>
              <a:t>‘Thus has the LORD of hosts said, ‘Dispense true justice and practice kindness and compassion each to his brother;</a:t>
            </a:r>
            <a:br>
              <a:rPr lang="en-US" sz="2800" dirty="0" smtClean="0"/>
            </a:br>
            <a:r>
              <a:rPr lang="en-US" sz="2800" dirty="0" smtClean="0"/>
              <a:t>and do not oppress the widow or the orphan, the stranger or the poor; and do not devise evil in your hearts against one another.’</a:t>
            </a:r>
            <a:r>
              <a:rPr lang="en-US" sz="2800" dirty="0"/>
              <a:t> </a:t>
            </a:r>
            <a:r>
              <a:rPr lang="en-US" sz="2800" dirty="0" smtClean="0"/>
              <a:t> But they refused to pay attention and turned a stubborn shoulder and stopped their ears from hearing.”</a:t>
            </a:r>
            <a:r>
              <a:rPr lang="en-US" sz="2400" dirty="0" smtClean="0"/>
              <a:t/>
            </a:r>
            <a:br>
              <a:rPr lang="en-US" sz="2400" dirty="0" smtClean="0"/>
            </a:br>
            <a:r>
              <a:rPr lang="en-US" sz="3200" dirty="0" smtClean="0"/>
              <a:t>…</a:t>
            </a:r>
            <a:endParaRPr lang="en-US" sz="3200" dirty="0"/>
          </a:p>
        </p:txBody>
      </p:sp>
    </p:spTree>
    <p:extLst>
      <p:ext uri="{BB962C8B-B14F-4D97-AF65-F5344CB8AC3E}">
        <p14:creationId xmlns:p14="http://schemas.microsoft.com/office/powerpoint/2010/main" val="3087583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2800" dirty="0" smtClean="0"/>
              <a:t>Zechariah 7:8-14</a:t>
            </a:r>
            <a:br>
              <a:rPr lang="en-US" sz="2800" dirty="0" smtClean="0"/>
            </a:br>
            <a:r>
              <a:rPr lang="en-US" sz="2800" dirty="0" smtClean="0"/>
              <a:t>“They made their hearts like flint so that they could not hear the law and the words which the LORD of hosts had sent by His Spirit through the former prophets; therefore great wrath came from the LORD of hosts.</a:t>
            </a:r>
            <a:r>
              <a:rPr lang="en-US" sz="2800" dirty="0"/>
              <a:t> </a:t>
            </a:r>
            <a:r>
              <a:rPr lang="en-US" sz="2800" dirty="0" smtClean="0"/>
              <a:t> And just as He called and they would not listen, so they called and I would not listen,” says the LORD of hosts;</a:t>
            </a:r>
            <a:r>
              <a:rPr lang="en-US" sz="2800" dirty="0"/>
              <a:t> </a:t>
            </a:r>
            <a:r>
              <a:rPr lang="en-US" sz="2800" dirty="0" smtClean="0"/>
              <a:t>but I scattered them with a storm wind among all the nations whom they have not known. Thus the land is desolated behind them so that no one went back and forth, for they made the pleasant land desolate.”</a:t>
            </a:r>
            <a:r>
              <a:rPr lang="en-US" sz="2400" dirty="0" smtClean="0"/>
              <a:t/>
            </a:r>
            <a:br>
              <a:rPr lang="en-US" sz="2400" dirty="0" smtClean="0"/>
            </a:br>
            <a:endParaRPr lang="en-US" sz="2400" dirty="0"/>
          </a:p>
        </p:txBody>
      </p:sp>
    </p:spTree>
    <p:extLst>
      <p:ext uri="{BB962C8B-B14F-4D97-AF65-F5344CB8AC3E}">
        <p14:creationId xmlns:p14="http://schemas.microsoft.com/office/powerpoint/2010/main" val="2506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TESTAMENT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3516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200" dirty="0" smtClean="0"/>
              <a:t>Galatians 2:7-10</a:t>
            </a:r>
            <a:br>
              <a:rPr lang="en-US" sz="3200" dirty="0" smtClean="0"/>
            </a:br>
            <a:r>
              <a:rPr lang="en-US" sz="3200" dirty="0" smtClean="0"/>
              <a:t>“But on the contrary, seeing that I had been entrusted with the gospel to the uncircumcised, just as Peter had been to the circumcised</a:t>
            </a:r>
            <a:r>
              <a:rPr lang="en-US" sz="3200" dirty="0"/>
              <a:t> </a:t>
            </a:r>
            <a:r>
              <a:rPr lang="en-US" sz="3200" dirty="0" smtClean="0"/>
              <a:t>(for He who effectually worked for Peter in his apostleship to the circumcised effectually worked for me also to the Gentiles),</a:t>
            </a:r>
            <a:r>
              <a:rPr lang="en-US" sz="3200" dirty="0"/>
              <a:t> </a:t>
            </a:r>
            <a:r>
              <a:rPr lang="en-US" sz="3200" dirty="0" smtClean="0"/>
              <a:t>and recognizing the grace that had been given to me, James and Cephas and John, who were reputed to be pillars, gave to me and Barnabas the right hand of fellowship, so that we might go to the Gentiles and they to the circumcised.</a:t>
            </a:r>
            <a:r>
              <a:rPr lang="en-US" sz="3200" dirty="0"/>
              <a:t> </a:t>
            </a:r>
            <a:r>
              <a:rPr lang="en-US" sz="3200" dirty="0" smtClean="0"/>
              <a:t> They only asked us to remember the poor—the very thing I also was eager to do.”</a:t>
            </a:r>
            <a:endParaRPr lang="en-US" sz="3200" dirty="0"/>
          </a:p>
        </p:txBody>
      </p:sp>
    </p:spTree>
    <p:extLst>
      <p:ext uri="{BB962C8B-B14F-4D97-AF65-F5344CB8AC3E}">
        <p14:creationId xmlns:p14="http://schemas.microsoft.com/office/powerpoint/2010/main" val="2132205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3200" dirty="0" smtClean="0"/>
              <a:t>Matthew 6:2-4 </a:t>
            </a:r>
            <a:br>
              <a:rPr lang="en-US" sz="3200" dirty="0" smtClean="0"/>
            </a:br>
            <a:r>
              <a:rPr lang="en-US" sz="3200" dirty="0" smtClean="0"/>
              <a:t>“So when you give to the poor, do not sound a trumpet before you, as the hypocrites do in the synagogues and in the streets, so that they may be honored by men. Truly I say to you, they have their reward in full.</a:t>
            </a:r>
            <a:r>
              <a:rPr lang="en-US" sz="3200" dirty="0"/>
              <a:t> </a:t>
            </a:r>
            <a:r>
              <a:rPr lang="en-US" sz="3200" dirty="0" smtClean="0"/>
              <a:t> But when you give to the poor, do not let your left hand know what your right hand is doing,</a:t>
            </a:r>
            <a:r>
              <a:rPr lang="en-US" sz="3200" dirty="0"/>
              <a:t> </a:t>
            </a:r>
            <a:r>
              <a:rPr lang="en-US" sz="3200" dirty="0" smtClean="0"/>
              <a:t>so that your giving will be in secret; and your Father who sees what is done in secret will reward you.”</a:t>
            </a:r>
            <a:endParaRPr lang="en-US" sz="3200" dirty="0"/>
          </a:p>
        </p:txBody>
      </p:sp>
    </p:spTree>
    <p:extLst>
      <p:ext uri="{BB962C8B-B14F-4D97-AF65-F5344CB8AC3E}">
        <p14:creationId xmlns:p14="http://schemas.microsoft.com/office/powerpoint/2010/main" val="3253496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2800" dirty="0" smtClean="0"/>
              <a:t>Matthew 25:41-45</a:t>
            </a:r>
            <a:r>
              <a:rPr lang="en-US" sz="2800" dirty="0"/>
              <a:t/>
            </a:r>
            <a:br>
              <a:rPr lang="en-US" sz="2800" dirty="0"/>
            </a:br>
            <a:r>
              <a:rPr lang="en-US" sz="2800" dirty="0" smtClean="0"/>
              <a:t>“Then He will also say to those on His left, ‘Depart from Me, accursed ones, into the eternal fire which has been prepared for the devil and his angels;</a:t>
            </a:r>
            <a:br>
              <a:rPr lang="en-US" sz="2800" dirty="0" smtClean="0"/>
            </a:br>
            <a:r>
              <a:rPr lang="en-US" sz="2800" dirty="0" smtClean="0"/>
              <a:t>for I was hungry, and you gave Me nothing to eat; I was thirsty, and you gave Me nothing to drink;</a:t>
            </a:r>
            <a:br>
              <a:rPr lang="en-US" sz="2800" dirty="0" smtClean="0"/>
            </a:br>
            <a:r>
              <a:rPr lang="en-US" sz="2800" dirty="0" smtClean="0"/>
              <a:t>I was a stranger, and you did not invite Me in; naked, and you did not clothe Me; sick, and in prison, and you did not visit Me.’</a:t>
            </a:r>
            <a:br>
              <a:rPr lang="en-US" sz="2800" dirty="0" smtClean="0"/>
            </a:br>
            <a:r>
              <a:rPr lang="en-US" sz="2800" dirty="0" smtClean="0"/>
              <a:t>Then they themselves also will answer, ‘Lord, when did we see You hungry, or thirsty, or a stranger, or naked, or sick, or in prison, and did not take care of You?’</a:t>
            </a:r>
            <a:br>
              <a:rPr lang="en-US" sz="2800" dirty="0" smtClean="0"/>
            </a:br>
            <a:r>
              <a:rPr lang="en-US" sz="2800" dirty="0" smtClean="0"/>
              <a:t>Then He will answer them, ‘Truly I say to you, to the extent that you did not do it to one of the least of these, you did not do it to Me.’”</a:t>
            </a:r>
            <a:r>
              <a:rPr lang="en-US" sz="2400" dirty="0" smtClean="0"/>
              <a:t/>
            </a:r>
            <a:br>
              <a:rPr lang="en-US" sz="2400" dirty="0" smtClean="0"/>
            </a:br>
            <a:endParaRPr lang="en-US" sz="2400" dirty="0"/>
          </a:p>
        </p:txBody>
      </p:sp>
    </p:spTree>
    <p:extLst>
      <p:ext uri="{BB962C8B-B14F-4D97-AF65-F5344CB8AC3E}">
        <p14:creationId xmlns:p14="http://schemas.microsoft.com/office/powerpoint/2010/main" val="1954579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2800" dirty="0" smtClean="0"/>
              <a:t>Luke 4:18</a:t>
            </a:r>
            <a:r>
              <a:rPr lang="en-US" sz="2800" dirty="0"/>
              <a:t/>
            </a:r>
            <a:br>
              <a:rPr lang="en-US" sz="2800" dirty="0"/>
            </a:br>
            <a:r>
              <a:rPr lang="en-US" sz="2800" dirty="0" smtClean="0"/>
              <a:t>“THE SPIRIT OF THE LORD IS UPON ME,</a:t>
            </a:r>
            <a:br>
              <a:rPr lang="en-US" sz="2800" dirty="0" smtClean="0"/>
            </a:br>
            <a:r>
              <a:rPr lang="en-US" sz="2800" dirty="0" smtClean="0"/>
              <a:t>BECAUSE HE ANOINTED ME TO PREACH THE GOSPEL TO THE POOR.</a:t>
            </a:r>
            <a:br>
              <a:rPr lang="en-US" sz="2800" dirty="0" smtClean="0"/>
            </a:br>
            <a:r>
              <a:rPr lang="en-US" sz="2800" dirty="0" smtClean="0"/>
              <a:t>HE HAS SENT ME TO PROCLAIM RELEASE TO THE CAPTIVES,</a:t>
            </a:r>
            <a:br>
              <a:rPr lang="en-US" sz="2800" dirty="0" smtClean="0"/>
            </a:br>
            <a:r>
              <a:rPr lang="en-US" sz="2800" dirty="0" smtClean="0"/>
              <a:t>AND RECOVERY OF SIGHT TO THE BLIND,</a:t>
            </a:r>
            <a:br>
              <a:rPr lang="en-US" sz="2800" dirty="0" smtClean="0"/>
            </a:br>
            <a:r>
              <a:rPr lang="en-US" sz="2800" dirty="0" smtClean="0"/>
              <a:t>TO SET FREE THOSE WHO ARE OPPRESSED,</a:t>
            </a:r>
            <a:br>
              <a:rPr lang="en-US" sz="2800" dirty="0" smtClean="0"/>
            </a:br>
            <a:r>
              <a:rPr lang="en-US" sz="2800" dirty="0" smtClean="0"/>
              <a:t>TO PROCLAIM THE FAVORABLE YEAR OF THE LORD.”</a:t>
            </a:r>
            <a:br>
              <a:rPr lang="en-US" sz="2800" dirty="0" smtClean="0"/>
            </a:br>
            <a:endParaRPr lang="en-US" sz="2800" dirty="0"/>
          </a:p>
        </p:txBody>
      </p:sp>
    </p:spTree>
    <p:extLst>
      <p:ext uri="{BB962C8B-B14F-4D97-AF65-F5344CB8AC3E}">
        <p14:creationId xmlns:p14="http://schemas.microsoft.com/office/powerpoint/2010/main" val="188870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Exodus 22:25-27</a:t>
            </a:r>
            <a:br>
              <a:rPr lang="en-US" dirty="0" smtClean="0"/>
            </a:br>
            <a:r>
              <a:rPr lang="en-US" sz="4000" dirty="0" smtClean="0"/>
              <a:t>“If you lend money to My people, to the poor among you, you are not to act as a creditor to him; you shall not charge him interest.  If you ever take your neighbor’s cloak as a pledge, you are to return it to him before the sun sets, for that is his only covering; it is his cloak for his body. What else shall he sleep in? And it shall come about that when he cries out to Me, I will hear him, for I am gracious.</a:t>
            </a:r>
            <a:endParaRPr lang="en-US" dirty="0"/>
          </a:p>
        </p:txBody>
      </p:sp>
    </p:spTree>
    <p:extLst>
      <p:ext uri="{BB962C8B-B14F-4D97-AF65-F5344CB8AC3E}">
        <p14:creationId xmlns:p14="http://schemas.microsoft.com/office/powerpoint/2010/main" val="3024777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Luke 7:22</a:t>
            </a:r>
            <a:br>
              <a:rPr lang="en-US" dirty="0" smtClean="0"/>
            </a:br>
            <a:r>
              <a:rPr lang="en-US" dirty="0" smtClean="0"/>
              <a:t>“And He answered and said to them, ‘Go and report to John what you have seen and heard: the BLIND RECEIVE SIGHT, the lame walk, the lepers are cleansed, and the deaf hear, the dead are raised up, the POOR HAVE THE GOSPEL PREACHED TO THEM.’”</a:t>
            </a:r>
            <a:endParaRPr lang="en-US" dirty="0"/>
          </a:p>
        </p:txBody>
      </p:sp>
    </p:spTree>
    <p:extLst>
      <p:ext uri="{BB962C8B-B14F-4D97-AF65-F5344CB8AC3E}">
        <p14:creationId xmlns:p14="http://schemas.microsoft.com/office/powerpoint/2010/main" val="3087583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600" dirty="0" smtClean="0"/>
              <a:t>Luke 14:12-14 </a:t>
            </a:r>
            <a:br>
              <a:rPr lang="en-US" sz="3600" dirty="0" smtClean="0"/>
            </a:br>
            <a:r>
              <a:rPr lang="en-US" sz="3600" dirty="0" smtClean="0"/>
              <a:t>And He also went on to say to the one who had invited Him, “When you give a luncheon or a dinner, do not invite your friends or your brothers or your relatives or rich neighbors, otherwise they may also invite you in return and that will be your repayment.</a:t>
            </a:r>
            <a:r>
              <a:rPr lang="en-US" sz="3600" dirty="0"/>
              <a:t> </a:t>
            </a:r>
            <a:r>
              <a:rPr lang="en-US" sz="3600" dirty="0" smtClean="0"/>
              <a:t> But when you give a reception, invite the poor, the crippled, the lame, the blind,</a:t>
            </a:r>
            <a:r>
              <a:rPr lang="en-US" sz="3600" dirty="0"/>
              <a:t> </a:t>
            </a:r>
            <a:r>
              <a:rPr lang="en-US" sz="3600" dirty="0" smtClean="0"/>
              <a:t>and you will be blessed, since they do not have the means to repay you; for you will be repaid at the resurrection of the righteous.”</a:t>
            </a:r>
            <a:endParaRPr lang="en-US" sz="3600" dirty="0"/>
          </a:p>
        </p:txBody>
      </p:sp>
    </p:spTree>
    <p:extLst>
      <p:ext uri="{BB962C8B-B14F-4D97-AF65-F5344CB8AC3E}">
        <p14:creationId xmlns:p14="http://schemas.microsoft.com/office/powerpoint/2010/main" val="2132205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
            </a:r>
            <a:br>
              <a:rPr lang="en-US" dirty="0" smtClean="0"/>
            </a:br>
            <a:r>
              <a:rPr lang="en-US" sz="4000" dirty="0" smtClean="0"/>
              <a:t>Luke 16:19-21</a:t>
            </a:r>
            <a:br>
              <a:rPr lang="en-US" sz="4000" dirty="0" smtClean="0"/>
            </a:br>
            <a:r>
              <a:rPr lang="en-US" sz="4000" dirty="0" smtClean="0"/>
              <a:t>“Now there was a rich man, and he habitually dressed in purple and fine linen, joyously living in splendor every day.</a:t>
            </a:r>
            <a:r>
              <a:rPr lang="en-US" sz="4000" dirty="0"/>
              <a:t> </a:t>
            </a:r>
            <a:r>
              <a:rPr lang="en-US" sz="4000" dirty="0" smtClean="0"/>
              <a:t> And a poor man named Lazarus was laid at his gate, covered with sores,</a:t>
            </a:r>
            <a:r>
              <a:rPr lang="en-US" sz="4000" dirty="0"/>
              <a:t> </a:t>
            </a:r>
            <a:r>
              <a:rPr lang="en-US" sz="4000" dirty="0" smtClean="0"/>
              <a:t>and longing to be fed with the crumbs which were falling from the rich man’s table; besides, even the dogs were coming and licking his sores.”</a:t>
            </a:r>
            <a:r>
              <a:rPr lang="en-US" dirty="0" smtClean="0"/>
              <a:t/>
            </a:r>
            <a:br>
              <a:rPr lang="en-US" dirty="0" smtClean="0"/>
            </a:br>
            <a:endParaRPr lang="en-US" dirty="0"/>
          </a:p>
        </p:txBody>
      </p:sp>
    </p:spTree>
    <p:extLst>
      <p:ext uri="{BB962C8B-B14F-4D97-AF65-F5344CB8AC3E}">
        <p14:creationId xmlns:p14="http://schemas.microsoft.com/office/powerpoint/2010/main" val="3253496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Lk. 18:22</a:t>
            </a:r>
            <a:br>
              <a:rPr lang="en-US" dirty="0" smtClean="0"/>
            </a:br>
            <a:r>
              <a:rPr lang="en-US" dirty="0" smtClean="0"/>
              <a:t>“When Jesus heard this, He said to him, ‘One thing you still lack; sell all that you possess and distribute it to the poor, and you shall have treasure in heaven; and come, follow Me.’”</a:t>
            </a:r>
            <a:endParaRPr lang="en-US" dirty="0"/>
          </a:p>
        </p:txBody>
      </p:sp>
    </p:spTree>
    <p:extLst>
      <p:ext uri="{BB962C8B-B14F-4D97-AF65-F5344CB8AC3E}">
        <p14:creationId xmlns:p14="http://schemas.microsoft.com/office/powerpoint/2010/main" val="1954579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600" dirty="0" smtClean="0"/>
              <a:t>John 13:27-29</a:t>
            </a:r>
            <a:br>
              <a:rPr lang="en-US" sz="3600" dirty="0" smtClean="0"/>
            </a:br>
            <a:r>
              <a:rPr lang="en-US" sz="3600" dirty="0" smtClean="0"/>
              <a:t>“After the morsel, Satan then entered into him. Therefore Jesus said to him, ‘What you do, do quickly.’  Now no one of those reclining at the table knew for what purpose He had said this to him.</a:t>
            </a:r>
            <a:r>
              <a:rPr lang="en-US" sz="3600" dirty="0"/>
              <a:t> </a:t>
            </a:r>
            <a:r>
              <a:rPr lang="en-US" sz="3600" dirty="0" smtClean="0"/>
              <a:t> For some were supposing, because Judas had the money box, that Jesus was saying to him, ‘Buy the things we have need of for the feast’; or else, that he should give something to the poor.”</a:t>
            </a:r>
            <a:endParaRPr lang="en-US" sz="3600" dirty="0"/>
          </a:p>
        </p:txBody>
      </p:sp>
    </p:spTree>
    <p:extLst>
      <p:ext uri="{BB962C8B-B14F-4D97-AF65-F5344CB8AC3E}">
        <p14:creationId xmlns:p14="http://schemas.microsoft.com/office/powerpoint/2010/main" val="1888708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sz="2800" dirty="0" smtClean="0"/>
              <a:t>Acts 4:32-35   </a:t>
            </a:r>
            <a:br>
              <a:rPr lang="en-US" sz="2800" dirty="0" smtClean="0"/>
            </a:br>
            <a:r>
              <a:rPr lang="en-US" sz="2800" dirty="0" smtClean="0"/>
              <a:t>“And the congregation of those who believed were of one heart and soul; and not one of them claimed that anything belonging to him was his own, but all things were common property to them.</a:t>
            </a:r>
            <a:r>
              <a:rPr lang="en-US" sz="2800" dirty="0"/>
              <a:t> </a:t>
            </a:r>
            <a:r>
              <a:rPr lang="en-US" sz="2800" dirty="0" smtClean="0"/>
              <a:t> And with great power the apostles were giving testimony to the resurrection of the Lord Jesus, and abundant grace was upon them all.</a:t>
            </a:r>
            <a:r>
              <a:rPr lang="en-US" sz="2800" dirty="0"/>
              <a:t> </a:t>
            </a:r>
            <a:r>
              <a:rPr lang="en-US" sz="2800" dirty="0" smtClean="0"/>
              <a:t> For there was not a needy person among them, for all who were owners of land or houses would sell them and bring the proceeds of the sales</a:t>
            </a:r>
            <a:r>
              <a:rPr lang="en-US" sz="2800" dirty="0"/>
              <a:t> </a:t>
            </a:r>
            <a:r>
              <a:rPr lang="en-US" sz="2800" dirty="0" smtClean="0"/>
              <a:t>and lay them at the apostles’ feet, and they would be distributed to each as any had need.”</a:t>
            </a:r>
            <a:endParaRPr lang="en-US" sz="2800" dirty="0"/>
          </a:p>
        </p:txBody>
      </p:sp>
    </p:spTree>
    <p:extLst>
      <p:ext uri="{BB962C8B-B14F-4D97-AF65-F5344CB8AC3E}">
        <p14:creationId xmlns:p14="http://schemas.microsoft.com/office/powerpoint/2010/main" val="3087583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Acts 6:1</a:t>
            </a:r>
            <a:br>
              <a:rPr lang="en-US" dirty="0" smtClean="0"/>
            </a:br>
            <a:r>
              <a:rPr lang="en-US" dirty="0" smtClean="0"/>
              <a:t>“Now at this time while the disciples were increasing in number, a complaint arose on the part of the Hellenistic Jews against the native Hebrews, because their widows were being overlooked in the daily serving of food.”</a:t>
            </a:r>
            <a:endParaRPr lang="en-US" dirty="0"/>
          </a:p>
        </p:txBody>
      </p:sp>
    </p:spTree>
    <p:extLst>
      <p:ext uri="{BB962C8B-B14F-4D97-AF65-F5344CB8AC3E}">
        <p14:creationId xmlns:p14="http://schemas.microsoft.com/office/powerpoint/2010/main" val="2132205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Romans 15:25-26 </a:t>
            </a:r>
            <a:br>
              <a:rPr lang="en-US" dirty="0" smtClean="0"/>
            </a:br>
            <a:r>
              <a:rPr lang="en-US" dirty="0" smtClean="0"/>
              <a:t>“but now, I am going to Jerusalem serving the saints.</a:t>
            </a:r>
            <a:r>
              <a:rPr lang="en-US" dirty="0"/>
              <a:t> </a:t>
            </a:r>
            <a:r>
              <a:rPr lang="en-US" dirty="0" smtClean="0"/>
              <a:t> For Macedonia and Achaia have been pleased to make a contribution for the poor among the saints in Jerusalem.”</a:t>
            </a:r>
            <a:endParaRPr lang="en-US" dirty="0"/>
          </a:p>
        </p:txBody>
      </p:sp>
    </p:spTree>
    <p:extLst>
      <p:ext uri="{BB962C8B-B14F-4D97-AF65-F5344CB8AC3E}">
        <p14:creationId xmlns:p14="http://schemas.microsoft.com/office/powerpoint/2010/main" val="3253496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Ephesians 4:28</a:t>
            </a:r>
            <a:br>
              <a:rPr lang="en-US" dirty="0" smtClean="0"/>
            </a:br>
            <a:r>
              <a:rPr lang="en-US" dirty="0" smtClean="0"/>
              <a:t>“He who steals must steal no longer; but rather he must labor, performing with his own hands what is good, so that he will have something to share with one who has need.”</a:t>
            </a:r>
            <a:endParaRPr lang="en-US" dirty="0"/>
          </a:p>
        </p:txBody>
      </p:sp>
    </p:spTree>
    <p:extLst>
      <p:ext uri="{BB962C8B-B14F-4D97-AF65-F5344CB8AC3E}">
        <p14:creationId xmlns:p14="http://schemas.microsoft.com/office/powerpoint/2010/main" val="1954579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James 1:27</a:t>
            </a:r>
            <a:br>
              <a:rPr lang="en-US" dirty="0" smtClean="0"/>
            </a:br>
            <a:r>
              <a:rPr lang="en-US" dirty="0" smtClean="0"/>
              <a:t>“Pure and undefiled religion in the sight of our God and Father is this: to visit orphans and widows in their distress, and to keep oneself unstained by the world.”</a:t>
            </a:r>
            <a:endParaRPr lang="en-US" dirty="0"/>
          </a:p>
        </p:txBody>
      </p:sp>
    </p:spTree>
    <p:extLst>
      <p:ext uri="{BB962C8B-B14F-4D97-AF65-F5344CB8AC3E}">
        <p14:creationId xmlns:p14="http://schemas.microsoft.com/office/powerpoint/2010/main" val="188870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Exodus 23:10-11</a:t>
            </a:r>
            <a:br>
              <a:rPr lang="en-US" dirty="0" smtClean="0"/>
            </a:br>
            <a:r>
              <a:rPr lang="en-US" dirty="0" smtClean="0"/>
              <a:t>“You shall sow your land for six years and gather in its yield,</a:t>
            </a:r>
            <a:r>
              <a:rPr lang="en-US" dirty="0"/>
              <a:t> </a:t>
            </a:r>
            <a:r>
              <a:rPr lang="en-US" dirty="0" smtClean="0"/>
              <a:t>but on the seventh year you shall let it rest and lie fallow, so that the needy of your people may eat; and whatever they leave the beast of the field may eat. You are to do the same with your vineyard and your olive grove.”</a:t>
            </a:r>
            <a:br>
              <a:rPr lang="en-US" dirty="0" smtClean="0"/>
            </a:br>
            <a:endParaRPr lang="en-US" dirty="0"/>
          </a:p>
        </p:txBody>
      </p:sp>
    </p:spTree>
    <p:extLst>
      <p:ext uri="{BB962C8B-B14F-4D97-AF65-F5344CB8AC3E}">
        <p14:creationId xmlns:p14="http://schemas.microsoft.com/office/powerpoint/2010/main" val="439133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Autofit/>
          </a:bodyPr>
          <a:lstStyle/>
          <a:p>
            <a:r>
              <a:rPr lang="en-US" sz="2600" dirty="0" smtClean="0"/>
              <a:t>James 2:1-6</a:t>
            </a:r>
            <a:br>
              <a:rPr lang="en-US" sz="2600" dirty="0" smtClean="0"/>
            </a:br>
            <a:r>
              <a:rPr lang="en-US" sz="2600" dirty="0" smtClean="0"/>
              <a:t>My brethren, do not hold your faith in our glorious Lord Jesus Christ with an attitude of personal favoritism.</a:t>
            </a:r>
            <a:r>
              <a:rPr lang="en-US" sz="2600" dirty="0"/>
              <a:t> </a:t>
            </a:r>
            <a:r>
              <a:rPr lang="en-US" sz="2600" dirty="0" smtClean="0"/>
              <a:t> For if a man comes into your assembly with a gold ring and dressed in fine clothes, and there also comes in a poor man in dirty clothes,</a:t>
            </a:r>
            <a:r>
              <a:rPr lang="en-US" sz="2600" dirty="0"/>
              <a:t> </a:t>
            </a:r>
            <a:r>
              <a:rPr lang="en-US" sz="2600" dirty="0" smtClean="0"/>
              <a:t>and you pay special attention to the one who is wearing the fine clothes, and say, “You sit here in a good place,” and you say to the poor man, “You stand over there, or sit down by my footstool,”</a:t>
            </a:r>
            <a:r>
              <a:rPr lang="en-US" sz="2600" dirty="0"/>
              <a:t> </a:t>
            </a:r>
            <a:r>
              <a:rPr lang="en-US" sz="2600" dirty="0" smtClean="0"/>
              <a:t>have you not made distinctions among yourselves, and become judges with evil motives?</a:t>
            </a:r>
            <a:r>
              <a:rPr lang="en-US" sz="2600" dirty="0"/>
              <a:t> </a:t>
            </a:r>
            <a:r>
              <a:rPr lang="en-US" sz="2600" dirty="0" smtClean="0"/>
              <a:t> Listen, my beloved brethren: did not God choose the poor of this world to be rich in faith and heirs of the kingdom which He promised to those who love Him?</a:t>
            </a:r>
            <a:r>
              <a:rPr lang="en-US" sz="2600" dirty="0"/>
              <a:t> </a:t>
            </a:r>
            <a:r>
              <a:rPr lang="en-US" sz="2600" dirty="0" smtClean="0"/>
              <a:t> But you have dishonored the poor man. Is it not the rich who oppress you and personally drag you into court?</a:t>
            </a:r>
            <a:endParaRPr lang="en-US" sz="2600" dirty="0"/>
          </a:p>
        </p:txBody>
      </p:sp>
    </p:spTree>
    <p:extLst>
      <p:ext uri="{BB962C8B-B14F-4D97-AF65-F5344CB8AC3E}">
        <p14:creationId xmlns:p14="http://schemas.microsoft.com/office/powerpoint/2010/main" val="3087583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a:bodyPr>
          <a:lstStyle/>
          <a:p>
            <a:r>
              <a:rPr lang="en-US" dirty="0" smtClean="0"/>
              <a:t>I John 3:17</a:t>
            </a:r>
            <a:br>
              <a:rPr lang="en-US" dirty="0" smtClean="0"/>
            </a:br>
            <a:r>
              <a:rPr lang="en-US" dirty="0" smtClean="0"/>
              <a:t>“But whoever has the world’s goods, and sees his brother in need and closes his heart against him, how does the love of God abide in him?”</a:t>
            </a:r>
            <a:endParaRPr lang="en-US" dirty="0"/>
          </a:p>
        </p:txBody>
      </p:sp>
    </p:spTree>
    <p:extLst>
      <p:ext uri="{BB962C8B-B14F-4D97-AF65-F5344CB8AC3E}">
        <p14:creationId xmlns:p14="http://schemas.microsoft.com/office/powerpoint/2010/main" val="2132205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YOU FOCUS ON THE POOR AS MUCH AS GOD WANTS YOU TO?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594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dirty="0" smtClean="0"/>
              <a:t>Leviticus 19:9-10</a:t>
            </a:r>
            <a:br>
              <a:rPr lang="en-US" dirty="0" smtClean="0"/>
            </a:br>
            <a:r>
              <a:rPr lang="en-US" sz="4000" dirty="0" smtClean="0"/>
              <a:t>    “Now when you reap the harvest of your land, you shall not reap to the very corners of your field, nor shall you gather the gleanings of your harvest.</a:t>
            </a:r>
            <a:r>
              <a:rPr lang="en-US" sz="4000" dirty="0"/>
              <a:t> </a:t>
            </a:r>
            <a:r>
              <a:rPr lang="en-US" sz="4000" dirty="0" smtClean="0"/>
              <a:t>‘Nor shall you glean your vineyard, nor shall you gather the fallen fruit of your vineyard; you shall leave them for the needy and for the stranger. I am the LORD your God.”</a:t>
            </a:r>
            <a:r>
              <a:rPr lang="en-US" dirty="0" smtClean="0"/>
              <a:t/>
            </a:r>
            <a:br>
              <a:rPr lang="en-US" dirty="0" smtClean="0"/>
            </a:br>
            <a:endParaRPr lang="en-US" dirty="0"/>
          </a:p>
        </p:txBody>
      </p:sp>
    </p:spTree>
    <p:extLst>
      <p:ext uri="{BB962C8B-B14F-4D97-AF65-F5344CB8AC3E}">
        <p14:creationId xmlns:p14="http://schemas.microsoft.com/office/powerpoint/2010/main" val="439133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600" dirty="0" smtClean="0"/>
              <a:t>Leviticus 25:35-38</a:t>
            </a:r>
            <a:br>
              <a:rPr lang="en-US" sz="3600" dirty="0" smtClean="0"/>
            </a:br>
            <a:r>
              <a:rPr lang="en-US" sz="3600" dirty="0" smtClean="0"/>
              <a:t>“Now in case a countryman of yours becomes poor and his means with regard to you falter, then you are to sustain him, like a stranger or a sojourner, that he may live with you.</a:t>
            </a:r>
            <a:r>
              <a:rPr lang="en-US" sz="3600" dirty="0"/>
              <a:t> </a:t>
            </a:r>
            <a:r>
              <a:rPr lang="en-US" sz="3600" dirty="0" smtClean="0"/>
              <a:t> Do not take usurious interest from him, but revere your God, that your countryman may live with you.</a:t>
            </a:r>
            <a:r>
              <a:rPr lang="en-US" sz="3600" dirty="0"/>
              <a:t> </a:t>
            </a:r>
            <a:r>
              <a:rPr lang="en-US" sz="3600" dirty="0" smtClean="0"/>
              <a:t> You shall not give him your silver at interest, nor your food for gain.</a:t>
            </a:r>
            <a:r>
              <a:rPr lang="en-US" sz="3600" dirty="0"/>
              <a:t> </a:t>
            </a:r>
            <a:r>
              <a:rPr lang="en-US" sz="3600" dirty="0" smtClean="0"/>
              <a:t> I am the LORD your God, who brought you out of the land of Egypt to give you the land of Canaan and to be your God.”</a:t>
            </a:r>
            <a:r>
              <a:rPr lang="en-US" sz="2800" dirty="0" smtClean="0"/>
              <a:t/>
            </a:r>
            <a:br>
              <a:rPr lang="en-US" sz="2800" dirty="0" smtClean="0"/>
            </a:br>
            <a:endParaRPr lang="en-US" sz="2800" dirty="0"/>
          </a:p>
        </p:txBody>
      </p:sp>
    </p:spTree>
    <p:extLst>
      <p:ext uri="{BB962C8B-B14F-4D97-AF65-F5344CB8AC3E}">
        <p14:creationId xmlns:p14="http://schemas.microsoft.com/office/powerpoint/2010/main" val="439133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3300" dirty="0" smtClean="0"/>
              <a:t>Leviticus 25:39-43</a:t>
            </a:r>
            <a:br>
              <a:rPr lang="en-US" sz="3300" dirty="0" smtClean="0"/>
            </a:br>
            <a:r>
              <a:rPr lang="en-US" sz="3300" dirty="0" smtClean="0"/>
              <a:t>“If a countryman of yours becomes so poor with regard to you that he sells himself to you, you shall not subject him to a slave’s service.</a:t>
            </a:r>
            <a:r>
              <a:rPr lang="en-US" sz="3300" dirty="0"/>
              <a:t> </a:t>
            </a:r>
            <a:r>
              <a:rPr lang="en-US" sz="3300" dirty="0" smtClean="0"/>
              <a:t> He shall be with you as a hired man, as if he were a sojourner; he shall serve with you until the year of jubilee.</a:t>
            </a:r>
            <a:r>
              <a:rPr lang="en-US" sz="3300" dirty="0"/>
              <a:t> </a:t>
            </a:r>
            <a:r>
              <a:rPr lang="en-US" sz="3300" dirty="0" smtClean="0"/>
              <a:t> He shall then go out from you, he and his sons with him, and shall go back to his family, that he may return to the property of his forefathers.</a:t>
            </a:r>
            <a:r>
              <a:rPr lang="en-US" sz="3300" dirty="0"/>
              <a:t> </a:t>
            </a:r>
            <a:r>
              <a:rPr lang="en-US" sz="3300" dirty="0" smtClean="0"/>
              <a:t> For they are My servants whom I brought out from the land of Egypt; they are not to be sold in a slave sale.</a:t>
            </a:r>
            <a:r>
              <a:rPr lang="en-US" sz="3300" dirty="0"/>
              <a:t> </a:t>
            </a:r>
            <a:r>
              <a:rPr lang="en-US" sz="3300" dirty="0" smtClean="0"/>
              <a:t> You shall not rule over him with severity, but are to revere your God.”</a:t>
            </a:r>
            <a:r>
              <a:rPr lang="en-US" sz="2800" dirty="0" smtClean="0"/>
              <a:t/>
            </a:r>
            <a:br>
              <a:rPr lang="en-US" sz="2800" dirty="0" smtClean="0"/>
            </a:br>
            <a:endParaRPr lang="en-US" sz="2800" dirty="0"/>
          </a:p>
        </p:txBody>
      </p:sp>
    </p:spTree>
    <p:extLst>
      <p:ext uri="{BB962C8B-B14F-4D97-AF65-F5344CB8AC3E}">
        <p14:creationId xmlns:p14="http://schemas.microsoft.com/office/powerpoint/2010/main" val="213220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Autofit/>
          </a:bodyPr>
          <a:lstStyle/>
          <a:p>
            <a:r>
              <a:rPr lang="en-US" sz="3600" dirty="0" smtClean="0"/>
              <a:t>Deuteronomy 14:28-29</a:t>
            </a:r>
            <a:r>
              <a:rPr lang="en-US" sz="3600" dirty="0"/>
              <a:t/>
            </a:r>
            <a:br>
              <a:rPr lang="en-US" sz="3600" dirty="0"/>
            </a:br>
            <a:r>
              <a:rPr lang="en-US" sz="3600" dirty="0" smtClean="0"/>
              <a:t>“At the end of every third year you shall bring out all the tithe of your produce in that year, and shall deposit it in your town.</a:t>
            </a:r>
            <a:r>
              <a:rPr lang="en-US" sz="3600" dirty="0"/>
              <a:t> </a:t>
            </a:r>
            <a:r>
              <a:rPr lang="en-US" sz="3600" dirty="0" smtClean="0"/>
              <a:t> The Levite, because he has no portion or inheritance among you, and the alien, the orphan and the widow who are in your town, shall come and eat and be satisfied, in order that the LORD your God may bless you in all the work of your hand which you do.</a:t>
            </a:r>
            <a:endParaRPr lang="en-US" sz="3600" dirty="0"/>
          </a:p>
        </p:txBody>
      </p:sp>
    </p:spTree>
    <p:extLst>
      <p:ext uri="{BB962C8B-B14F-4D97-AF65-F5344CB8AC3E}">
        <p14:creationId xmlns:p14="http://schemas.microsoft.com/office/powerpoint/2010/main" val="439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153400" cy="6019799"/>
          </a:xfrm>
        </p:spPr>
        <p:txBody>
          <a:bodyPr>
            <a:normAutofit fontScale="90000"/>
          </a:bodyPr>
          <a:lstStyle/>
          <a:p>
            <a:r>
              <a:rPr lang="en-US" sz="2700" dirty="0" smtClean="0"/>
              <a:t>Deuteronomy 15:12-18</a:t>
            </a:r>
            <a:br>
              <a:rPr lang="en-US" sz="2700" dirty="0" smtClean="0"/>
            </a:br>
            <a:r>
              <a:rPr lang="en-US" sz="2700" dirty="0" smtClean="0"/>
              <a:t>“If your kinsman, a Hebrew man or woman, is sold to you, then he shall serve you six years, but in the seventh year you shall set him free.</a:t>
            </a:r>
            <a:r>
              <a:rPr lang="en-US" sz="2700" dirty="0"/>
              <a:t> </a:t>
            </a:r>
            <a:r>
              <a:rPr lang="en-US" sz="2700" dirty="0" smtClean="0"/>
              <a:t> When you set him free, you shall not send him away empty-handed.</a:t>
            </a:r>
            <a:r>
              <a:rPr lang="en-US" sz="2700" dirty="0"/>
              <a:t> </a:t>
            </a:r>
            <a:r>
              <a:rPr lang="en-US" sz="2700" dirty="0" smtClean="0"/>
              <a:t> You shall furnish him liberally from your flock and from your threshing floor and from your wine vat; you shall give to him as the LORD your God has blessed you.</a:t>
            </a:r>
            <a:r>
              <a:rPr lang="en-US" sz="2700" dirty="0"/>
              <a:t> </a:t>
            </a:r>
            <a:r>
              <a:rPr lang="en-US" sz="2700" dirty="0" smtClean="0"/>
              <a:t> You shall remember that you were a slave in the land of Egypt, and the LORD your God redeemed you; therefore I command you this today.  It shall come about if he says to you, ‘I will not go out from you,’ because he loves you and your household, since he fares well with you;</a:t>
            </a:r>
            <a:r>
              <a:rPr lang="en-US" sz="2700" dirty="0"/>
              <a:t> </a:t>
            </a:r>
            <a:r>
              <a:rPr lang="en-US" sz="2700" dirty="0" smtClean="0"/>
              <a:t>then you shall take an awl and pierce it through his ear into the door, and he shall be your servant forever. Also you shall do likewise to your maidservant.  It shall not seem hard to you when you set him free, for he has given you six years with double the service of a hired man; so the LORD your God will bless you in whatever you do.”</a:t>
            </a:r>
            <a:r>
              <a:rPr lang="en-US" sz="2400" dirty="0" smtClean="0"/>
              <a:t/>
            </a:r>
            <a:br>
              <a:rPr lang="en-US" sz="2400" dirty="0" smtClean="0"/>
            </a:br>
            <a:endParaRPr lang="en-US" sz="2400" dirty="0"/>
          </a:p>
        </p:txBody>
      </p:sp>
    </p:spTree>
    <p:extLst>
      <p:ext uri="{BB962C8B-B14F-4D97-AF65-F5344CB8AC3E}">
        <p14:creationId xmlns:p14="http://schemas.microsoft.com/office/powerpoint/2010/main" val="3253496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99</Words>
  <Application>Microsoft Office PowerPoint</Application>
  <PresentationFormat>On-screen Show (4:3)</PresentationFormat>
  <Paragraphs>42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THE POOR  A SERMON IN SCRIPTURE</vt:lpstr>
      <vt:lpstr>THE LAW OF MOSES</vt:lpstr>
      <vt:lpstr>Exodus 22:25-27 “If you lend money to My people, to the poor among you, you are not to act as a creditor to him; you shall not charge him interest.  If you ever take your neighbor’s cloak as a pledge, you are to return it to him before the sun sets, for that is his only covering; it is his cloak for his body. What else shall he sleep in? And it shall come about that when he cries out to Me, I will hear him, for I am gracious.</vt:lpstr>
      <vt:lpstr>Exodus 23:10-11 “You shall sow your land for six years and gather in its yield, but on the seventh year you shall let it rest and lie fallow, so that the needy of your people may eat; and whatever they leave the beast of the field may eat. You are to do the same with your vineyard and your olive grove.” </vt:lpstr>
      <vt:lpstr>Leviticus 19:9-10     “Now when you reap the harvest of your land, you shall not reap to the very corners of your field, nor shall you gather the gleanings of your harvest. ‘Nor shall you glean your vineyard, nor shall you gather the fallen fruit of your vineyard; you shall leave them for the needy and for the stranger. I am the LORD your God.” </vt:lpstr>
      <vt:lpstr>Leviticus 25:35-38 “Now in case a countryman of yours becomes poor and his means with regard to you falter, then you are to sustain him, like a stranger or a sojourner, that he may live with you.  Do not take usurious interest from him, but revere your God, that your countryman may live with you.  You shall not give him your silver at interest, nor your food for gain.  I am the LORD your God, who brought you out of the land of Egypt to give you the land of Canaan and to be your God.” </vt:lpstr>
      <vt:lpstr>Leviticus 25:39-43 “If a countryman of yours becomes so poor with regard to you that he sells himself to you, you shall not subject him to a slave’s service.  He shall be with you as a hired man, as if he were a sojourner; he shall serve with you until the year of jubilee.  He shall then go out from you, he and his sons with him, and shall go back to his family, that he may return to the property of his forefathers.  For they are My servants whom I brought out from the land of Egypt; they are not to be sold in a slave sale.  You shall not rule over him with severity, but are to revere your God.” </vt:lpstr>
      <vt:lpstr>Deuteronomy 14:28-29 “At the end of every third year you shall bring out all the tithe of your produce in that year, and shall deposit it in your town.  The Levite, because he has no portion or inheritance among you, and the alien, the orphan and the widow who are in your town, shall come and eat and be satisfied, in order that the LORD your God may bless you in all the work of your hand which you do.</vt:lpstr>
      <vt:lpstr>Deuteronomy 15:12-18 “If your kinsman, a Hebrew man or woman, is sold to you, then he shall serve you six years, but in the seventh year you shall set him free.  When you set him free, you shall not send him away empty-handed.  You shall furnish him liberally from your flock and from your threshing floor and from your wine vat; you shall give to him as the LORD your God has blessed you.  You shall remember that you were a slave in the land of Egypt, and the LORD your God redeemed you; therefore I command you this today.  It shall come about if he says to you, ‘I will not go out from you,’ because he loves you and your household, since he fares well with you; then you shall take an awl and pierce it through his ear into the door, and he shall be your servant forever. Also you shall do likewise to your maidservant.  It shall not seem hard to you when you set him free, for he has given you six years with double the service of a hired man; so the LORD your God will bless you in whatever you do.” </vt:lpstr>
      <vt:lpstr>Deuteronomy 24:10-13 “When you make your neighbor a loan of any sort, you shall not enter his house to take his pledge.  You shall remain outside, and the man to whom you make the loan shall bring the pledge out to you.  If he is a poor man, you shall not sleep with his pledge.  When the sun goes down you shall surely return the pledge to him, that he may sleep in his cloak and bless you; and it will be righteousness for you before the LORD your God.”</vt:lpstr>
      <vt:lpstr>THE WISDOM LITERATURE</vt:lpstr>
      <vt:lpstr>Proverbs 14:21 “He who despises his neighbor sins,          But happy is he who is gracious to the poor.”</vt:lpstr>
      <vt:lpstr>Proverbs 19:17 “One who is gracious to a poor man lends to the LORD,          And He will repay him for his good deed.”</vt:lpstr>
      <vt:lpstr>Proverbs 28:8  “He who increases his wealth by interest and usury          Gathers it for him who is gracious to the poor.”</vt:lpstr>
      <vt:lpstr>THE PROPHETS</vt:lpstr>
      <vt:lpstr>Isaiah 1:17 “Learn to do good; Seek justice, Reprove the ruthless, Defend the orphan, Plead for the widow.” </vt:lpstr>
      <vt:lpstr>Isaiah 3:13-15 “The LORD arises to contend, And stands to judge the people. The LORD enters into judgment with the elders and princes of His people,  ‘It is you who have devoured the vineyard; The plunder of the poor is in your houses. What do you mean by crushing My people And grinding the face of the poor?’ Declares the Lord GOD of hosts.”</vt:lpstr>
      <vt:lpstr>Isaiah 10:1-3 “Woe to those who enact evil statutes And to those who constantly record unjust decisions, So as to deprive the needy of justice And rob the poor of My people of their rights, So that widows may be their spoil And that they may plunder the orphans. Now what will you do in the day of punishment, And in the devastation which will come from afar? To whom will you flee for help? And where will you leave your wealth?”</vt:lpstr>
      <vt:lpstr>Jeremiah 5:28 “They are fat, they are sleek, They also excel in deeds of wickedness; They do not plead the cause, The cause of the orphan, that they may prosper; And they do not defend the rights of the poor.”</vt:lpstr>
      <vt:lpstr>Jeremiah 7:5-7 “For if you truly amend your ways and your deeds, if you truly practice justice between a man and his neighbor, if you do not oppress the alien, the orphan, or the widow, and do not shed innocent blood in this place, nor walk after other gods to your own ruin, then I will let you dwell in this place, in the land that I gave to your fathers forever and ever.”</vt:lpstr>
      <vt:lpstr>Jeremiah 22:13 “Woe to him who builds his house without righteousness And his upper rooms without justice, Who uses his neighbor’s services without pay And does not give him his wages,”</vt:lpstr>
      <vt:lpstr>Amos 5:11-12 “Therefore because you impose heavy rent on the poor And exact a tribute of grain from them, Though you have built houses of well-hewn stone, Yet you will not live in them; You have planted pleasant vineyards, yet you will not drink their wine.  For I know your transgressions are many and your sins are great, You who distress the righteous and accept bribes And turn aside the poor in the gate.” </vt:lpstr>
      <vt:lpstr>Zechariah 7:8-14 “Then the word of the LORD came to Zechariah saying, ‘Thus has the LORD of hosts said, ‘Dispense true justice and practice kindness and compassion each to his brother; and do not oppress the widow or the orphan, the stranger or the poor; and do not devise evil in your hearts against one another.’  But they refused to pay attention and turned a stubborn shoulder and stopped their ears from hearing.” …</vt:lpstr>
      <vt:lpstr>Zechariah 7:8-14 “They made their hearts like flint so that they could not hear the law and the words which the LORD of hosts had sent by His Spirit through the former prophets; therefore great wrath came from the LORD of hosts.  And just as He called and they would not listen, so they called and I would not listen,” says the LORD of hosts; but I scattered them with a storm wind among all the nations whom they have not known. Thus the land is desolated behind them so that no one went back and forth, for they made the pleasant land desolate.” </vt:lpstr>
      <vt:lpstr>NEW TESTAMENT</vt:lpstr>
      <vt:lpstr>Galatians 2:7-10 “But on the contrary, seeing that I had been entrusted with the gospel to the uncircumcised, just as Peter had been to the circumcised (for He who effectually worked for Peter in his apostleship to the circumcised effectually worked for me also to the Gentiles), and recognizing the grace that had been given to me, James and Cephas and John, who were reputed to be pillars, gave to me and Barnabas the right hand of fellowship, so that we might go to the Gentiles and they to the circumcised.  They only asked us to remember the poor—the very thing I also was eager to do.”</vt:lpstr>
      <vt:lpstr>Matthew 6:2-4  “So when you give to the poor, do not sound a trumpet before you, as the hypocrites do in the synagogues and in the streets, so that they may be honored by men. Truly I say to you, they have their reward in full.  But when you give to the poor, do not let your left hand know what your right hand is doing, so that your giving will be in secret; and your Father who sees what is done in secret will reward you.”</vt:lpstr>
      <vt:lpstr>Matthew 25:41-45 “Then He will also say to those on His left, ‘Depart from Me, accursed ones, into the eternal fire which has been prepared for the devil and his angels; for I was hungry, and you gave Me nothing to eat; I was thirsty, and you gave Me nothing to drink; I was a stranger, and you did not invite Me in; naked, and you did not clothe Me; sick, and in prison, and you did not visit Me.’ Then they themselves also will answer, ‘Lord, when did we see You hungry, or thirsty, or a stranger, or naked, or sick, or in prison, and did not take care of You?’ Then He will answer them, ‘Truly I say to you, to the extent that you did not do it to one of the least of these, you did not do it to Me.’” </vt:lpstr>
      <vt:lpstr>Luke 4:18 “THE SPIRIT OF THE LORD IS UPON ME, BECAUSE HE ANOINTED ME TO PREACH THE GOSPEL TO THE POOR. HE HAS SENT ME TO PROCLAIM RELEASE TO THE CAPTIVES, AND RECOVERY OF SIGHT TO THE BLIND, TO SET FREE THOSE WHO ARE OPPRESSED, TO PROCLAIM THE FAVORABLE YEAR OF THE LORD.” </vt:lpstr>
      <vt:lpstr>Luke 7:22 “And He answered and said to them, ‘Go and report to John what you have seen and heard: the BLIND RECEIVE SIGHT, the lame walk, the lepers are cleansed, and the deaf hear, the dead are raised up, the POOR HAVE THE GOSPEL PREACHED TO THEM.’”</vt:lpstr>
      <vt:lpstr>Luke 14:12-14  And He also went on to say to the one who had invited Him, “When you give a luncheon or a dinner, do not invite your friends or your brothers or your relatives or rich neighbors, otherwise they may also invite you in return and that will be your repayment.  But when you give a reception, invite the poor, the crippled, the lame, the blind, and you will be blessed, since they do not have the means to repay you; for you will be repaid at the resurrection of the righteous.”</vt:lpstr>
      <vt:lpstr> Luke 16:19-21 “Now there was a rich man, and he habitually dressed in purple and fine linen, joyously living in splendor every day.  And a poor man named Lazarus was laid at his gate, covered with sores, and longing to be fed with the crumbs which were falling from the rich man’s table; besides, even the dogs were coming and licking his sores.” </vt:lpstr>
      <vt:lpstr>Lk. 18:22 “When Jesus heard this, He said to him, ‘One thing you still lack; sell all that you possess and distribute it to the poor, and you shall have treasure in heaven; and come, follow Me.’”</vt:lpstr>
      <vt:lpstr>John 13:27-29 “After the morsel, Satan then entered into him. Therefore Jesus said to him, ‘What you do, do quickly.’  Now no one of those reclining at the table knew for what purpose He had said this to him.  For some were supposing, because Judas had the money box, that Jesus was saying to him, ‘Buy the things we have need of for the feast’; or else, that he should give something to the poor.”</vt:lpstr>
      <vt:lpstr>Acts 4:32-35    “And the congregation of those who believed were of one heart and soul; and not one of them claimed that anything belonging to him was his own, but all things were common property to them.  And with great power the apostles were giving testimony to the resurrection of the Lord Jesus, and abundant grace was upon them all.  For there was not a needy person among them, for all who were owners of land or houses would sell them and bring the proceeds of the sales and lay them at the apostles’ feet, and they would be distributed to each as any had need.”</vt:lpstr>
      <vt:lpstr>Acts 6:1 “Now at this time while the disciples were increasing in number, a complaint arose on the part of the Hellenistic Jews against the native Hebrews, because their widows were being overlooked in the daily serving of food.”</vt:lpstr>
      <vt:lpstr>Romans 15:25-26  “but now, I am going to Jerusalem serving the saints.  For Macedonia and Achaia have been pleased to make a contribution for the poor among the saints in Jerusalem.”</vt:lpstr>
      <vt:lpstr>Ephesians 4:28 “He who steals must steal no longer; but rather he must labor, performing with his own hands what is good, so that he will have something to share with one who has need.”</vt:lpstr>
      <vt:lpstr>James 1:27 “Pure and undefiled religion in the sight of our God and Father is this: to visit orphans and widows in their distress, and to keep oneself unstained by the world.”</vt:lpstr>
      <vt:lpstr>James 2:1-6 My brethren, do not hold your faith in our glorious Lord Jesus Christ with an attitude of personal favoritism.  For if a man comes into your assembly with a gold ring and dressed in fine clothes, and there also comes in a poor man in dirty clothes, and you pay special attention to the one who is wearing the fine clothes, and say, “You sit here in a good place,” and you say to the poor man, “You stand over there, or sit down by my footstool,” have you not made distinctions among yourselves, and become judges with evil motives?  Listen, my beloved brethren: did not God choose the poor of this world to be rich in faith and heirs of the kingdom which He promised to those who love Him?  But you have dishonored the poor man. Is it not the rich who oppress you and personally drag you into court?</vt:lpstr>
      <vt:lpstr>I John 3:17 “But whoever has the world’s goods, and sees his brother in need and closes his heart against him, how does the love of God abide in him?”</vt:lpstr>
      <vt:lpstr>DO YOU FOCUS ON THE POOR AS MUCH AS GOD WANTS YOU TO?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POOR A SERMON IN SCRIPTURE</dc:title>
  <dc:creator>ared</dc:creator>
  <cp:lastModifiedBy>Northside CoC</cp:lastModifiedBy>
  <cp:revision>8</cp:revision>
  <dcterms:created xsi:type="dcterms:W3CDTF">2016-10-16T05:36:09Z</dcterms:created>
  <dcterms:modified xsi:type="dcterms:W3CDTF">2016-10-16T15:19:43Z</dcterms:modified>
</cp:coreProperties>
</file>