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78" r:id="rId3"/>
    <p:sldId id="259" r:id="rId4"/>
    <p:sldId id="258" r:id="rId5"/>
    <p:sldId id="260" r:id="rId6"/>
    <p:sldId id="261" r:id="rId7"/>
    <p:sldId id="262" r:id="rId8"/>
    <p:sldId id="263" r:id="rId9"/>
    <p:sldId id="273" r:id="rId10"/>
    <p:sldId id="268" r:id="rId11"/>
    <p:sldId id="257" r:id="rId12"/>
    <p:sldId id="274" r:id="rId13"/>
    <p:sldId id="279" r:id="rId14"/>
    <p:sldId id="275" r:id="rId15"/>
    <p:sldId id="256" r:id="rId16"/>
    <p:sldId id="265" r:id="rId17"/>
    <p:sldId id="264" r:id="rId18"/>
    <p:sldId id="276" r:id="rId19"/>
    <p:sldId id="280" r:id="rId20"/>
    <p:sldId id="281" r:id="rId21"/>
    <p:sldId id="282" r:id="rId22"/>
    <p:sldId id="283" r:id="rId23"/>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4" autoAdjust="0"/>
    <p:restoredTop sz="75429" autoAdjust="0"/>
  </p:normalViewPr>
  <p:slideViewPr>
    <p:cSldViewPr>
      <p:cViewPr varScale="1">
        <p:scale>
          <a:sx n="55" d="100"/>
          <a:sy n="55" d="100"/>
        </p:scale>
        <p:origin x="-9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51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4" y="0"/>
            <a:ext cx="4068339" cy="355124"/>
          </a:xfrm>
          <a:prstGeom prst="rect">
            <a:avLst/>
          </a:prstGeom>
        </p:spPr>
        <p:txBody>
          <a:bodyPr vert="horz" lIns="94229" tIns="47114" rIns="94229" bIns="47114" rtlCol="0"/>
          <a:lstStyle>
            <a:lvl1pPr algn="r">
              <a:defRPr sz="1200"/>
            </a:lvl1pPr>
          </a:lstStyle>
          <a:p>
            <a:fld id="{2372B0AF-EFB8-41E1-A5E1-2E1E05242B42}" type="datetimeFigureOut">
              <a:rPr lang="en-US" smtClean="0"/>
              <a:pPr/>
              <a:t>1/9/2016</a:t>
            </a:fld>
            <a:endParaRPr lang="en-US"/>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46119"/>
            <a:ext cx="4068339" cy="3551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19"/>
            <a:ext cx="4068339" cy="355124"/>
          </a:xfrm>
          <a:prstGeom prst="rect">
            <a:avLst/>
          </a:prstGeom>
        </p:spPr>
        <p:txBody>
          <a:bodyPr vert="horz" lIns="94229" tIns="47114" rIns="94229" bIns="47114" rtlCol="0" anchor="b"/>
          <a:lstStyle>
            <a:lvl1pPr algn="r">
              <a:defRPr sz="1200"/>
            </a:lvl1pPr>
          </a:lstStyle>
          <a:p>
            <a:fld id="{1FA95633-BFDC-4317-947E-B08300769032}" type="slidenum">
              <a:rPr lang="en-US" smtClean="0"/>
              <a:pPr/>
              <a:t>‹#›</a:t>
            </a:fld>
            <a:endParaRPr lang="en-US"/>
          </a:p>
        </p:txBody>
      </p:sp>
    </p:spTree>
    <p:extLst>
      <p:ext uri="{BB962C8B-B14F-4D97-AF65-F5344CB8AC3E}">
        <p14:creationId xmlns:p14="http://schemas.microsoft.com/office/powerpoint/2010/main" val="56070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 the elders for giving me this opportunity to preach about Teaching our Children.</a:t>
            </a:r>
          </a:p>
          <a:p>
            <a:endParaRPr lang="en-US" dirty="0" smtClean="0"/>
          </a:p>
          <a:p>
            <a:r>
              <a:rPr lang="en-US" dirty="0" smtClean="0"/>
              <a:t>I would also like to take this opportunity to join the many voices who have often spoken from this podium thanking all the Northside teachers. . .Teachers of both the children’s classes AND the adult classes.</a:t>
            </a:r>
          </a:p>
          <a:p>
            <a:endParaRPr lang="en-US" dirty="0" smtClean="0"/>
          </a:p>
          <a:p>
            <a:r>
              <a:rPr lang="en-US" dirty="0" smtClean="0"/>
              <a:t>This morning, however, my focus will be on the children’s classes. To the teachers of the children’s classes I want to express my appreciation for the time you devote in preparation  for teaching and the nurturing you give to your students. Both have a profound affect on them. We all are so very busy, and it is a blessing to have you devote yourselves to this good work time and again. For all the times you have agreed to teach despite a hectic schedule, I am thankful for you. We have 16 classes to fill each and every quarter, and you have been asked to teach one or more of those classes on a frequent basis. I also am grateful for your willingness to sub and to assist in the Nursery class.</a:t>
            </a:r>
          </a:p>
          <a:p>
            <a:endParaRPr lang="en-US" dirty="0" smtClean="0"/>
          </a:p>
          <a:p>
            <a:r>
              <a:rPr lang="en-US" dirty="0" smtClean="0"/>
              <a:t>I am thankful for Ryan Hall who has hung white boards, bulletin boards and maps, readied the chronology walls, provided sound proofing  where needed and hung the intelligent design poster boxes which were used by Kristin for the intelligent design classes.</a:t>
            </a:r>
          </a:p>
          <a:p>
            <a:endParaRPr lang="en-US" dirty="0" smtClean="0"/>
          </a:p>
          <a:p>
            <a:r>
              <a:rPr lang="en-US" dirty="0" smtClean="0"/>
              <a:t>I am also thankful to those of you who have written over 390 lessons to correlate with the Bible Study Guide, and for those of you who have assisted in coloring, painting, cutting, and sewing materials to be used in the younger classes.</a:t>
            </a:r>
          </a:p>
          <a:p>
            <a:endParaRPr lang="en-US" dirty="0" smtClean="0"/>
          </a:p>
          <a:p>
            <a:r>
              <a:rPr lang="en-US" dirty="0" smtClean="0"/>
              <a:t>If there are  any here who do not wish to teach but would like to help with the children’s classes in other ways, we are always looking for help with readying materials.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2</a:t>
            </a:fld>
            <a:endParaRPr lang="en-US"/>
          </a:p>
        </p:txBody>
      </p:sp>
    </p:spTree>
    <p:extLst>
      <p:ext uri="{BB962C8B-B14F-4D97-AF65-F5344CB8AC3E}">
        <p14:creationId xmlns:p14="http://schemas.microsoft.com/office/powerpoint/2010/main" val="5101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Bible class teachers need your cooperation to make their work effective. Be on time for class. Know what your children are studying. If they have lost their book ask the teacher for another. Be aware of assignments that are made, and encourage your child to do their work on time. Children tend to forget some assignments and to be negligent in completing others. Encourage the children to do their best and cooperate to the fullest on suggested projects.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12</a:t>
            </a:fld>
            <a:endParaRPr lang="en-US"/>
          </a:p>
        </p:txBody>
      </p:sp>
    </p:spTree>
    <p:extLst>
      <p:ext uri="{BB962C8B-B14F-4D97-AF65-F5344CB8AC3E}">
        <p14:creationId xmlns:p14="http://schemas.microsoft.com/office/powerpoint/2010/main" val="272985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talk on the role of the Bible class teacher in the Workshop</a:t>
            </a:r>
          </a:p>
          <a:p>
            <a:endParaRPr lang="en-US" dirty="0" smtClean="0"/>
          </a:p>
          <a:p>
            <a:r>
              <a:rPr lang="en-US" dirty="0" smtClean="0"/>
              <a:t>If you are teaching/have taught/or are considering teaching, please sign up for one</a:t>
            </a:r>
            <a:r>
              <a:rPr lang="en-US" baseline="0" dirty="0" smtClean="0"/>
              <a:t> of t</a:t>
            </a:r>
            <a:r>
              <a:rPr lang="en-US" dirty="0" smtClean="0"/>
              <a:t>he workshop</a:t>
            </a:r>
            <a:r>
              <a:rPr lang="en-US" baseline="0" dirty="0" smtClean="0"/>
              <a:t> dates</a:t>
            </a:r>
            <a:r>
              <a:rPr lang="en-US" dirty="0" smtClean="0"/>
              <a:t> if you have not done so. </a:t>
            </a:r>
            <a:r>
              <a:rPr lang="en-US" baseline="0" dirty="0" smtClean="0"/>
              <a:t>  </a:t>
            </a:r>
            <a:r>
              <a:rPr lang="en-US" dirty="0" smtClean="0"/>
              <a:t>It is important that all teachers attend</a:t>
            </a:r>
            <a:r>
              <a:rPr lang="en-US" baseline="0" dirty="0" smtClean="0"/>
              <a:t> because t</a:t>
            </a:r>
            <a:r>
              <a:rPr lang="en-US" dirty="0" smtClean="0"/>
              <a:t>he workshop</a:t>
            </a:r>
            <a:r>
              <a:rPr lang="en-US" baseline="0" dirty="0" smtClean="0"/>
              <a:t> in January is the foundation for subsequent grade level meetings.</a:t>
            </a:r>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13</a:t>
            </a:fld>
            <a:endParaRPr lang="en-US"/>
          </a:p>
        </p:txBody>
      </p:sp>
    </p:spTree>
    <p:extLst>
      <p:ext uri="{BB962C8B-B14F-4D97-AF65-F5344CB8AC3E}">
        <p14:creationId xmlns:p14="http://schemas.microsoft.com/office/powerpoint/2010/main" val="222536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Keeping things in perspective: </a:t>
            </a:r>
          </a:p>
          <a:p>
            <a:r>
              <a:rPr lang="en-US" baseline="0" dirty="0" smtClean="0"/>
              <a:t>Proverbs 22:6 Here we see the positive consequences of teaching</a:t>
            </a:r>
          </a:p>
          <a:p>
            <a:r>
              <a:rPr lang="en-US" baseline="0" dirty="0" smtClean="0"/>
              <a:t>Read</a:t>
            </a:r>
          </a:p>
          <a:p>
            <a:endParaRPr lang="en-US" baseline="0" dirty="0" smtClean="0"/>
          </a:p>
          <a:p>
            <a:r>
              <a:rPr lang="en-US" baseline="0" dirty="0" smtClean="0"/>
              <a:t>A common quote I have seen tells of the negative consequences of not teaching:</a:t>
            </a:r>
          </a:p>
          <a:p>
            <a:endParaRPr lang="en-US" baseline="0" dirty="0" smtClean="0"/>
          </a:p>
          <a:p>
            <a:r>
              <a:rPr lang="en-US" baseline="0" dirty="0" smtClean="0"/>
              <a:t>“If we don’t teach our children to follow Christ, the world will teach them not to.”</a:t>
            </a:r>
          </a:p>
          <a:p>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14</a:t>
            </a:fld>
            <a:endParaRPr lang="en-US"/>
          </a:p>
        </p:txBody>
      </p:sp>
    </p:spTree>
    <p:extLst>
      <p:ext uri="{BB962C8B-B14F-4D97-AF65-F5344CB8AC3E}">
        <p14:creationId xmlns:p14="http://schemas.microsoft.com/office/powerpoint/2010/main" val="246347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take a Look at the big picture:</a:t>
            </a:r>
          </a:p>
          <a:p>
            <a:endParaRPr lang="en-US" baseline="0" dirty="0" smtClean="0"/>
          </a:p>
          <a:p>
            <a:r>
              <a:rPr lang="en-US" baseline="0" dirty="0" smtClean="0"/>
              <a:t>What is the long term investment in time for  children to attend Bible classes during their most formative years?</a:t>
            </a:r>
          </a:p>
          <a:p>
            <a:endParaRPr lang="en-US" baseline="0" dirty="0" smtClean="0"/>
          </a:p>
          <a:p>
            <a:r>
              <a:rPr lang="en-US" baseline="0" dirty="0" smtClean="0"/>
              <a:t>When we consider all that is required in a child’s secular education, are our expectations for Bible class too low?  </a:t>
            </a:r>
          </a:p>
          <a:p>
            <a:r>
              <a:rPr lang="en-US" baseline="0" dirty="0" smtClean="0"/>
              <a:t>Let’s take a look at the chart.  Compared to the amount of time spent in secular education Kindergarten through High School (which is 18, 200 hours),</a:t>
            </a:r>
          </a:p>
          <a:p>
            <a:r>
              <a:rPr lang="en-US" baseline="0" dirty="0" smtClean="0"/>
              <a:t>is 1,326 hours (Bible Class 2x a week) unreasonable?</a:t>
            </a:r>
          </a:p>
          <a:p>
            <a:endParaRPr lang="en-US" baseline="0" dirty="0" smtClean="0"/>
          </a:p>
          <a:p>
            <a:r>
              <a:rPr lang="en-US" baseline="0" dirty="0" smtClean="0"/>
              <a:t>Keeping things in perspective: How does the value of lessons taught in the Bible classes compare to those taught in secular education?  </a:t>
            </a:r>
          </a:p>
          <a:p>
            <a:r>
              <a:rPr lang="en-US" baseline="0" dirty="0" smtClean="0"/>
              <a:t>It will take effort to keep a child’s life in balance. We need to find the time.</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15</a:t>
            </a:fld>
            <a:endParaRPr lang="en-US"/>
          </a:p>
        </p:txBody>
      </p:sp>
    </p:spTree>
    <p:extLst>
      <p:ext uri="{BB962C8B-B14F-4D97-AF65-F5344CB8AC3E}">
        <p14:creationId xmlns:p14="http://schemas.microsoft.com/office/powerpoint/2010/main" val="1718486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knew it was essential to preach all of God’s word to the Ephesians, not just parts. Every book, every story, every lesson is there for a reason. Our children can learn from Jehoshaphat</a:t>
            </a:r>
            <a:r>
              <a:rPr lang="en-US" baseline="0" dirty="0" smtClean="0"/>
              <a:t> as well as from Noah. From Nehemiah as well as from David. It is essential that our children have a well-rounded knowledge of the entire Bible on which to begin building their faith. Jesus said “And you shall know the truth, and the truth shall make you free” (John 8:32). Knowledge of that truth – that entire truth – is key to raising up our children with the goal of them obtaining that freedom through Jesus. Our job as teachers is to help our children build that all-important foundation of knowledge. Without knowledge, without hearing the word of God, there can be no faith (Rom 10:17). Having a planned, organized Bible class program seeks to ensure this is the case and helps to prevent any gaps in our children’s knowledge of God’s word.</a:t>
            </a:r>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16</a:t>
            </a:fld>
            <a:endParaRPr lang="en-US"/>
          </a:p>
        </p:txBody>
      </p:sp>
    </p:spTree>
    <p:extLst>
      <p:ext uri="{BB962C8B-B14F-4D97-AF65-F5344CB8AC3E}">
        <p14:creationId xmlns:p14="http://schemas.microsoft.com/office/powerpoint/2010/main" val="326960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Ephesians 4:11-15</a:t>
            </a:r>
          </a:p>
          <a:p>
            <a:r>
              <a:rPr lang="en-US" dirty="0" smtClean="0"/>
              <a:t> 11 And he gave the apostles, the prophets, the evangelists, the shepherds[a] and teachers,[b] 12 to equip the saints for the work of ministry, for building up the body of Christ, 13 until we all attain to the unity of the faith and of the knowledge of the Son of God, to mature manhood,[c] to the measure of the stature of the fullness of Christ, 14 so that we may no longer be children, tossed to and fro by the waves and carried about by every wind of doctrine, by human cunning, by craftiness in deceitful schemes. 15 Rather, speaking the truth in love, we are to grow up in every way into him who is the head, into Christ, </a:t>
            </a:r>
          </a:p>
          <a:p>
            <a:endParaRPr lang="en-US" dirty="0" smtClean="0"/>
          </a:p>
          <a:p>
            <a:r>
              <a:rPr lang="en-US" dirty="0" smtClean="0"/>
              <a:t>Along with other roles, Paul tells us that God provided for the role of a teacher to help us achieve a high standard. What is that standard? To grow up in all things into Christ – to continue</a:t>
            </a:r>
            <a:r>
              <a:rPr lang="en-US" baseline="0" dirty="0" smtClean="0"/>
              <a:t> to grow in knowledge, faith, and spiritual stature such that we constantly strive to be like Christ in all things. What a goal to aim for! As teachers, it’s our job to put children on that path, first imparting the knowledge needed to build faith and then, as they grow, encouraging and nurturing that faith and spiritual stature. As parents, are we committed to this high standard? As teachers, are we committed to this lofty goal? The overarching goal for any children’s Bible class program must be the salvation of our children’s souls. Nothing concerns a parent as deeply as their child’s spiritual future and nothing brings greater joy to a parent than to see their child on the path to salvation. “I have no greater joy than to hear that my children walk in the truth.” 3 john 4. (context of this verse speaking about children of faith – but the same joy applies to our child as they grow in knowledge of Christ as well).As teachers, we have an awesome responsibility placed upon us. Bible classes working in concert with dedicated parents and loving Christians, will help save the souls of students!</a:t>
            </a:r>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17</a:t>
            </a:fld>
            <a:endParaRPr lang="en-US"/>
          </a:p>
        </p:txBody>
      </p:sp>
    </p:spTree>
    <p:extLst>
      <p:ext uri="{BB962C8B-B14F-4D97-AF65-F5344CB8AC3E}">
        <p14:creationId xmlns:p14="http://schemas.microsoft.com/office/powerpoint/2010/main" val="395108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Importance of h</a:t>
            </a:r>
            <a:r>
              <a:rPr lang="en-US" dirty="0" smtClean="0"/>
              <a:t>aving</a:t>
            </a:r>
            <a:r>
              <a:rPr lang="en-US" baseline="0" dirty="0" smtClean="0"/>
              <a:t> </a:t>
            </a:r>
            <a:r>
              <a:rPr lang="en-US" dirty="0" smtClean="0"/>
              <a:t>Goals</a:t>
            </a:r>
          </a:p>
          <a:p>
            <a:r>
              <a:rPr lang="en-US" dirty="0" smtClean="0"/>
              <a:t>When considering how to approach structuring Bible classes for the children at Northside, it helps to think in broad terms. What should a child who has been in Bible class from age 2 to age 18 have learned? Without a goal or standard to aim for, it’s all too easy for students to progress physically from class to class without progressing in their knowledge. How do we determine what our standards should be in teaching our children? </a:t>
            </a:r>
          </a:p>
          <a:p>
            <a:r>
              <a:rPr lang="en-US" dirty="0" smtClean="0"/>
              <a:t>The</a:t>
            </a:r>
            <a:r>
              <a:rPr lang="en-US" baseline="0" dirty="0" smtClean="0"/>
              <a:t> handouts you have received were developed by Rick Lanning, an evangelist I’ve known for many years.  I have slightly modified them.  They are a starting point going forward and will be further developed as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18</a:t>
            </a:fld>
            <a:endParaRPr lang="en-US"/>
          </a:p>
        </p:txBody>
      </p:sp>
    </p:spTree>
    <p:extLst>
      <p:ext uri="{BB962C8B-B14F-4D97-AF65-F5344CB8AC3E}">
        <p14:creationId xmlns:p14="http://schemas.microsoft.com/office/powerpoint/2010/main" val="350609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charts list a series of goals that we will strive to achieve for each class/age group.  Hear you see the goals for the classes using the Bible Study Guide Curriculum.  This is a 4 year curriculum. </a:t>
            </a:r>
            <a:r>
              <a:rPr lang="en-US" baseline="0" dirty="0" err="1" smtClean="0"/>
              <a:t>Tthe</a:t>
            </a:r>
            <a:r>
              <a:rPr lang="en-US" baseline="0" dirty="0" smtClean="0"/>
              <a:t> goals outlined on this sheet are for the K-1/1-2/2-3/and 3-4 classes.</a:t>
            </a:r>
          </a:p>
          <a:p>
            <a:endParaRPr lang="en-US" baseline="0" dirty="0" smtClean="0"/>
          </a:p>
          <a:p>
            <a:r>
              <a:rPr lang="en-US" baseline="0" dirty="0" smtClean="0"/>
              <a:t>The goals are broken into the following categories:</a:t>
            </a:r>
          </a:p>
          <a:p>
            <a:r>
              <a:rPr lang="en-US" baseline="0" dirty="0" smtClean="0"/>
              <a:t>Knowledge – facts the children in the class should know by the time they leave the class</a:t>
            </a:r>
          </a:p>
          <a:p>
            <a:r>
              <a:rPr lang="en-US" baseline="0" dirty="0" smtClean="0"/>
              <a:t>Bible Study Skills – skills the children should possess to help them in their next level of Bible study</a:t>
            </a:r>
          </a:p>
          <a:p>
            <a:r>
              <a:rPr lang="en-US" baseline="0" dirty="0" smtClean="0"/>
              <a:t>Attitudes – thoughts and stances the teacher should be reinforcing with each child</a:t>
            </a:r>
          </a:p>
          <a:p>
            <a:r>
              <a:rPr lang="en-US" baseline="0" dirty="0" smtClean="0"/>
              <a:t>Behaviors – social and behavioral skills taught and practiced in the classroom.</a:t>
            </a:r>
          </a:p>
          <a:p>
            <a:endParaRPr lang="en-US" baseline="0" dirty="0" smtClean="0"/>
          </a:p>
          <a:p>
            <a:r>
              <a:rPr lang="en-US" baseline="0" dirty="0" smtClean="0"/>
              <a:t>Both teachers and parents working together can address these goals:</a:t>
            </a:r>
          </a:p>
          <a:p>
            <a:r>
              <a:rPr lang="en-US" baseline="0" dirty="0" err="1" smtClean="0"/>
              <a:t>Teachers:Spend</a:t>
            </a:r>
            <a:r>
              <a:rPr lang="en-US" baseline="0" dirty="0" smtClean="0"/>
              <a:t> at least a small portion of every class period developing and reviewing these skill sets with your students.</a:t>
            </a:r>
          </a:p>
          <a:p>
            <a:r>
              <a:rPr lang="en-US" baseline="0" dirty="0" smtClean="0"/>
              <a:t>Parents: It’s also important that parents help the teachers in assisting their children reach these goals. </a:t>
            </a:r>
          </a:p>
          <a:p>
            <a:endParaRPr lang="en-US" dirty="0" smtClean="0"/>
          </a:p>
          <a:p>
            <a:endParaRPr lang="en-US" dirty="0" smtClean="0"/>
          </a:p>
          <a:p>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19</a:t>
            </a:fld>
            <a:endParaRPr lang="en-US"/>
          </a:p>
        </p:txBody>
      </p:sp>
    </p:spTree>
    <p:extLst>
      <p:ext uri="{BB962C8B-B14F-4D97-AF65-F5344CB8AC3E}">
        <p14:creationId xmlns:p14="http://schemas.microsoft.com/office/powerpoint/2010/main" val="363997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20</a:t>
            </a:fld>
            <a:endParaRPr lang="en-US"/>
          </a:p>
        </p:txBody>
      </p:sp>
    </p:spTree>
    <p:extLst>
      <p:ext uri="{BB962C8B-B14F-4D97-AF65-F5344CB8AC3E}">
        <p14:creationId xmlns:p14="http://schemas.microsoft.com/office/powerpoint/2010/main" val="3640296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talking with Beth’s dad last week he remarked what a great number of children we have in the congregation but with that comes great responsibility.</a:t>
            </a:r>
          </a:p>
          <a:p>
            <a:r>
              <a:rPr lang="en-US" baseline="0" dirty="0" smtClean="0"/>
              <a:t>Bob and Sandra Waldron speak to this responsibility at the end of their book:</a:t>
            </a:r>
          </a:p>
          <a:p>
            <a:endParaRPr lang="en-US" baseline="0" dirty="0" smtClean="0"/>
          </a:p>
          <a:p>
            <a:r>
              <a:rPr lang="en-US" baseline="0" dirty="0" smtClean="0"/>
              <a:t>“Teaching is an awesome responsibility, but it is one God says we can accomplish. Let us accept the challenge before us and teach all those around us to the very best of our ability. That is all God asks – but He does ask that much!”</a:t>
            </a:r>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21</a:t>
            </a:fld>
            <a:endParaRPr lang="en-US"/>
          </a:p>
        </p:txBody>
      </p:sp>
    </p:spTree>
    <p:extLst>
      <p:ext uri="{BB962C8B-B14F-4D97-AF65-F5344CB8AC3E}">
        <p14:creationId xmlns:p14="http://schemas.microsoft.com/office/powerpoint/2010/main" val="307024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lesson this morning, I have gleaned material from the book: A Generation That Knows Not God by Bob and Sandra Waldron. </a:t>
            </a:r>
          </a:p>
          <a:p>
            <a:endParaRPr lang="en-US" baseline="0" dirty="0" smtClean="0"/>
          </a:p>
          <a:p>
            <a:r>
              <a:rPr lang="en-US" dirty="0" smtClean="0"/>
              <a:t>This morning we will be looking</a:t>
            </a:r>
            <a:r>
              <a:rPr lang="en-US" baseline="0" dirty="0" smtClean="0"/>
              <a:t> at the roles of parents and Bible Class teachers in Teaching our children. </a:t>
            </a:r>
          </a:p>
          <a:p>
            <a:r>
              <a:rPr lang="en-US" dirty="0" smtClean="0"/>
              <a:t>The primary responsibility</a:t>
            </a:r>
            <a:r>
              <a:rPr lang="en-US" baseline="0" dirty="0" smtClean="0"/>
              <a:t> for teaching children lies with the parent. We will look at some passages from the Bible later in the lesson that speak to this. The Bible class teachers can and should be helping parents in the task of teaching the Bible, but their time is limited. They need your cooperation to make their work effective. </a:t>
            </a:r>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3</a:t>
            </a:fld>
            <a:endParaRPr lang="en-US"/>
          </a:p>
        </p:txBody>
      </p:sp>
    </p:spTree>
    <p:extLst>
      <p:ext uri="{BB962C8B-B14F-4D97-AF65-F5344CB8AC3E}">
        <p14:creationId xmlns:p14="http://schemas.microsoft.com/office/powerpoint/2010/main" val="353778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members at Northside, we are blessed with a large number of children as part of our spiritual family! Children of all ages who bless</a:t>
            </a:r>
            <a:r>
              <a:rPr lang="en-US" baseline="0" dirty="0" smtClean="0"/>
              <a:t> our lives in countless ways with hugs, love, and laughter. And as adult members, we have a special privilege and responsibility towards these children: to give them knowledge about our Lord and Creator and to </a:t>
            </a:r>
            <a:r>
              <a:rPr lang="en-US" b="0" i="0" u="none" baseline="0" dirty="0" smtClean="0"/>
              <a:t>stir</a:t>
            </a:r>
            <a:r>
              <a:rPr lang="en-US" baseline="0" dirty="0" smtClean="0"/>
              <a:t> their hearts with the mighty works of God.</a:t>
            </a:r>
          </a:p>
          <a:p>
            <a:endParaRPr lang="en-US" baseline="0" dirty="0" smtClean="0"/>
          </a:p>
          <a:p>
            <a:r>
              <a:rPr lang="en-US" baseline="0" dirty="0" smtClean="0"/>
              <a:t>Moses spoke about this great responsibility in Deuteronomy, before the children of Israel entered the land:</a:t>
            </a:r>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4</a:t>
            </a:fld>
            <a:endParaRPr lang="en-US"/>
          </a:p>
        </p:txBody>
      </p:sp>
    </p:spTree>
    <p:extLst>
      <p:ext uri="{BB962C8B-B14F-4D97-AF65-F5344CB8AC3E}">
        <p14:creationId xmlns:p14="http://schemas.microsoft.com/office/powerpoint/2010/main" val="189579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slide</a:t>
            </a:r>
            <a:endParaRPr lang="en-US" dirty="0" smtClean="0"/>
          </a:p>
          <a:p>
            <a:r>
              <a:rPr lang="en-US" dirty="0" smtClean="0"/>
              <a:t>Those who had seen God work wonders in their life, had a commanded responsibility</a:t>
            </a:r>
            <a:r>
              <a:rPr lang="en-US" baseline="0" dirty="0" smtClean="0"/>
              <a:t> </a:t>
            </a:r>
            <a:r>
              <a:rPr lang="en-US" dirty="0" smtClean="0"/>
              <a:t>to pass down the wondrous events they had seen to the next generation – to make those events come alive in the hearts of their children and children’s children. </a:t>
            </a:r>
          </a:p>
          <a:p>
            <a:endParaRPr lang="en-US" dirty="0" smtClean="0"/>
          </a:p>
          <a:p>
            <a:r>
              <a:rPr lang="en-US" dirty="0" smtClean="0"/>
              <a:t>Our eyes have not seen but we can see and experience God’s mighty works through the eyes of those who did see.</a:t>
            </a:r>
          </a:p>
          <a:p>
            <a:endParaRPr lang="en-US" dirty="0" smtClean="0"/>
          </a:p>
          <a:p>
            <a:r>
              <a:rPr lang="en-US" dirty="0" smtClean="0"/>
              <a:t>Some key points here:</a:t>
            </a:r>
          </a:p>
          <a:p>
            <a:r>
              <a:rPr lang="en-US" dirty="0" smtClean="0"/>
              <a:t>“Do not forget” “do not depart from your</a:t>
            </a:r>
            <a:r>
              <a:rPr lang="en-US" baseline="0" dirty="0" smtClean="0"/>
              <a:t> heart all the days of your life”  </a:t>
            </a:r>
            <a:r>
              <a:rPr lang="en-US" dirty="0" smtClean="0"/>
              <a:t>(</a:t>
            </a:r>
            <a:r>
              <a:rPr lang="en-US" baseline="0" dirty="0" smtClean="0"/>
              <a:t>this takes work) </a:t>
            </a:r>
            <a:r>
              <a:rPr lang="en-US" dirty="0" smtClean="0"/>
              <a:t>– I</a:t>
            </a:r>
            <a:r>
              <a:rPr lang="en-US" baseline="0" dirty="0" smtClean="0"/>
              <a:t> think sometimes we tend to overlook this – we learn but what are we doing so that we do not later forget?  </a:t>
            </a:r>
          </a:p>
          <a:p>
            <a:r>
              <a:rPr lang="en-US" baseline="0" dirty="0" smtClean="0"/>
              <a:t>God’s mighty works were to be made known to succeeding generations.</a:t>
            </a:r>
          </a:p>
          <a:p>
            <a:r>
              <a:rPr lang="en-US" dirty="0" smtClean="0"/>
              <a:t>Interesting that grandchildren are included – This</a:t>
            </a:r>
            <a:r>
              <a:rPr lang="en-US" baseline="0" dirty="0" smtClean="0"/>
              <a:t> responsibility of teaching was also given to grandparents. </a:t>
            </a:r>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5</a:t>
            </a:fld>
            <a:endParaRPr lang="en-US"/>
          </a:p>
        </p:txBody>
      </p:sp>
    </p:spTree>
    <p:extLst>
      <p:ext uri="{BB962C8B-B14F-4D97-AF65-F5344CB8AC3E}">
        <p14:creationId xmlns:p14="http://schemas.microsoft.com/office/powerpoint/2010/main" val="206679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We were</a:t>
            </a:r>
            <a:r>
              <a:rPr lang="en-US" u="sng" baseline="0" dirty="0" smtClean="0"/>
              <a:t> not there, but we can see and experience through the Eyes of Moses and Joshua</a:t>
            </a:r>
            <a:endParaRPr lang="en-US" u="sng" dirty="0" smtClean="0"/>
          </a:p>
          <a:p>
            <a:r>
              <a:rPr lang="en-US" dirty="0" smtClean="0"/>
              <a:t>Read Joshua 4:21-24</a:t>
            </a:r>
          </a:p>
          <a:p>
            <a:r>
              <a:rPr lang="en-US" baseline="30000" dirty="0" smtClean="0"/>
              <a:t>21 </a:t>
            </a:r>
            <a:r>
              <a:rPr lang="en-US" dirty="0" smtClean="0"/>
              <a:t>And he said to the people of Israel, “When your children ask their fathers in times to come, ‘What do these stones mean?’ </a:t>
            </a:r>
            <a:r>
              <a:rPr lang="en-US" baseline="30000" dirty="0" smtClean="0"/>
              <a:t>22 </a:t>
            </a:r>
            <a:r>
              <a:rPr lang="en-US" dirty="0" smtClean="0"/>
              <a:t>then you shall let your children know, ‘Israel passed over this Jordan on dry ground.’ </a:t>
            </a:r>
            <a:r>
              <a:rPr lang="en-US" baseline="30000" dirty="0" smtClean="0"/>
              <a:t>23 </a:t>
            </a:r>
            <a:r>
              <a:rPr lang="en-US" dirty="0" smtClean="0"/>
              <a:t>For the </a:t>
            </a:r>
            <a:r>
              <a:rPr lang="en-US" cap="small" dirty="0" smtClean="0">
                <a:effectLst/>
              </a:rPr>
              <a:t>Lord</a:t>
            </a:r>
            <a:r>
              <a:rPr lang="en-US" dirty="0" smtClean="0"/>
              <a:t> your God dried up the waters of the Jordan for you until you passed over, as the </a:t>
            </a:r>
            <a:r>
              <a:rPr lang="en-US" cap="small" dirty="0" smtClean="0">
                <a:effectLst/>
              </a:rPr>
              <a:t>Lord</a:t>
            </a:r>
            <a:r>
              <a:rPr lang="en-US" dirty="0" smtClean="0"/>
              <a:t> your God did to the Red Sea, which he dried up for us until we passed over, </a:t>
            </a:r>
            <a:r>
              <a:rPr lang="en-US" baseline="30000" dirty="0" smtClean="0"/>
              <a:t>24 </a:t>
            </a:r>
            <a:r>
              <a:rPr lang="en-US" dirty="0" smtClean="0"/>
              <a:t>so that all the peoples of the earth may know that the hand of the </a:t>
            </a:r>
            <a:r>
              <a:rPr lang="en-US" cap="small" dirty="0" smtClean="0">
                <a:effectLst/>
              </a:rPr>
              <a:t>Lord</a:t>
            </a:r>
            <a:r>
              <a:rPr lang="en-US" dirty="0" smtClean="0"/>
              <a:t> is mighty, that you may fear the </a:t>
            </a:r>
            <a:r>
              <a:rPr lang="en-US" cap="small" dirty="0" smtClean="0">
                <a:effectLst/>
              </a:rPr>
              <a:t>Lord</a:t>
            </a:r>
            <a:r>
              <a:rPr lang="en-US" dirty="0" smtClean="0"/>
              <a:t> your God forever.”</a:t>
            </a:r>
          </a:p>
          <a:p>
            <a:endParaRPr lang="en-US" dirty="0" smtClean="0"/>
          </a:p>
          <a:p>
            <a:r>
              <a:rPr lang="en-US" dirty="0" smtClean="0"/>
              <a:t>God’s mighty works were something to be impressed upon the children of the Israelites – each child was to know the power of Jehovah just as vividly as those</a:t>
            </a:r>
            <a:r>
              <a:rPr lang="en-US" baseline="0" dirty="0" smtClean="0"/>
              <a:t> who had seen the Jordan River part with their very eyes.</a:t>
            </a:r>
          </a:p>
          <a:p>
            <a:endParaRPr lang="en-US" baseline="0" dirty="0" smtClean="0"/>
          </a:p>
          <a:p>
            <a:r>
              <a:rPr lang="en-US" baseline="0" dirty="0" smtClean="0"/>
              <a:t>While we may not have seen the children of Israel exit Egypt or the Jordan River part with our own eyes, we can see it through the eyes of Moses and Joshua. </a:t>
            </a:r>
          </a:p>
          <a:p>
            <a:r>
              <a:rPr lang="en-US" baseline="0" dirty="0" smtClean="0"/>
              <a:t>God’s mighty works were not just for the people of the day</a:t>
            </a:r>
          </a:p>
          <a:p>
            <a:r>
              <a:rPr lang="en-US" baseline="0" dirty="0" smtClean="0"/>
              <a:t>They were to be told to each succeeding generation.</a:t>
            </a:r>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6</a:t>
            </a:fld>
            <a:endParaRPr lang="en-US"/>
          </a:p>
        </p:txBody>
      </p:sp>
    </p:spTree>
    <p:extLst>
      <p:ext uri="{BB962C8B-B14F-4D97-AF65-F5344CB8AC3E}">
        <p14:creationId xmlns:p14="http://schemas.microsoft.com/office/powerpoint/2010/main" val="371126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We were not there but we can see and experience through the eyes</a:t>
            </a:r>
            <a:r>
              <a:rPr lang="en-US" u="sng" baseline="0" dirty="0" smtClean="0"/>
              <a:t> of the Apostles and the Holy Spirit</a:t>
            </a:r>
            <a:endParaRPr lang="en-US" u="sng" dirty="0" smtClean="0"/>
          </a:p>
          <a:p>
            <a:r>
              <a:rPr lang="en-US" dirty="0" smtClean="0"/>
              <a:t>Read John 20:30-31</a:t>
            </a:r>
          </a:p>
          <a:p>
            <a:r>
              <a:rPr lang="en-US" dirty="0" smtClean="0"/>
              <a:t>While we may not have physically seen salvation</a:t>
            </a:r>
            <a:r>
              <a:rPr lang="en-US" baseline="0" dirty="0" smtClean="0"/>
              <a:t> made possible through Christ on the cross, we can see it through the eyes of the Apostles and the Holy Spirit. </a:t>
            </a:r>
          </a:p>
          <a:p>
            <a:endParaRPr lang="en-US" baseline="0" dirty="0" smtClean="0"/>
          </a:p>
          <a:p>
            <a:r>
              <a:rPr lang="en-US" baseline="0" dirty="0" smtClean="0"/>
              <a:t>And God’s works do not stop there – each and every one of us has been shaped, touched, and transformed by God in some wondrous way. God does answer prayer. Each of us has seen God work in our life. It’s our job to make God, His mighty works, and His perfect word come alive to our children!</a:t>
            </a:r>
          </a:p>
          <a:p>
            <a:endParaRPr lang="en-US" baseline="0" dirty="0" smtClean="0"/>
          </a:p>
          <a:p>
            <a:r>
              <a:rPr lang="en-US" baseline="0" dirty="0" smtClean="0"/>
              <a:t>Make the Bible come alive!</a:t>
            </a:r>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7</a:t>
            </a:fld>
            <a:endParaRPr lang="en-US"/>
          </a:p>
        </p:txBody>
      </p:sp>
    </p:spTree>
    <p:extLst>
      <p:ext uri="{BB962C8B-B14F-4D97-AF65-F5344CB8AC3E}">
        <p14:creationId xmlns:p14="http://schemas.microsoft.com/office/powerpoint/2010/main" val="17024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aseline="0" dirty="0" smtClean="0"/>
              <a:t>God’s word makes it clear that parents have the main responsibility for teaching their children. The main source of a child’s spiritual teaching should be in the home. Paul tells us, in fact, that it is ultimately the father’s responsibility although we recognize in many cases the mother is the one with the most time with the child.</a:t>
            </a:r>
          </a:p>
          <a:p>
            <a:pPr defTabSz="942289">
              <a:defRPr/>
            </a:pPr>
            <a:r>
              <a:rPr lang="en-US" baseline="0" dirty="0" smtClean="0"/>
              <a:t>Read Eph. 6:4</a:t>
            </a:r>
          </a:p>
          <a:p>
            <a:pPr defTabSz="942289">
              <a:defRPr/>
            </a:pPr>
            <a:endParaRPr lang="en-US" baseline="0" dirty="0" smtClean="0"/>
          </a:p>
          <a:p>
            <a:pPr defTabSz="942289">
              <a:defRPr/>
            </a:pPr>
            <a:r>
              <a:rPr lang="en-US" baseline="0" dirty="0" smtClean="0"/>
              <a:t>Regarding the words of the law, Moses told the people:</a:t>
            </a:r>
          </a:p>
          <a:p>
            <a:pPr defTabSz="942289">
              <a:defRPr/>
            </a:pPr>
            <a:r>
              <a:rPr lang="en-US" baseline="0" dirty="0" smtClean="0"/>
              <a:t>Read Deut. 6:7-9</a:t>
            </a:r>
          </a:p>
          <a:p>
            <a:pPr defTabSz="942289">
              <a:defRPr/>
            </a:pPr>
            <a:endParaRPr lang="en-US" dirty="0" smtClean="0"/>
          </a:p>
          <a:p>
            <a:pPr defTabSz="942289">
              <a:defRPr/>
            </a:pPr>
            <a:r>
              <a:rPr lang="en-US" dirty="0" smtClean="0"/>
              <a:t>This</a:t>
            </a:r>
            <a:r>
              <a:rPr lang="en-US" baseline="0" dirty="0" smtClean="0"/>
              <a:t> takes time (let me emphasis here ) time spent with the child. </a:t>
            </a:r>
            <a:endParaRPr lang="en-US" dirty="0" smtClean="0"/>
          </a:p>
          <a:p>
            <a:r>
              <a:rPr lang="en-US" dirty="0" smtClean="0"/>
              <a:t>Bible classes twice a week cannot have that type of impact, but parents can!</a:t>
            </a:r>
          </a:p>
          <a:p>
            <a:endParaRPr lang="en-US" dirty="0"/>
          </a:p>
        </p:txBody>
      </p:sp>
      <p:sp>
        <p:nvSpPr>
          <p:cNvPr id="4" name="Slide Number Placeholder 3"/>
          <p:cNvSpPr>
            <a:spLocks noGrp="1"/>
          </p:cNvSpPr>
          <p:nvPr>
            <p:ph type="sldNum" sz="quarter" idx="10"/>
          </p:nvPr>
        </p:nvSpPr>
        <p:spPr/>
        <p:txBody>
          <a:bodyPr/>
          <a:lstStyle/>
          <a:p>
            <a:fld id="{1FA95633-BFDC-4317-947E-B08300769032}" type="slidenum">
              <a:rPr lang="en-US" smtClean="0"/>
              <a:pPr/>
              <a:t>8</a:t>
            </a:fld>
            <a:endParaRPr lang="en-US"/>
          </a:p>
        </p:txBody>
      </p:sp>
    </p:spTree>
    <p:extLst>
      <p:ext uri="{BB962C8B-B14F-4D97-AF65-F5344CB8AC3E}">
        <p14:creationId xmlns:p14="http://schemas.microsoft.com/office/powerpoint/2010/main" val="28613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emphasize</a:t>
            </a:r>
            <a:r>
              <a:rPr lang="en-US" baseline="0" dirty="0" smtClean="0"/>
              <a:t> what we have just said, let us look at the following. (Chart from </a:t>
            </a:r>
            <a:r>
              <a:rPr lang="en-US" u="sng" baseline="0" dirty="0" smtClean="0"/>
              <a:t>A Generation that Knows Not God</a:t>
            </a:r>
            <a:r>
              <a:rPr lang="en-US" baseline="0" dirty="0" smtClean="0"/>
              <a:t>)</a:t>
            </a:r>
            <a:endParaRPr lang="en-US" dirty="0" smtClean="0"/>
          </a:p>
          <a:p>
            <a:r>
              <a:rPr lang="en-US" dirty="0" smtClean="0"/>
              <a:t>The Child’s life is in a balance with many, many influences that</a:t>
            </a:r>
            <a:r>
              <a:rPr lang="en-US" baseline="0" dirty="0" smtClean="0"/>
              <a:t> can be </a:t>
            </a:r>
            <a:r>
              <a:rPr lang="en-US" dirty="0" smtClean="0"/>
              <a:t>put on a scale. </a:t>
            </a:r>
          </a:p>
          <a:p>
            <a:endParaRPr lang="en-US" dirty="0" smtClean="0"/>
          </a:p>
          <a:p>
            <a:r>
              <a:rPr lang="en-US" dirty="0" smtClean="0"/>
              <a:t>Here</a:t>
            </a:r>
            <a:r>
              <a:rPr lang="en-US" baseline="0" dirty="0" smtClean="0"/>
              <a:t> we see listed on the chart </a:t>
            </a:r>
            <a:r>
              <a:rPr lang="en-US" dirty="0" smtClean="0"/>
              <a:t>Parents, School,</a:t>
            </a:r>
            <a:r>
              <a:rPr lang="en-US" baseline="0" dirty="0" smtClean="0"/>
              <a:t> Peer pressure, personality, society, church services, Bible teacher. </a:t>
            </a:r>
          </a:p>
          <a:p>
            <a:r>
              <a:rPr lang="en-US" baseline="0" dirty="0" smtClean="0"/>
              <a:t>As a factor of time only  - in this chart the parents have the most time and the Bible teacher the least.</a:t>
            </a:r>
          </a:p>
          <a:p>
            <a:r>
              <a:rPr lang="en-US" dirty="0" smtClean="0"/>
              <a:t>Some of the influences listed here are</a:t>
            </a:r>
            <a:r>
              <a:rPr lang="en-US" baseline="0" dirty="0" smtClean="0"/>
              <a:t> good, but many of them are bad. </a:t>
            </a:r>
            <a:r>
              <a:rPr lang="en-US" dirty="0" smtClean="0"/>
              <a:t>Which way will the scales tip?</a:t>
            </a:r>
          </a:p>
          <a:p>
            <a:endParaRPr lang="en-US" dirty="0" smtClean="0"/>
          </a:p>
          <a:p>
            <a:r>
              <a:rPr lang="en-US" dirty="0" smtClean="0"/>
              <a:t>As you can see the</a:t>
            </a:r>
            <a:r>
              <a:rPr lang="en-US" baseline="0" dirty="0" smtClean="0"/>
              <a:t> biggest potential good influence is in the home. If a significant amount of Bible teaching at home is not taking place, our children’s education will be fundamentally unbalanced. The Bible classes at Northside are meant to be viewed as a supplement to our children’s spiritual education at home, not as a replacement.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FA95633-BFDC-4317-947E-B08300769032}" type="slidenum">
              <a:rPr lang="en-US" smtClean="0"/>
              <a:pPr/>
              <a:t>10</a:t>
            </a:fld>
            <a:endParaRPr lang="en-US"/>
          </a:p>
        </p:txBody>
      </p:sp>
    </p:spTree>
    <p:extLst>
      <p:ext uri="{BB962C8B-B14F-4D97-AF65-F5344CB8AC3E}">
        <p14:creationId xmlns:p14="http://schemas.microsoft.com/office/powerpoint/2010/main" val="359068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child in</a:t>
            </a:r>
            <a:r>
              <a:rPr lang="en-US" baseline="0" dirty="0" smtClean="0"/>
              <a:t> the Bible classes, You should recognize one of these workbooks being used this quarter. Are you seeing to it your child comes prepared for class? For the lower grades a parent will need to sit down and help the child. Once a child is reading and writing and handling homework from school, they should take on more of the responsibility for completing the workbook lesson. But at all levels, parents need to be encouraging students as to the importance of these lessons being completed at home.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workbooks are an integral part in the task of learning and remembering – they are not to be viewed as optional.  For example: The lessons in the BSG workbooks for (k/1 – ¾) are an overview of the lesson they are to study in class. In order for them to effectively learn the lesson in class, it is important they get this overview at home first.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pPr defTabSz="942289">
              <a:defRPr/>
            </a:pPr>
            <a:endParaRPr lang="en-US" baseline="0" dirty="0" smtClean="0"/>
          </a:p>
        </p:txBody>
      </p:sp>
      <p:sp>
        <p:nvSpPr>
          <p:cNvPr id="4" name="Slide Number Placeholder 3"/>
          <p:cNvSpPr>
            <a:spLocks noGrp="1"/>
          </p:cNvSpPr>
          <p:nvPr>
            <p:ph type="sldNum" sz="quarter" idx="10"/>
          </p:nvPr>
        </p:nvSpPr>
        <p:spPr/>
        <p:txBody>
          <a:bodyPr/>
          <a:lstStyle/>
          <a:p>
            <a:fld id="{1FA95633-BFDC-4317-947E-B08300769032}" type="slidenum">
              <a:rPr lang="en-US" smtClean="0"/>
              <a:pPr/>
              <a:t>11</a:t>
            </a:fld>
            <a:endParaRPr lang="en-US"/>
          </a:p>
        </p:txBody>
      </p:sp>
    </p:spTree>
    <p:extLst>
      <p:ext uri="{BB962C8B-B14F-4D97-AF65-F5344CB8AC3E}">
        <p14:creationId xmlns:p14="http://schemas.microsoft.com/office/powerpoint/2010/main" val="187991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8AC0D-60CA-4265-BE3D-F6CC983F8670}"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376058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8AC0D-60CA-4265-BE3D-F6CC983F8670}"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101211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8AC0D-60CA-4265-BE3D-F6CC983F8670}"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346493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8AC0D-60CA-4265-BE3D-F6CC983F8670}"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56547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8AC0D-60CA-4265-BE3D-F6CC983F8670}"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376456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98AC0D-60CA-4265-BE3D-F6CC983F8670}"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82530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98AC0D-60CA-4265-BE3D-F6CC983F8670}" type="datetimeFigureOut">
              <a:rPr lang="en-US" smtClean="0"/>
              <a:pPr/>
              <a:t>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272286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98AC0D-60CA-4265-BE3D-F6CC983F8670}" type="datetimeFigureOut">
              <a:rPr lang="en-US" smtClean="0"/>
              <a:pPr/>
              <a:t>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244246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8AC0D-60CA-4265-BE3D-F6CC983F8670}" type="datetimeFigureOut">
              <a:rPr lang="en-US" smtClean="0"/>
              <a:pPr/>
              <a:t>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227750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8AC0D-60CA-4265-BE3D-F6CC983F8670}"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296000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8AC0D-60CA-4265-BE3D-F6CC983F8670}"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95DF2-5663-4ED5-8AAA-6D4990D78AC6}" type="slidenum">
              <a:rPr lang="en-US" smtClean="0"/>
              <a:pPr/>
              <a:t>‹#›</a:t>
            </a:fld>
            <a:endParaRPr lang="en-US"/>
          </a:p>
        </p:txBody>
      </p:sp>
    </p:spTree>
    <p:extLst>
      <p:ext uri="{BB962C8B-B14F-4D97-AF65-F5344CB8AC3E}">
        <p14:creationId xmlns:p14="http://schemas.microsoft.com/office/powerpoint/2010/main" val="191735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8AC0D-60CA-4265-BE3D-F6CC983F8670}" type="datetimeFigureOut">
              <a:rPr lang="en-US" smtClean="0"/>
              <a:pPr/>
              <a:t>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5DF2-5663-4ED5-8AAA-6D4990D78AC6}" type="slidenum">
              <a:rPr lang="en-US" smtClean="0"/>
              <a:pPr/>
              <a:t>‹#›</a:t>
            </a:fld>
            <a:endParaRPr lang="en-US"/>
          </a:p>
        </p:txBody>
      </p:sp>
    </p:spTree>
    <p:extLst>
      <p:ext uri="{BB962C8B-B14F-4D97-AF65-F5344CB8AC3E}">
        <p14:creationId xmlns:p14="http://schemas.microsoft.com/office/powerpoint/2010/main" val="3526200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82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t of scales design elements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9" y="1"/>
            <a:ext cx="2627049" cy="2101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81325"/>
            <a:ext cx="6553200" cy="1938992"/>
          </a:xfrm>
          <a:prstGeom prst="rect">
            <a:avLst/>
          </a:prstGeom>
          <a:noFill/>
        </p:spPr>
        <p:txBody>
          <a:bodyPr wrap="square" rtlCol="0">
            <a:spAutoFit/>
          </a:bodyPr>
          <a:lstStyle/>
          <a:p>
            <a:pPr algn="ctr"/>
            <a:r>
              <a:rPr lang="en-US" sz="6000" b="1" dirty="0" smtClean="0"/>
              <a:t>A  Child’s Life in Balance</a:t>
            </a:r>
            <a:endParaRPr lang="en-US" sz="6000" b="1" dirty="0"/>
          </a:p>
        </p:txBody>
      </p:sp>
      <p:sp>
        <p:nvSpPr>
          <p:cNvPr id="6" name="Flowchart: Manual Operation 5"/>
          <p:cNvSpPr/>
          <p:nvPr/>
        </p:nvSpPr>
        <p:spPr>
          <a:xfrm rot="10800000">
            <a:off x="301069" y="2510923"/>
            <a:ext cx="1342192" cy="1378934"/>
          </a:xfrm>
          <a:prstGeom prst="flowChartManualOpe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62245" y="3213080"/>
            <a:ext cx="167774" cy="229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75683" y="3444019"/>
            <a:ext cx="167774" cy="229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27696" y="5576398"/>
            <a:ext cx="167774" cy="229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13808" y="2278998"/>
            <a:ext cx="167774" cy="229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69604" y="2666864"/>
            <a:ext cx="167774" cy="229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02562" y="3015181"/>
            <a:ext cx="167774" cy="229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0800000">
            <a:off x="2435104" y="2901706"/>
            <a:ext cx="1128401" cy="1034200"/>
          </a:xfrm>
          <a:prstGeom prst="flowChartManualOpe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4211734" y="3230309"/>
            <a:ext cx="1006645" cy="689467"/>
          </a:xfrm>
          <a:prstGeom prst="flowChartManualOpe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6010585" y="3445932"/>
            <a:ext cx="671096" cy="449607"/>
          </a:xfrm>
          <a:prstGeom prst="flowChartManualOperati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7749854" y="3693364"/>
            <a:ext cx="419435" cy="224802"/>
          </a:xfrm>
          <a:prstGeom prst="flowChartManualOperati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0800000">
            <a:off x="3697157" y="5806220"/>
            <a:ext cx="228854" cy="112405"/>
          </a:xfrm>
          <a:prstGeom prst="flowChartManualOperati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552" y="4918659"/>
            <a:ext cx="383226" cy="964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34826" y="3872373"/>
            <a:ext cx="1308435" cy="523220"/>
          </a:xfrm>
          <a:prstGeom prst="rect">
            <a:avLst/>
          </a:prstGeom>
          <a:noFill/>
        </p:spPr>
        <p:txBody>
          <a:bodyPr wrap="none" rtlCol="0">
            <a:spAutoFit/>
          </a:bodyPr>
          <a:lstStyle/>
          <a:p>
            <a:r>
              <a:rPr lang="en-US" sz="2800" b="1" dirty="0" smtClean="0"/>
              <a:t>Parents</a:t>
            </a:r>
            <a:endParaRPr lang="en-US" sz="2800" b="1" dirty="0"/>
          </a:p>
        </p:txBody>
      </p:sp>
      <p:sp>
        <p:nvSpPr>
          <p:cNvPr id="20" name="TextBox 19"/>
          <p:cNvSpPr txBox="1"/>
          <p:nvPr/>
        </p:nvSpPr>
        <p:spPr>
          <a:xfrm>
            <a:off x="2435104" y="3919776"/>
            <a:ext cx="1170513" cy="523220"/>
          </a:xfrm>
          <a:prstGeom prst="rect">
            <a:avLst/>
          </a:prstGeom>
          <a:noFill/>
        </p:spPr>
        <p:txBody>
          <a:bodyPr wrap="none" rtlCol="0">
            <a:spAutoFit/>
          </a:bodyPr>
          <a:lstStyle/>
          <a:p>
            <a:r>
              <a:rPr lang="en-US" sz="2800" b="1" dirty="0" smtClean="0"/>
              <a:t>School</a:t>
            </a:r>
            <a:endParaRPr lang="en-US" sz="2800" b="1" dirty="0"/>
          </a:p>
        </p:txBody>
      </p:sp>
      <p:sp>
        <p:nvSpPr>
          <p:cNvPr id="21" name="TextBox 20"/>
          <p:cNvSpPr txBox="1"/>
          <p:nvPr/>
        </p:nvSpPr>
        <p:spPr>
          <a:xfrm>
            <a:off x="3983156" y="3917494"/>
            <a:ext cx="1463799" cy="954107"/>
          </a:xfrm>
          <a:prstGeom prst="rect">
            <a:avLst/>
          </a:prstGeom>
          <a:noFill/>
        </p:spPr>
        <p:txBody>
          <a:bodyPr wrap="none" rtlCol="0">
            <a:spAutoFit/>
          </a:bodyPr>
          <a:lstStyle/>
          <a:p>
            <a:pPr algn="ctr"/>
            <a:r>
              <a:rPr lang="en-US" sz="2800" b="1" dirty="0" smtClean="0"/>
              <a:t>Peer</a:t>
            </a:r>
          </a:p>
          <a:p>
            <a:pPr algn="ctr"/>
            <a:r>
              <a:rPr lang="en-US" sz="2800" b="1" dirty="0" smtClean="0"/>
              <a:t>Pressure</a:t>
            </a:r>
            <a:endParaRPr lang="en-US" sz="2800" b="1" dirty="0"/>
          </a:p>
        </p:txBody>
      </p:sp>
      <p:sp>
        <p:nvSpPr>
          <p:cNvPr id="22" name="TextBox 21"/>
          <p:cNvSpPr txBox="1"/>
          <p:nvPr/>
        </p:nvSpPr>
        <p:spPr>
          <a:xfrm>
            <a:off x="5504381" y="3911355"/>
            <a:ext cx="1851276" cy="523220"/>
          </a:xfrm>
          <a:prstGeom prst="rect">
            <a:avLst/>
          </a:prstGeom>
          <a:noFill/>
        </p:spPr>
        <p:txBody>
          <a:bodyPr wrap="none" rtlCol="0">
            <a:spAutoFit/>
          </a:bodyPr>
          <a:lstStyle/>
          <a:p>
            <a:r>
              <a:rPr lang="en-US" sz="2800" b="1" dirty="0" smtClean="0"/>
              <a:t>Personality</a:t>
            </a:r>
          </a:p>
        </p:txBody>
      </p:sp>
      <p:sp>
        <p:nvSpPr>
          <p:cNvPr id="23" name="TextBox 22"/>
          <p:cNvSpPr txBox="1"/>
          <p:nvPr/>
        </p:nvSpPr>
        <p:spPr>
          <a:xfrm>
            <a:off x="7468289" y="3935906"/>
            <a:ext cx="1259447" cy="523220"/>
          </a:xfrm>
          <a:prstGeom prst="rect">
            <a:avLst/>
          </a:prstGeom>
          <a:noFill/>
        </p:spPr>
        <p:txBody>
          <a:bodyPr wrap="none" rtlCol="0">
            <a:spAutoFit/>
          </a:bodyPr>
          <a:lstStyle/>
          <a:p>
            <a:r>
              <a:rPr lang="en-US" sz="2800" b="1" dirty="0" smtClean="0"/>
              <a:t>Society</a:t>
            </a:r>
            <a:endParaRPr lang="en-US" sz="2800" b="1" dirty="0"/>
          </a:p>
        </p:txBody>
      </p:sp>
      <p:sp>
        <p:nvSpPr>
          <p:cNvPr id="24" name="TextBox 23"/>
          <p:cNvSpPr txBox="1"/>
          <p:nvPr/>
        </p:nvSpPr>
        <p:spPr>
          <a:xfrm>
            <a:off x="3202883" y="5893479"/>
            <a:ext cx="1399679" cy="954107"/>
          </a:xfrm>
          <a:prstGeom prst="rect">
            <a:avLst/>
          </a:prstGeom>
          <a:noFill/>
        </p:spPr>
        <p:txBody>
          <a:bodyPr wrap="none" rtlCol="0">
            <a:spAutoFit/>
          </a:bodyPr>
          <a:lstStyle/>
          <a:p>
            <a:pPr algn="ctr"/>
            <a:r>
              <a:rPr lang="en-US" sz="2800" b="1" dirty="0" smtClean="0"/>
              <a:t>Church</a:t>
            </a:r>
          </a:p>
          <a:p>
            <a:pPr algn="ctr"/>
            <a:r>
              <a:rPr lang="en-US" sz="2800" b="1" dirty="0" smtClean="0"/>
              <a:t>Services</a:t>
            </a:r>
            <a:endParaRPr lang="en-US" sz="2800" b="1" dirty="0"/>
          </a:p>
        </p:txBody>
      </p:sp>
      <p:sp>
        <p:nvSpPr>
          <p:cNvPr id="25" name="TextBox 24"/>
          <p:cNvSpPr txBox="1"/>
          <p:nvPr/>
        </p:nvSpPr>
        <p:spPr>
          <a:xfrm>
            <a:off x="4602562" y="5893479"/>
            <a:ext cx="1343060" cy="954107"/>
          </a:xfrm>
          <a:prstGeom prst="rect">
            <a:avLst/>
          </a:prstGeom>
          <a:noFill/>
        </p:spPr>
        <p:txBody>
          <a:bodyPr wrap="none" rtlCol="0">
            <a:spAutoFit/>
          </a:bodyPr>
          <a:lstStyle/>
          <a:p>
            <a:pPr algn="ctr"/>
            <a:r>
              <a:rPr lang="en-US" sz="2800" b="1" dirty="0" smtClean="0"/>
              <a:t>Bible</a:t>
            </a:r>
          </a:p>
          <a:p>
            <a:pPr algn="ctr"/>
            <a:r>
              <a:rPr lang="en-US" sz="2800" b="1" dirty="0" smtClean="0"/>
              <a:t>Teacher</a:t>
            </a:r>
            <a:endParaRPr lang="en-US" sz="2800" b="1" dirty="0"/>
          </a:p>
        </p:txBody>
      </p:sp>
      <p:sp>
        <p:nvSpPr>
          <p:cNvPr id="26" name="TextBox 25"/>
          <p:cNvSpPr txBox="1"/>
          <p:nvPr/>
        </p:nvSpPr>
        <p:spPr>
          <a:xfrm>
            <a:off x="4038600" y="2274209"/>
            <a:ext cx="6303834" cy="646331"/>
          </a:xfrm>
          <a:prstGeom prst="rect">
            <a:avLst/>
          </a:prstGeom>
          <a:noFill/>
        </p:spPr>
        <p:txBody>
          <a:bodyPr wrap="square" rtlCol="0">
            <a:spAutoFit/>
          </a:bodyPr>
          <a:lstStyle/>
          <a:p>
            <a:r>
              <a:rPr lang="en-US" sz="3600" dirty="0" smtClean="0"/>
              <a:t>     </a:t>
            </a:r>
            <a:endParaRPr lang="en-US" sz="2800" b="1" dirty="0" smtClean="0"/>
          </a:p>
        </p:txBody>
      </p:sp>
    </p:spTree>
    <p:extLst>
      <p:ext uri="{BB962C8B-B14F-4D97-AF65-F5344CB8AC3E}">
        <p14:creationId xmlns:p14="http://schemas.microsoft.com/office/powerpoint/2010/main" val="964672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Cross and the Empty Tomb Level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432" y="1400925"/>
            <a:ext cx="1923126" cy="1923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ign of David and Solo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2324" y="3916936"/>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scovering the Early Church Acts  pt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1124" y="3916936"/>
            <a:ext cx="205739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t the Feet of Jesu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9924" y="3916936"/>
            <a:ext cx="2057400" cy="20574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710032" y="1400925"/>
            <a:ext cx="3505200" cy="1925318"/>
            <a:chOff x="116260" y="152400"/>
            <a:chExt cx="8984970" cy="6621294"/>
          </a:xfrm>
        </p:grpSpPr>
        <p:sp>
          <p:nvSpPr>
            <p:cNvPr id="17" name="Rounded Rectangle 16"/>
            <p:cNvSpPr/>
            <p:nvPr/>
          </p:nvSpPr>
          <p:spPr>
            <a:xfrm>
              <a:off x="152400" y="152400"/>
              <a:ext cx="8839200" cy="655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1051" y="152400"/>
              <a:ext cx="8860179" cy="2646158"/>
            </a:xfrm>
            <a:prstGeom prst="rect">
              <a:avLst/>
            </a:prstGeom>
          </p:spPr>
          <p:txBody>
            <a:bodyPr wrap="square">
              <a:spAutoFit/>
            </a:bodyPr>
            <a:lstStyle/>
            <a:p>
              <a:pPr algn="ctr"/>
              <a:r>
                <a:rPr lang="en-US" sz="1000" dirty="0" smtClean="0"/>
                <a:t>Bible Study Guide Supplement:</a:t>
              </a:r>
            </a:p>
            <a:p>
              <a:pPr algn="ctr"/>
              <a:endParaRPr lang="en-US" sz="500" dirty="0" smtClean="0"/>
            </a:p>
            <a:p>
              <a:pPr algn="ctr"/>
              <a:r>
                <a:rPr lang="en-US" sz="1000" dirty="0" smtClean="0"/>
                <a:t>Northside Church of Christ : Take Home Lessons</a:t>
              </a:r>
            </a:p>
            <a:p>
              <a:pPr algn="ctr"/>
              <a:endParaRPr lang="en-US" sz="500" dirty="0" smtClean="0"/>
            </a:p>
            <a:p>
              <a:pPr algn="ctr"/>
              <a:r>
                <a:rPr lang="en-US" sz="1400" dirty="0" smtClean="0"/>
                <a:t>Year 4; Book 2</a:t>
              </a:r>
              <a:endParaRPr lang="en-US" sz="1400" dirty="0"/>
            </a:p>
          </p:txBody>
        </p:sp>
        <p:sp>
          <p:nvSpPr>
            <p:cNvPr id="19" name="TextBox 18"/>
            <p:cNvSpPr txBox="1"/>
            <p:nvPr/>
          </p:nvSpPr>
          <p:spPr>
            <a:xfrm>
              <a:off x="500298" y="2286003"/>
              <a:ext cx="8477728" cy="1376004"/>
            </a:xfrm>
            <a:prstGeom prst="rect">
              <a:avLst/>
            </a:prstGeom>
            <a:noFill/>
          </p:spPr>
          <p:txBody>
            <a:bodyPr wrap="none" rtlCol="0">
              <a:spAutoFit/>
            </a:bodyPr>
            <a:lstStyle/>
            <a:p>
              <a:pPr algn="ctr"/>
              <a:r>
                <a:rPr lang="en-US" sz="1000" dirty="0" smtClean="0"/>
                <a:t>Lesson </a:t>
              </a:r>
              <a:r>
                <a:rPr lang="en-US" sz="900" dirty="0" smtClean="0"/>
                <a:t>content  for this quarter </a:t>
              </a:r>
              <a:r>
                <a:rPr lang="en-US" sz="1000" dirty="0" smtClean="0"/>
                <a:t>includes</a:t>
              </a:r>
            </a:p>
            <a:p>
              <a:pPr algn="ctr"/>
              <a:r>
                <a:rPr lang="en-US" sz="1000" dirty="0" smtClean="0"/>
                <a:t>Paul’s apostleship as well as  practical teachings for our lives</a:t>
              </a:r>
              <a:endParaRPr lang="en-US" sz="1000" dirty="0"/>
            </a:p>
          </p:txBody>
        </p:sp>
        <p:sp>
          <p:nvSpPr>
            <p:cNvPr id="20" name="TextBox 19"/>
            <p:cNvSpPr txBox="1"/>
            <p:nvPr/>
          </p:nvSpPr>
          <p:spPr>
            <a:xfrm>
              <a:off x="116260" y="3647440"/>
              <a:ext cx="2876523" cy="2540314"/>
            </a:xfrm>
            <a:prstGeom prst="rect">
              <a:avLst/>
            </a:prstGeom>
            <a:noFill/>
          </p:spPr>
          <p:txBody>
            <a:bodyPr wrap="square" rtlCol="0">
              <a:spAutoFit/>
            </a:bodyPr>
            <a:lstStyle/>
            <a:p>
              <a:pPr algn="ctr"/>
              <a:r>
                <a:rPr lang="en-US" sz="600" i="1" dirty="0" smtClean="0">
                  <a:latin typeface="Comic Sans MS"/>
                  <a:cs typeface="Comic Sans MS"/>
                </a:rPr>
                <a:t>“Be kindly affectionate to one another </a:t>
              </a:r>
              <a:r>
                <a:rPr lang="en-US" sz="600" i="1" dirty="0" smtClean="0">
                  <a:latin typeface="Comic Sans MS"/>
                </a:rPr>
                <a:t>with brotherly love, in honor giving preference to one another;</a:t>
              </a:r>
            </a:p>
            <a:p>
              <a:pPr algn="ctr"/>
              <a:r>
                <a:rPr lang="en-US" sz="600" i="1" dirty="0" smtClean="0">
                  <a:latin typeface="Comic Sans MS"/>
                </a:rPr>
                <a:t>Romans 12:10</a:t>
              </a:r>
            </a:p>
            <a:p>
              <a:pPr algn="ctr"/>
              <a:r>
                <a:rPr lang="en-US" sz="600" i="1" dirty="0" smtClean="0">
                  <a:latin typeface="Comic Sans MS"/>
                </a:rPr>
                <a:t>(Lesson 359)</a:t>
              </a:r>
              <a:endParaRPr lang="en-US" sz="600" dirty="0"/>
            </a:p>
          </p:txBody>
        </p:sp>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3581400"/>
              <a:ext cx="3048000" cy="2414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705599" y="3809997"/>
              <a:ext cx="1627994" cy="2963697"/>
            </a:xfrm>
            <a:prstGeom prst="rect">
              <a:avLst/>
            </a:prstGeom>
            <a:noFill/>
          </p:spPr>
          <p:txBody>
            <a:bodyPr wrap="none" rtlCol="0">
              <a:spAutoFit/>
            </a:bodyPr>
            <a:lstStyle/>
            <a:p>
              <a:r>
                <a:rPr lang="en-US" sz="600" dirty="0" smtClean="0"/>
                <a:t>Studies in</a:t>
              </a:r>
            </a:p>
            <a:p>
              <a:r>
                <a:rPr lang="en-US" sz="600" dirty="0" smtClean="0"/>
                <a:t>Acts,</a:t>
              </a:r>
            </a:p>
            <a:p>
              <a:r>
                <a:rPr lang="en-US" sz="600" dirty="0" smtClean="0"/>
                <a:t>Romans,</a:t>
              </a:r>
            </a:p>
            <a:p>
              <a:r>
                <a:rPr lang="en-US" sz="600" dirty="0" smtClean="0"/>
                <a:t>1 Corinthians, </a:t>
              </a:r>
            </a:p>
            <a:p>
              <a:r>
                <a:rPr lang="en-US" sz="600" dirty="0" smtClean="0"/>
                <a:t>2 Corinthians,</a:t>
              </a:r>
            </a:p>
            <a:p>
              <a:r>
                <a:rPr lang="en-US" sz="600" dirty="0" smtClean="0"/>
                <a:t>Galatians</a:t>
              </a:r>
            </a:p>
            <a:p>
              <a:endParaRPr lang="en-US" sz="1400" dirty="0"/>
            </a:p>
          </p:txBody>
        </p:sp>
      </p:grpSp>
      <p:grpSp>
        <p:nvGrpSpPr>
          <p:cNvPr id="23" name="Group 22"/>
          <p:cNvGrpSpPr/>
          <p:nvPr/>
        </p:nvGrpSpPr>
        <p:grpSpPr>
          <a:xfrm>
            <a:off x="-520076" y="4221736"/>
            <a:ext cx="4698124" cy="1752600"/>
            <a:chOff x="-609600" y="4953000"/>
            <a:chExt cx="5155324" cy="1752600"/>
          </a:xfrm>
        </p:grpSpPr>
        <p:sp>
          <p:nvSpPr>
            <p:cNvPr id="24" name="TextBox 23"/>
            <p:cNvSpPr txBox="1"/>
            <p:nvPr/>
          </p:nvSpPr>
          <p:spPr>
            <a:xfrm>
              <a:off x="-609600" y="5029200"/>
              <a:ext cx="5155324" cy="600164"/>
            </a:xfrm>
            <a:prstGeom prst="rect">
              <a:avLst/>
            </a:prstGeom>
            <a:noFill/>
          </p:spPr>
          <p:txBody>
            <a:bodyPr wrap="square" rtlCol="0">
              <a:spAutoFit/>
            </a:bodyPr>
            <a:lstStyle/>
            <a:p>
              <a:pPr algn="ctr"/>
              <a:r>
                <a:rPr lang="en-US" sz="1100" dirty="0" smtClean="0"/>
                <a:t>Bible Study Guide Supplement:</a:t>
              </a:r>
            </a:p>
            <a:p>
              <a:pPr algn="ctr"/>
              <a:r>
                <a:rPr lang="en-US" sz="1100" dirty="0" smtClean="0"/>
                <a:t>Northside  Church of Christ : Take Home Lessons</a:t>
              </a:r>
            </a:p>
            <a:p>
              <a:pPr algn="ctr"/>
              <a:r>
                <a:rPr lang="en-US" sz="1100" dirty="0" smtClean="0"/>
                <a:t>Year 2; Book 2</a:t>
              </a:r>
              <a:endParaRPr lang="en-US" sz="1100" dirty="0"/>
            </a:p>
          </p:txBody>
        </p:sp>
        <p:sp>
          <p:nvSpPr>
            <p:cNvPr id="25" name="Rounded Rectangle 24"/>
            <p:cNvSpPr/>
            <p:nvPr/>
          </p:nvSpPr>
          <p:spPr>
            <a:xfrm>
              <a:off x="152400" y="4953000"/>
              <a:ext cx="35052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D:\Alphabetized Who People - Individually\D-E\David (King of United Israel).JPG"/>
            <p:cNvPicPr>
              <a:picLocks noChangeAspect="1" noChangeArrowheads="1"/>
            </p:cNvPicPr>
            <p:nvPr/>
          </p:nvPicPr>
          <p:blipFill>
            <a:blip r:embed="rId8" cstate="print"/>
            <a:srcRect/>
            <a:stretch>
              <a:fillRect/>
            </a:stretch>
          </p:blipFill>
          <p:spPr bwMode="auto">
            <a:xfrm>
              <a:off x="2438400" y="5715000"/>
              <a:ext cx="685800" cy="833095"/>
            </a:xfrm>
            <a:prstGeom prst="rect">
              <a:avLst/>
            </a:prstGeom>
            <a:noFill/>
          </p:spPr>
        </p:pic>
        <p:sp>
          <p:nvSpPr>
            <p:cNvPr id="27" name="Rectangle 26"/>
            <p:cNvSpPr/>
            <p:nvPr/>
          </p:nvSpPr>
          <p:spPr>
            <a:xfrm>
              <a:off x="533400" y="5791200"/>
              <a:ext cx="2837793" cy="600164"/>
            </a:xfrm>
            <a:prstGeom prst="rect">
              <a:avLst/>
            </a:prstGeom>
          </p:spPr>
          <p:txBody>
            <a:bodyPr>
              <a:spAutoFit/>
            </a:bodyPr>
            <a:lstStyle/>
            <a:p>
              <a:pPr algn="ctr"/>
              <a:r>
                <a:rPr lang="en-US" sz="1100" b="1" dirty="0" smtClean="0"/>
                <a:t>Jacob </a:t>
              </a:r>
            </a:p>
            <a:p>
              <a:pPr algn="ctr"/>
              <a:r>
                <a:rPr lang="en-US" sz="1100" b="1" dirty="0" smtClean="0"/>
                <a:t>&amp;</a:t>
              </a:r>
            </a:p>
            <a:p>
              <a:pPr algn="ctr"/>
              <a:r>
                <a:rPr lang="en-US" sz="1100" b="1" dirty="0" smtClean="0"/>
                <a:t>David</a:t>
              </a:r>
            </a:p>
          </p:txBody>
        </p:sp>
        <p:pic>
          <p:nvPicPr>
            <p:cNvPr id="28" name="Picture 2" descr="D:\Alphabetized Who People - Individually\J\Jacob (Israel).jpg"/>
            <p:cNvPicPr>
              <a:picLocks noChangeAspect="1" noChangeArrowheads="1"/>
            </p:cNvPicPr>
            <p:nvPr/>
          </p:nvPicPr>
          <p:blipFill>
            <a:blip r:embed="rId9" cstate="print"/>
            <a:srcRect/>
            <a:stretch>
              <a:fillRect/>
            </a:stretch>
          </p:blipFill>
          <p:spPr bwMode="auto">
            <a:xfrm>
              <a:off x="838200" y="5715000"/>
              <a:ext cx="685800" cy="841022"/>
            </a:xfrm>
            <a:prstGeom prst="rect">
              <a:avLst/>
            </a:prstGeom>
            <a:noFill/>
          </p:spPr>
        </p:pic>
      </p:grpSp>
      <p:grpSp>
        <p:nvGrpSpPr>
          <p:cNvPr id="29" name="Group 28"/>
          <p:cNvGrpSpPr/>
          <p:nvPr/>
        </p:nvGrpSpPr>
        <p:grpSpPr>
          <a:xfrm>
            <a:off x="264661" y="1553325"/>
            <a:ext cx="1759002" cy="2008004"/>
            <a:chOff x="1862543" y="2403027"/>
            <a:chExt cx="1759002" cy="2008004"/>
          </a:xfrm>
        </p:grpSpPr>
        <p:sp>
          <p:nvSpPr>
            <p:cNvPr id="30" name="TextBox 29"/>
            <p:cNvSpPr txBox="1"/>
            <p:nvPr/>
          </p:nvSpPr>
          <p:spPr>
            <a:xfrm>
              <a:off x="2335049" y="2403027"/>
              <a:ext cx="930063" cy="923330"/>
            </a:xfrm>
            <a:prstGeom prst="rect">
              <a:avLst/>
            </a:prstGeom>
            <a:noFill/>
          </p:spPr>
          <p:txBody>
            <a:bodyPr wrap="none" rtlCol="0">
              <a:spAutoFit/>
            </a:bodyPr>
            <a:lstStyle/>
            <a:p>
              <a:pPr algn="ctr"/>
              <a:r>
                <a:rPr lang="en-US" dirty="0" smtClean="0">
                  <a:latin typeface="JasmineUPC" panose="02020603050405020304" pitchFamily="18" charset="-34"/>
                  <a:cs typeface="JasmineUPC" panose="02020603050405020304" pitchFamily="18" charset="-34"/>
                </a:rPr>
                <a:t>My </a:t>
              </a:r>
            </a:p>
            <a:p>
              <a:pPr algn="ctr"/>
              <a:r>
                <a:rPr lang="en-US" dirty="0" smtClean="0">
                  <a:latin typeface="JasmineUPC" panose="02020603050405020304" pitchFamily="18" charset="-34"/>
                  <a:cs typeface="JasmineUPC" panose="02020603050405020304" pitchFamily="18" charset="-34"/>
                </a:rPr>
                <a:t>Take Home</a:t>
              </a:r>
            </a:p>
            <a:p>
              <a:pPr algn="ctr"/>
              <a:r>
                <a:rPr lang="en-US" dirty="0" smtClean="0">
                  <a:latin typeface="JasmineUPC" panose="02020603050405020304" pitchFamily="18" charset="-34"/>
                  <a:cs typeface="JasmineUPC" panose="02020603050405020304" pitchFamily="18" charset="-34"/>
                </a:rPr>
                <a:t>Book</a:t>
              </a:r>
            </a:p>
          </p:txBody>
        </p:sp>
        <p:sp>
          <p:nvSpPr>
            <p:cNvPr id="31" name="TextBox 30"/>
            <p:cNvSpPr txBox="1"/>
            <p:nvPr/>
          </p:nvSpPr>
          <p:spPr>
            <a:xfrm>
              <a:off x="2037693" y="4180199"/>
              <a:ext cx="1524776" cy="230832"/>
            </a:xfrm>
            <a:prstGeom prst="rect">
              <a:avLst/>
            </a:prstGeom>
            <a:noFill/>
          </p:spPr>
          <p:txBody>
            <a:bodyPr wrap="none" rtlCol="0">
              <a:spAutoFit/>
            </a:bodyPr>
            <a:lstStyle/>
            <a:p>
              <a:r>
                <a:rPr lang="en-US" sz="900" i="1" dirty="0" smtClean="0">
                  <a:latin typeface="JasmineUPC" panose="02020603050405020304" pitchFamily="18" charset="-34"/>
                  <a:cs typeface="JasmineUPC" panose="02020603050405020304" pitchFamily="18" charset="-34"/>
                </a:rPr>
                <a:t>Winter Quarter  Ruth to Ezra &amp; Nehemiah</a:t>
              </a:r>
              <a:endParaRPr lang="en-US" sz="900" i="1" dirty="0">
                <a:latin typeface="JasmineUPC" panose="02020603050405020304" pitchFamily="18" charset="-34"/>
                <a:cs typeface="JasmineUPC" panose="02020603050405020304" pitchFamily="18" charset="-34"/>
              </a:endParaRPr>
            </a:p>
          </p:txBody>
        </p:sp>
        <p:sp>
          <p:nvSpPr>
            <p:cNvPr id="32" name="Rectangle 31"/>
            <p:cNvSpPr/>
            <p:nvPr/>
          </p:nvSpPr>
          <p:spPr>
            <a:xfrm>
              <a:off x="2245796" y="4026073"/>
              <a:ext cx="1108571" cy="43897"/>
            </a:xfrm>
            <a:prstGeom prst="rect">
              <a:avLst/>
            </a:prstGeom>
          </p:spPr>
          <p:txBody>
            <a:bodyPr>
              <a:spAutoFit/>
            </a:bodyPr>
            <a:lstStyle/>
            <a:p>
              <a:r>
                <a:rPr lang="en-US" sz="600" dirty="0" smtClean="0"/>
                <a:t>http://www.clipartbest.com/reading-bible-kids-clipart</a:t>
              </a:r>
              <a:endParaRPr lang="en-US" sz="600" dirty="0"/>
            </a:p>
          </p:txBody>
        </p:sp>
        <p:pic>
          <p:nvPicPr>
            <p:cNvPr id="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3209836"/>
              <a:ext cx="566458" cy="80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37720" y="3207672"/>
              <a:ext cx="591280" cy="80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2645174" y="3570351"/>
              <a:ext cx="976371" cy="246221"/>
            </a:xfrm>
            <a:prstGeom prst="rect">
              <a:avLst/>
            </a:prstGeom>
          </p:spPr>
          <p:txBody>
            <a:bodyPr wrap="square">
              <a:spAutoFit/>
            </a:bodyPr>
            <a:lstStyle/>
            <a:p>
              <a:pPr algn="ctr"/>
              <a:r>
                <a:rPr lang="en-US" sz="1000" dirty="0" smtClean="0">
                  <a:latin typeface="JasmineUPC" panose="02020603050405020304" pitchFamily="18" charset="-34"/>
                  <a:cs typeface="JasmineUPC" panose="02020603050405020304" pitchFamily="18" charset="-34"/>
                </a:rPr>
                <a:t>OT  Part </a:t>
              </a:r>
              <a:r>
                <a:rPr lang="en-US" sz="1000" dirty="0">
                  <a:latin typeface="JasmineUPC" panose="02020603050405020304" pitchFamily="18" charset="-34"/>
                  <a:cs typeface="JasmineUPC" panose="02020603050405020304" pitchFamily="18" charset="-34"/>
                </a:rPr>
                <a:t>2</a:t>
              </a:r>
            </a:p>
          </p:txBody>
        </p:sp>
        <p:sp>
          <p:nvSpPr>
            <p:cNvPr id="36" name="Rectangle 35"/>
            <p:cNvSpPr/>
            <p:nvPr/>
          </p:nvSpPr>
          <p:spPr>
            <a:xfrm>
              <a:off x="1862543" y="3534317"/>
              <a:ext cx="1108571" cy="246221"/>
            </a:xfrm>
            <a:prstGeom prst="rect">
              <a:avLst/>
            </a:prstGeom>
          </p:spPr>
          <p:txBody>
            <a:bodyPr>
              <a:spAutoFit/>
            </a:bodyPr>
            <a:lstStyle/>
            <a:p>
              <a:pPr algn="ctr"/>
              <a:r>
                <a:rPr lang="en-US" sz="1000" dirty="0" smtClean="0">
                  <a:latin typeface="JasmineUPC" panose="02020603050405020304" pitchFamily="18" charset="-34"/>
                  <a:cs typeface="JasmineUPC" panose="02020603050405020304" pitchFamily="18" charset="-34"/>
                </a:rPr>
                <a:t>OT Part </a:t>
              </a:r>
              <a:r>
                <a:rPr lang="en-US" sz="1000" dirty="0">
                  <a:latin typeface="JasmineUPC" panose="02020603050405020304" pitchFamily="18" charset="-34"/>
                  <a:cs typeface="JasmineUPC" panose="02020603050405020304" pitchFamily="18" charset="-34"/>
                </a:rPr>
                <a:t>2</a:t>
              </a:r>
            </a:p>
          </p:txBody>
        </p:sp>
      </p:grpSp>
      <p:sp>
        <p:nvSpPr>
          <p:cNvPr id="2" name="Rectangle 1"/>
          <p:cNvSpPr/>
          <p:nvPr/>
        </p:nvSpPr>
        <p:spPr>
          <a:xfrm>
            <a:off x="439811" y="1553325"/>
            <a:ext cx="1583852" cy="2008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7554" y="219914"/>
            <a:ext cx="8008474" cy="769441"/>
          </a:xfrm>
          <a:prstGeom prst="rect">
            <a:avLst/>
          </a:prstGeom>
          <a:noFill/>
        </p:spPr>
        <p:txBody>
          <a:bodyPr wrap="none" rtlCol="0">
            <a:spAutoFit/>
          </a:bodyPr>
          <a:lstStyle/>
          <a:p>
            <a:r>
              <a:rPr lang="en-US" sz="4400" dirty="0" smtClean="0"/>
              <a:t>Workbooks in Use for this Quarter</a:t>
            </a:r>
            <a:endParaRPr lang="en-US" sz="4400" dirty="0"/>
          </a:p>
        </p:txBody>
      </p:sp>
    </p:spTree>
    <p:extLst>
      <p:ext uri="{BB962C8B-B14F-4D97-AF65-F5344CB8AC3E}">
        <p14:creationId xmlns:p14="http://schemas.microsoft.com/office/powerpoint/2010/main" val="3435609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 y="152400"/>
            <a:ext cx="9144000" cy="1323439"/>
          </a:xfrm>
          <a:prstGeom prst="rect">
            <a:avLst/>
          </a:prstGeom>
          <a:noFill/>
        </p:spPr>
        <p:txBody>
          <a:bodyPr wrap="square" rtlCol="0">
            <a:spAutoFit/>
          </a:bodyPr>
          <a:lstStyle/>
          <a:p>
            <a:pPr algn="ctr"/>
            <a:r>
              <a:rPr lang="en-US" sz="4000" dirty="0" smtClean="0">
                <a:solidFill>
                  <a:srgbClr val="0000CC"/>
                </a:solidFill>
                <a:latin typeface="Andalus" panose="02020603050405020304" pitchFamily="18" charset="-78"/>
                <a:cs typeface="Andalus" panose="02020603050405020304" pitchFamily="18" charset="-78"/>
              </a:rPr>
              <a:t>Parents and Bible Class Teachers Working Together for Effective Bible Classes</a:t>
            </a:r>
            <a:endParaRPr lang="en-US" sz="4000" dirty="0">
              <a:solidFill>
                <a:srgbClr val="0000CC"/>
              </a:solidFill>
              <a:latin typeface="Andalus" panose="02020603050405020304" pitchFamily="18" charset="-78"/>
              <a:cs typeface="Andalus" panose="02020603050405020304" pitchFamily="18" charset="-78"/>
            </a:endParaRPr>
          </a:p>
        </p:txBody>
      </p:sp>
      <p:sp>
        <p:nvSpPr>
          <p:cNvPr id="4" name="TextBox 3"/>
          <p:cNvSpPr txBox="1"/>
          <p:nvPr/>
        </p:nvSpPr>
        <p:spPr>
          <a:xfrm>
            <a:off x="228600" y="1752600"/>
            <a:ext cx="9003030" cy="4524315"/>
          </a:xfrm>
          <a:prstGeom prst="rect">
            <a:avLst/>
          </a:prstGeom>
          <a:noFill/>
        </p:spPr>
        <p:txBody>
          <a:bodyPr wrap="square" rtlCol="0">
            <a:spAutoFit/>
          </a:bodyPr>
          <a:lstStyle/>
          <a:p>
            <a:r>
              <a:rPr lang="en-US" sz="3200" b="1" dirty="0" smtClean="0">
                <a:solidFill>
                  <a:srgbClr val="0000CC"/>
                </a:solidFill>
                <a:latin typeface="Credit Valley" panose="02000400000000000000" pitchFamily="2" charset="0"/>
                <a:cs typeface="Aharoni" panose="02010803020104030203" pitchFamily="2" charset="-79"/>
              </a:rPr>
              <a:t>Parents</a:t>
            </a:r>
          </a:p>
          <a:p>
            <a:pPr marL="457200" indent="-457200">
              <a:buFont typeface="Arial" panose="020B0604020202020204" pitchFamily="34" charset="0"/>
              <a:buChar char="•"/>
            </a:pPr>
            <a:r>
              <a:rPr lang="en-US" sz="3200" b="1" dirty="0" smtClean="0">
                <a:solidFill>
                  <a:srgbClr val="0000CC"/>
                </a:solidFill>
                <a:latin typeface="Credit Valley" panose="02000400000000000000" pitchFamily="2" charset="0"/>
                <a:cs typeface="Aharoni" panose="02010803020104030203" pitchFamily="2" charset="-79"/>
              </a:rPr>
              <a:t>Please have your child on time for class</a:t>
            </a:r>
          </a:p>
          <a:p>
            <a:pPr marL="285750" indent="-285750">
              <a:buFont typeface="Arial" panose="020B0604020202020204" pitchFamily="34" charset="0"/>
              <a:buChar char="•"/>
            </a:pPr>
            <a:r>
              <a:rPr lang="en-US" sz="3200" b="1" dirty="0" smtClean="0">
                <a:solidFill>
                  <a:srgbClr val="0000CC"/>
                </a:solidFill>
                <a:latin typeface="Credit Valley" panose="02000400000000000000" pitchFamily="2" charset="0"/>
                <a:cs typeface="Aharoni" panose="02010803020104030203" pitchFamily="2" charset="-79"/>
              </a:rPr>
              <a:t> Know what your children are studying</a:t>
            </a:r>
          </a:p>
          <a:p>
            <a:pPr marL="285750" indent="-285750">
              <a:buFont typeface="Arial" panose="020B0604020202020204" pitchFamily="34" charset="0"/>
              <a:buChar char="•"/>
            </a:pPr>
            <a:r>
              <a:rPr lang="en-US" sz="3200" b="1" dirty="0" smtClean="0">
                <a:solidFill>
                  <a:srgbClr val="0000CC"/>
                </a:solidFill>
                <a:latin typeface="Credit Valley" panose="02000400000000000000" pitchFamily="2" charset="0"/>
                <a:cs typeface="Aharoni" panose="02010803020104030203" pitchFamily="2" charset="-79"/>
              </a:rPr>
              <a:t> Assist children with workbook in lower grades</a:t>
            </a:r>
          </a:p>
          <a:p>
            <a:pPr marL="285750" indent="-285750">
              <a:buFont typeface="Arial" panose="020B0604020202020204" pitchFamily="34" charset="0"/>
              <a:buChar char="•"/>
            </a:pPr>
            <a:r>
              <a:rPr lang="en-US" sz="3200" b="1" dirty="0" smtClean="0">
                <a:solidFill>
                  <a:srgbClr val="0000CC"/>
                </a:solidFill>
                <a:latin typeface="Credit Valley" panose="02000400000000000000" pitchFamily="2" charset="0"/>
                <a:cs typeface="Aharoni" panose="02010803020104030203" pitchFamily="2" charset="-79"/>
              </a:rPr>
              <a:t> If they have lost their book – ask for another</a:t>
            </a:r>
          </a:p>
          <a:p>
            <a:pPr marL="285750" indent="-285750">
              <a:buFont typeface="Arial" panose="020B0604020202020204" pitchFamily="34" charset="0"/>
              <a:buChar char="•"/>
            </a:pPr>
            <a:r>
              <a:rPr lang="en-US" sz="3200" b="1" dirty="0" smtClean="0">
                <a:solidFill>
                  <a:srgbClr val="0000CC"/>
                </a:solidFill>
                <a:latin typeface="Credit Valley" panose="02000400000000000000" pitchFamily="2" charset="0"/>
                <a:cs typeface="Aharoni" panose="02010803020104030203" pitchFamily="2" charset="-79"/>
              </a:rPr>
              <a:t> Be aware of assignments that are made</a:t>
            </a:r>
          </a:p>
          <a:p>
            <a:pPr marL="285750" indent="-285750">
              <a:buFont typeface="Arial" panose="020B0604020202020204" pitchFamily="34" charset="0"/>
              <a:buChar char="•"/>
            </a:pPr>
            <a:r>
              <a:rPr lang="en-US" sz="3200" b="1" dirty="0" smtClean="0">
                <a:solidFill>
                  <a:srgbClr val="0000CC"/>
                </a:solidFill>
                <a:latin typeface="Credit Valley" panose="02000400000000000000" pitchFamily="2" charset="0"/>
                <a:cs typeface="Aharoni" panose="02010803020104030203" pitchFamily="2" charset="-79"/>
              </a:rPr>
              <a:t> Encourage your child to do their work on time</a:t>
            </a:r>
          </a:p>
          <a:p>
            <a:pPr marL="285750" indent="-285750">
              <a:buFont typeface="Arial" panose="020B0604020202020204" pitchFamily="34" charset="0"/>
              <a:buChar char="•"/>
            </a:pPr>
            <a:r>
              <a:rPr lang="en-US" sz="3200" b="1" dirty="0" smtClean="0">
                <a:solidFill>
                  <a:srgbClr val="0000CC"/>
                </a:solidFill>
                <a:latin typeface="Credit Valley" panose="02000400000000000000" pitchFamily="2" charset="0"/>
                <a:cs typeface="Aharoni" panose="02010803020104030203" pitchFamily="2" charset="-79"/>
              </a:rPr>
              <a:t> Encourage the children to do their best </a:t>
            </a:r>
          </a:p>
          <a:p>
            <a:pPr marL="285750" indent="-285750">
              <a:buFont typeface="Arial" panose="020B0604020202020204" pitchFamily="34" charset="0"/>
              <a:buChar char="•"/>
            </a:pPr>
            <a:r>
              <a:rPr lang="en-US" sz="3200" b="1" dirty="0" smtClean="0">
                <a:solidFill>
                  <a:srgbClr val="0000CC"/>
                </a:solidFill>
                <a:latin typeface="Credit Valley" panose="02000400000000000000" pitchFamily="2" charset="0"/>
                <a:cs typeface="Aharoni" panose="02010803020104030203" pitchFamily="2" charset="-79"/>
              </a:rPr>
              <a:t> Cooperate on suggested class projects</a:t>
            </a:r>
          </a:p>
        </p:txBody>
      </p:sp>
    </p:spTree>
    <p:extLst>
      <p:ext uri="{BB962C8B-B14F-4D97-AF65-F5344CB8AC3E}">
        <p14:creationId xmlns:p14="http://schemas.microsoft.com/office/powerpoint/2010/main" val="1112295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612457" y="2667000"/>
            <a:ext cx="8002906" cy="3200400"/>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08673" y="2819400"/>
            <a:ext cx="8610600" cy="2554545"/>
          </a:xfrm>
          <a:prstGeom prst="rect">
            <a:avLst/>
          </a:prstGeom>
        </p:spPr>
        <p:txBody>
          <a:bodyPr wrap="square">
            <a:spAutoFit/>
          </a:bodyPr>
          <a:lstStyle/>
          <a:p>
            <a:r>
              <a:rPr lang="en-US" sz="4000" dirty="0"/>
              <a:t>Teachers:</a:t>
            </a:r>
          </a:p>
          <a:p>
            <a:r>
              <a:rPr lang="en-US" sz="4000" dirty="0"/>
              <a:t>This will be covered in the </a:t>
            </a:r>
            <a:r>
              <a:rPr lang="en-US" sz="4000" dirty="0" smtClean="0"/>
              <a:t>Workshop</a:t>
            </a:r>
          </a:p>
          <a:p>
            <a:r>
              <a:rPr lang="en-US" sz="4000" dirty="0" smtClean="0"/>
              <a:t>January 16   9:30 to 11:00</a:t>
            </a:r>
          </a:p>
          <a:p>
            <a:r>
              <a:rPr lang="en-US" sz="4000" dirty="0" smtClean="0"/>
              <a:t>January 30   9:30 to 11:00</a:t>
            </a:r>
            <a:endParaRPr lang="en-US" sz="4000" dirty="0"/>
          </a:p>
        </p:txBody>
      </p:sp>
      <p:sp>
        <p:nvSpPr>
          <p:cNvPr id="3" name="TextBox 2"/>
          <p:cNvSpPr txBox="1"/>
          <p:nvPr/>
        </p:nvSpPr>
        <p:spPr>
          <a:xfrm>
            <a:off x="880110" y="228600"/>
            <a:ext cx="7467600" cy="1938992"/>
          </a:xfrm>
          <a:prstGeom prst="rect">
            <a:avLst/>
          </a:prstGeom>
          <a:noFill/>
        </p:spPr>
        <p:txBody>
          <a:bodyPr wrap="square" rtlCol="0">
            <a:spAutoFit/>
          </a:bodyPr>
          <a:lstStyle/>
          <a:p>
            <a:pPr algn="ctr"/>
            <a:r>
              <a:rPr lang="en-US" sz="4000" dirty="0" smtClean="0">
                <a:latin typeface="Andalus" panose="02020603050405020304" pitchFamily="18" charset="-78"/>
                <a:cs typeface="Andalus" panose="02020603050405020304" pitchFamily="18" charset="-78"/>
              </a:rPr>
              <a:t>Parents and Bible Class Teachers Working Together for </a:t>
            </a:r>
          </a:p>
          <a:p>
            <a:pPr algn="ctr"/>
            <a:r>
              <a:rPr lang="en-US" sz="4000" dirty="0" smtClean="0">
                <a:latin typeface="Andalus" panose="02020603050405020304" pitchFamily="18" charset="-78"/>
                <a:cs typeface="Andalus" panose="02020603050405020304" pitchFamily="18" charset="-78"/>
              </a:rPr>
              <a:t>Effective Bible Classes</a:t>
            </a:r>
            <a:endParaRPr lang="en-US" sz="4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65459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8" y="0"/>
            <a:ext cx="926097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488" y="0"/>
            <a:ext cx="9260977"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476250" y="1084298"/>
            <a:ext cx="8191500" cy="5632311"/>
          </a:xfrm>
          <a:prstGeom prst="rect">
            <a:avLst/>
          </a:prstGeom>
        </p:spPr>
        <p:txBody>
          <a:bodyPr wrap="square">
            <a:spAutoFit/>
          </a:bodyPr>
          <a:lstStyle/>
          <a:p>
            <a:pPr algn="ctr"/>
            <a:r>
              <a:rPr lang="en-US" sz="6000" dirty="0">
                <a:solidFill>
                  <a:srgbClr val="FFC000"/>
                </a:solidFill>
                <a:latin typeface="Arial Rounded MT Bold" panose="020F0704030504030204" pitchFamily="34" charset="0"/>
                <a:cs typeface="Aharoni" panose="02010803020104030203" pitchFamily="2" charset="-79"/>
              </a:rPr>
              <a:t>Train up a child in the way he should go; even when he is old he will not depart from it</a:t>
            </a:r>
            <a:r>
              <a:rPr lang="en-US" sz="6000" dirty="0" smtClean="0">
                <a:solidFill>
                  <a:srgbClr val="FFC000"/>
                </a:solidFill>
                <a:latin typeface="Arial Rounded MT Bold" panose="020F0704030504030204" pitchFamily="34" charset="0"/>
                <a:cs typeface="Aharoni" panose="02010803020104030203" pitchFamily="2" charset="-79"/>
              </a:rPr>
              <a:t>. </a:t>
            </a:r>
          </a:p>
          <a:p>
            <a:pPr algn="ctr"/>
            <a:r>
              <a:rPr lang="en-US" sz="6000" dirty="0" smtClean="0">
                <a:solidFill>
                  <a:srgbClr val="FFC000"/>
                </a:solidFill>
                <a:latin typeface="Arial Rounded MT Bold" panose="020F0704030504030204" pitchFamily="34" charset="0"/>
                <a:cs typeface="Aharoni" panose="02010803020104030203" pitchFamily="2" charset="-79"/>
              </a:rPr>
              <a:t>Proverbs 22:6</a:t>
            </a:r>
            <a:endParaRPr lang="en-US" sz="6000" dirty="0">
              <a:solidFill>
                <a:srgbClr val="FFC000"/>
              </a:solidFill>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3746033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t of scales design elements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 y="3812"/>
            <a:ext cx="2207948" cy="176635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09801" y="20581"/>
            <a:ext cx="6909379" cy="2123658"/>
          </a:xfrm>
          <a:prstGeom prst="rect">
            <a:avLst/>
          </a:prstGeom>
          <a:noFill/>
        </p:spPr>
        <p:txBody>
          <a:bodyPr wrap="square" rtlCol="0">
            <a:spAutoFit/>
          </a:bodyPr>
          <a:lstStyle/>
          <a:p>
            <a:pPr algn="ctr"/>
            <a:r>
              <a:rPr lang="en-US" sz="6600" b="1" dirty="0" smtClean="0"/>
              <a:t>A  Child’s Life in Balance</a:t>
            </a:r>
            <a:endParaRPr lang="en-US" sz="6600" b="1" dirty="0"/>
          </a:p>
        </p:txBody>
      </p:sp>
      <p:sp>
        <p:nvSpPr>
          <p:cNvPr id="31" name="TextBox 30"/>
          <p:cNvSpPr txBox="1"/>
          <p:nvPr/>
        </p:nvSpPr>
        <p:spPr>
          <a:xfrm>
            <a:off x="73315" y="3581398"/>
            <a:ext cx="9180249" cy="3046988"/>
          </a:xfrm>
          <a:prstGeom prst="rect">
            <a:avLst/>
          </a:prstGeom>
          <a:noFill/>
        </p:spPr>
        <p:txBody>
          <a:bodyPr wrap="square" rtlCol="0">
            <a:spAutoFit/>
          </a:bodyPr>
          <a:lstStyle/>
          <a:p>
            <a:r>
              <a:rPr lang="en-US" sz="4800" dirty="0" smtClean="0"/>
              <a:t>Bible Class(1xWK)</a:t>
            </a:r>
            <a:r>
              <a:rPr lang="en-US" sz="4800" dirty="0"/>
              <a:t>	</a:t>
            </a:r>
            <a:r>
              <a:rPr lang="en-US" sz="4800" dirty="0" smtClean="0"/>
              <a:t>     Secular</a:t>
            </a:r>
          </a:p>
          <a:p>
            <a:r>
              <a:rPr lang="en-US" sz="4800" b="1" dirty="0" smtClean="0"/>
              <a:t>663 Hours                    18,200 Hours</a:t>
            </a:r>
          </a:p>
          <a:p>
            <a:r>
              <a:rPr lang="en-US" sz="4800" dirty="0" smtClean="0"/>
              <a:t>Bible Class(2xWK)</a:t>
            </a:r>
          </a:p>
          <a:p>
            <a:r>
              <a:rPr lang="en-US" sz="4800" b="1" dirty="0" smtClean="0"/>
              <a:t>1326 hours	            18,200 Hours</a:t>
            </a:r>
          </a:p>
        </p:txBody>
      </p:sp>
      <p:sp>
        <p:nvSpPr>
          <p:cNvPr id="3" name="Rectangle 2"/>
          <p:cNvSpPr/>
          <p:nvPr/>
        </p:nvSpPr>
        <p:spPr>
          <a:xfrm>
            <a:off x="27595" y="2419882"/>
            <a:ext cx="9116405" cy="1015663"/>
          </a:xfrm>
          <a:prstGeom prst="rect">
            <a:avLst/>
          </a:prstGeom>
        </p:spPr>
        <p:txBody>
          <a:bodyPr wrap="square">
            <a:spAutoFit/>
          </a:bodyPr>
          <a:lstStyle/>
          <a:p>
            <a:pPr algn="ctr"/>
            <a:r>
              <a:rPr lang="en-US" sz="6000" u="sng" dirty="0"/>
              <a:t>Education (K – 12</a:t>
            </a:r>
            <a:r>
              <a:rPr lang="en-US" sz="6000" u="sng" baseline="30000" dirty="0"/>
              <a:t>th</a:t>
            </a:r>
            <a:r>
              <a:rPr lang="en-US" sz="6000" u="sng" dirty="0"/>
              <a:t>)</a:t>
            </a:r>
            <a:endParaRPr lang="en-US" sz="6000" dirty="0"/>
          </a:p>
        </p:txBody>
      </p:sp>
    </p:spTree>
    <p:extLst>
      <p:ext uri="{BB962C8B-B14F-4D97-AF65-F5344CB8AC3E}">
        <p14:creationId xmlns:p14="http://schemas.microsoft.com/office/powerpoint/2010/main" val="1090741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80534" y="0"/>
            <a:ext cx="9266968" cy="1446550"/>
          </a:xfrm>
          <a:prstGeom prst="rect">
            <a:avLst/>
          </a:prstGeom>
          <a:noFill/>
        </p:spPr>
        <p:txBody>
          <a:bodyPr wrap="square" rtlCol="0">
            <a:spAutoFit/>
          </a:bodyPr>
          <a:lstStyle/>
          <a:p>
            <a:pPr algn="ctr"/>
            <a:r>
              <a:rPr lang="en-US" sz="4400" i="1" u="sng" dirty="0" smtClean="0"/>
              <a:t>One of the Aims of Teaching God’s Word</a:t>
            </a:r>
          </a:p>
          <a:p>
            <a:pPr algn="ctr"/>
            <a:r>
              <a:rPr lang="en-US" sz="4400" dirty="0" smtClean="0"/>
              <a:t>To Know the Whole Counsel of God</a:t>
            </a:r>
            <a:endParaRPr lang="en-US" sz="4400" dirty="0"/>
          </a:p>
        </p:txBody>
      </p:sp>
      <p:sp>
        <p:nvSpPr>
          <p:cNvPr id="4" name="TextBox 3"/>
          <p:cNvSpPr txBox="1"/>
          <p:nvPr/>
        </p:nvSpPr>
        <p:spPr>
          <a:xfrm>
            <a:off x="-19050" y="1905000"/>
            <a:ext cx="9144000" cy="1754326"/>
          </a:xfrm>
          <a:prstGeom prst="rect">
            <a:avLst/>
          </a:prstGeom>
          <a:noFill/>
        </p:spPr>
        <p:txBody>
          <a:bodyPr wrap="square" rtlCol="0">
            <a:spAutoFit/>
          </a:bodyPr>
          <a:lstStyle/>
          <a:p>
            <a:pPr algn="ctr"/>
            <a:r>
              <a:rPr lang="en-US" sz="3600" dirty="0"/>
              <a:t>Acts 20:27 </a:t>
            </a:r>
            <a:endParaRPr lang="en-US" sz="3600" dirty="0" smtClean="0"/>
          </a:p>
          <a:p>
            <a:pPr algn="ctr"/>
            <a:r>
              <a:rPr lang="en-US" sz="3600" dirty="0" smtClean="0"/>
              <a:t>“For </a:t>
            </a:r>
            <a:r>
              <a:rPr lang="en-US" sz="3600" dirty="0"/>
              <a:t>I have not shunned to declare to you the whole counsel of God. </a:t>
            </a:r>
            <a:r>
              <a:rPr lang="en-US" sz="3600" dirty="0" smtClean="0"/>
              <a:t>“</a:t>
            </a:r>
            <a:endParaRPr lang="en-US" sz="3600" dirty="0"/>
          </a:p>
        </p:txBody>
      </p:sp>
      <p:sp>
        <p:nvSpPr>
          <p:cNvPr id="5" name="Rectangle 4"/>
          <p:cNvSpPr/>
          <p:nvPr/>
        </p:nvSpPr>
        <p:spPr>
          <a:xfrm>
            <a:off x="304801" y="4038600"/>
            <a:ext cx="8458200" cy="2585323"/>
          </a:xfrm>
          <a:prstGeom prst="rect">
            <a:avLst/>
          </a:prstGeom>
        </p:spPr>
        <p:txBody>
          <a:bodyPr wrap="square">
            <a:spAutoFit/>
          </a:bodyPr>
          <a:lstStyle/>
          <a:p>
            <a:pPr algn="ctr"/>
            <a:r>
              <a:rPr lang="en-US" sz="5400" dirty="0"/>
              <a:t>Every book, every story, every lesson is there for a reason. </a:t>
            </a:r>
          </a:p>
        </p:txBody>
      </p:sp>
    </p:spTree>
    <p:extLst>
      <p:ext uri="{BB962C8B-B14F-4D97-AF65-F5344CB8AC3E}">
        <p14:creationId xmlns:p14="http://schemas.microsoft.com/office/powerpoint/2010/main" val="4289915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9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1430" y="2083"/>
            <a:ext cx="9144000" cy="1138773"/>
          </a:xfrm>
          <a:prstGeom prst="rect">
            <a:avLst/>
          </a:prstGeom>
          <a:noFill/>
        </p:spPr>
        <p:txBody>
          <a:bodyPr wrap="square" rtlCol="0">
            <a:spAutoFit/>
          </a:bodyPr>
          <a:lstStyle/>
          <a:p>
            <a:pPr algn="ctr"/>
            <a:r>
              <a:rPr lang="en-US" sz="4000" dirty="0" smtClean="0"/>
              <a:t>To Grow Up in All Things into Christ</a:t>
            </a:r>
          </a:p>
          <a:p>
            <a:pPr algn="ctr"/>
            <a:r>
              <a:rPr lang="en-US" sz="2800" dirty="0" smtClean="0">
                <a:solidFill>
                  <a:schemeClr val="accent1">
                    <a:lumMod val="75000"/>
                  </a:schemeClr>
                </a:solidFill>
                <a:latin typeface="Arial Rounded MT Bold" panose="020F0704030504030204" pitchFamily="34" charset="0"/>
              </a:rPr>
              <a:t>Ephesians 4:11-15</a:t>
            </a:r>
            <a:endParaRPr lang="en-US" sz="2800" dirty="0">
              <a:solidFill>
                <a:schemeClr val="accent1">
                  <a:lumMod val="75000"/>
                </a:schemeClr>
              </a:solidFill>
              <a:latin typeface="Arial Rounded MT Bold" panose="020F0704030504030204" pitchFamily="34" charset="0"/>
            </a:endParaRPr>
          </a:p>
        </p:txBody>
      </p:sp>
      <p:sp>
        <p:nvSpPr>
          <p:cNvPr id="3" name="TextBox 2"/>
          <p:cNvSpPr txBox="1"/>
          <p:nvPr/>
        </p:nvSpPr>
        <p:spPr>
          <a:xfrm>
            <a:off x="457200" y="1524000"/>
            <a:ext cx="8368445" cy="4801314"/>
          </a:xfrm>
          <a:prstGeom prst="rect">
            <a:avLst/>
          </a:prstGeom>
          <a:noFill/>
        </p:spPr>
        <p:txBody>
          <a:bodyPr wrap="none" rtlCol="0">
            <a:spAutoFit/>
          </a:bodyPr>
          <a:lstStyle/>
          <a:p>
            <a:pPr marL="285750" indent="-285750">
              <a:buFont typeface="Arial" panose="020B0604020202020204" pitchFamily="34" charset="0"/>
              <a:buChar char="•"/>
            </a:pPr>
            <a:r>
              <a:rPr lang="en-US" sz="3600" dirty="0" smtClean="0"/>
              <a:t>Role of the teacher is provided</a:t>
            </a:r>
          </a:p>
          <a:p>
            <a:pPr marL="742950" lvl="1" indent="-285750">
              <a:buFont typeface="Arial" panose="020B0604020202020204" pitchFamily="34" charset="0"/>
              <a:buChar char="•"/>
            </a:pPr>
            <a:r>
              <a:rPr lang="en-US" sz="3600" dirty="0" smtClean="0"/>
              <a:t>Put children on that path</a:t>
            </a:r>
          </a:p>
          <a:p>
            <a:pPr marL="742950" lvl="1" indent="-285750">
              <a:buFont typeface="Arial" panose="020B0604020202020204" pitchFamily="34" charset="0"/>
              <a:buChar char="•"/>
            </a:pPr>
            <a:r>
              <a:rPr lang="en-US" sz="3600" dirty="0" smtClean="0"/>
              <a:t>Impart knowledge needed to grow faith</a:t>
            </a:r>
          </a:p>
          <a:p>
            <a:pPr marL="742950" lvl="1" indent="-285750">
              <a:buFont typeface="Arial" panose="020B0604020202020204" pitchFamily="34" charset="0"/>
              <a:buChar char="•"/>
            </a:pPr>
            <a:r>
              <a:rPr lang="en-US" sz="3600" dirty="0" smtClean="0"/>
              <a:t>Encourage and nurture that faith</a:t>
            </a:r>
          </a:p>
          <a:p>
            <a:pPr marL="285750" indent="-285750">
              <a:buFont typeface="Arial" panose="020B0604020202020204" pitchFamily="34" charset="0"/>
              <a:buChar char="•"/>
            </a:pPr>
            <a:r>
              <a:rPr lang="en-US" sz="3600" dirty="0" smtClean="0"/>
              <a:t>A Standard to be followed</a:t>
            </a:r>
          </a:p>
          <a:p>
            <a:pPr marL="742950" lvl="1" indent="-285750">
              <a:buFont typeface="Arial" panose="020B0604020202020204" pitchFamily="34" charset="0"/>
              <a:buChar char="•"/>
            </a:pPr>
            <a:r>
              <a:rPr lang="en-US" sz="3600" dirty="0" smtClean="0"/>
              <a:t>Grow up in all things into Christ</a:t>
            </a:r>
          </a:p>
          <a:p>
            <a:pPr marL="742950" lvl="1" indent="-285750">
              <a:buFont typeface="Arial" panose="020B0604020202020204" pitchFamily="34" charset="0"/>
              <a:buChar char="•"/>
            </a:pPr>
            <a:r>
              <a:rPr lang="en-US" sz="3600" dirty="0" smtClean="0"/>
              <a:t>Continue to grow</a:t>
            </a:r>
          </a:p>
          <a:p>
            <a:pPr marL="742950" lvl="1" indent="-285750">
              <a:buFont typeface="Arial" panose="020B0604020202020204" pitchFamily="34" charset="0"/>
              <a:buChar char="•"/>
            </a:pPr>
            <a:r>
              <a:rPr lang="en-US" sz="3600" dirty="0" smtClean="0"/>
              <a:t>Know error and confront it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82170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848600" cy="6001643"/>
          </a:xfrm>
          <a:prstGeom prst="rect">
            <a:avLst/>
          </a:prstGeom>
          <a:noFill/>
        </p:spPr>
        <p:txBody>
          <a:bodyPr wrap="square" rtlCol="0">
            <a:spAutoFit/>
          </a:bodyPr>
          <a:lstStyle/>
          <a:p>
            <a:pPr algn="ctr"/>
            <a:r>
              <a:rPr lang="en-US" sz="9600" dirty="0" smtClean="0"/>
              <a:t>The Importance </a:t>
            </a:r>
          </a:p>
          <a:p>
            <a:pPr algn="ctr"/>
            <a:r>
              <a:rPr lang="en-US" sz="9600" dirty="0" smtClean="0"/>
              <a:t>of Having Goals</a:t>
            </a:r>
            <a:endParaRPr lang="en-US" sz="9600" dirty="0"/>
          </a:p>
        </p:txBody>
      </p:sp>
    </p:spTree>
    <p:extLst>
      <p:ext uri="{BB962C8B-B14F-4D97-AF65-F5344CB8AC3E}">
        <p14:creationId xmlns:p14="http://schemas.microsoft.com/office/powerpoint/2010/main" val="2332549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121" y="222888"/>
            <a:ext cx="1989775" cy="307777"/>
          </a:xfrm>
          <a:prstGeom prst="rect">
            <a:avLst/>
          </a:prstGeom>
          <a:noFill/>
        </p:spPr>
        <p:txBody>
          <a:bodyPr wrap="none" rtlCol="0">
            <a:spAutoFit/>
          </a:bodyPr>
          <a:lstStyle/>
          <a:p>
            <a:pPr algn="ctr"/>
            <a:r>
              <a:rPr lang="en-US" sz="1400" b="1" dirty="0" smtClean="0">
                <a:solidFill>
                  <a:srgbClr val="00B0F0"/>
                </a:solidFill>
              </a:rPr>
              <a:t>Goals for Children in:      </a:t>
            </a:r>
          </a:p>
        </p:txBody>
      </p:sp>
      <p:sp>
        <p:nvSpPr>
          <p:cNvPr id="3" name="TextBox 2"/>
          <p:cNvSpPr txBox="1"/>
          <p:nvPr/>
        </p:nvSpPr>
        <p:spPr>
          <a:xfrm>
            <a:off x="381000" y="1447800"/>
            <a:ext cx="7813549" cy="276999"/>
          </a:xfrm>
          <a:prstGeom prst="rect">
            <a:avLst/>
          </a:prstGeom>
          <a:noFill/>
        </p:spPr>
        <p:txBody>
          <a:bodyPr wrap="none" rtlCol="0">
            <a:spAutoFit/>
          </a:bodyPr>
          <a:lstStyle/>
          <a:p>
            <a:r>
              <a:rPr lang="en-US" sz="1200" b="1" dirty="0" smtClean="0"/>
              <a:t>                 Knowledge                                  Bible Study Skills                                    Attitudes                                         Behaviors</a:t>
            </a:r>
            <a:endParaRPr lang="en-US" sz="1200" b="1" dirty="0"/>
          </a:p>
        </p:txBody>
      </p:sp>
      <p:cxnSp>
        <p:nvCxnSpPr>
          <p:cNvPr id="4" name="Straight Connector 3"/>
          <p:cNvCxnSpPr/>
          <p:nvPr/>
        </p:nvCxnSpPr>
        <p:spPr>
          <a:xfrm>
            <a:off x="4619625" y="13716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686800" y="13716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13716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13716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29400" y="1371600"/>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1371600"/>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1724799"/>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6400800"/>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1724799"/>
            <a:ext cx="2181944" cy="4278094"/>
          </a:xfrm>
          <a:prstGeom prst="rect">
            <a:avLst/>
          </a:prstGeom>
          <a:noFill/>
        </p:spPr>
        <p:txBody>
          <a:bodyPr wrap="none" rtlCol="0">
            <a:spAutoFit/>
          </a:bodyPr>
          <a:lstStyle/>
          <a:p>
            <a:pPr marL="228600" indent="-228600">
              <a:buAutoNum type="arabicPeriod"/>
            </a:pPr>
            <a:r>
              <a:rPr lang="en-US" sz="1200" dirty="0" smtClean="0"/>
              <a:t>Recite all books of the Bible</a:t>
            </a:r>
          </a:p>
          <a:p>
            <a:endParaRPr lang="en-US" sz="1200" dirty="0"/>
          </a:p>
          <a:p>
            <a:pPr marL="228600" indent="-228600">
              <a:buAutoNum type="arabicPeriod" startAt="2"/>
            </a:pPr>
            <a:r>
              <a:rPr lang="en-US" sz="1200" dirty="0" smtClean="0"/>
              <a:t>Bible TIMELINE (knows well)</a:t>
            </a:r>
          </a:p>
          <a:p>
            <a:pPr marL="228600" indent="-228600">
              <a:buAutoNum type="arabicPeriod" startAt="2"/>
            </a:pPr>
            <a:endParaRPr lang="en-US" sz="1200" dirty="0"/>
          </a:p>
          <a:p>
            <a:pPr marL="228600" indent="-228600">
              <a:buAutoNum type="arabicPeriod" startAt="2"/>
            </a:pPr>
            <a:r>
              <a:rPr lang="en-US" sz="1200" dirty="0" smtClean="0"/>
              <a:t> Work on lists:</a:t>
            </a:r>
          </a:p>
          <a:p>
            <a:r>
              <a:rPr lang="en-US" sz="1200" dirty="0"/>
              <a:t> </a:t>
            </a:r>
            <a:r>
              <a:rPr lang="en-US" sz="1200" dirty="0" smtClean="0"/>
              <a:t>    </a:t>
            </a:r>
            <a:r>
              <a:rPr lang="en-US" sz="800" dirty="0" smtClean="0"/>
              <a:t>The Apostles</a:t>
            </a:r>
          </a:p>
          <a:p>
            <a:r>
              <a:rPr lang="en-US" sz="800" dirty="0"/>
              <a:t> </a:t>
            </a:r>
            <a:r>
              <a:rPr lang="en-US" sz="800" dirty="0" smtClean="0"/>
              <a:t>       The Patriarchs</a:t>
            </a:r>
          </a:p>
          <a:p>
            <a:r>
              <a:rPr lang="en-US" sz="800" dirty="0"/>
              <a:t> </a:t>
            </a:r>
            <a:r>
              <a:rPr lang="en-US" sz="800" dirty="0" smtClean="0"/>
              <a:t>       The Days of Creation</a:t>
            </a:r>
          </a:p>
          <a:p>
            <a:r>
              <a:rPr lang="en-US" sz="800" dirty="0"/>
              <a:t> </a:t>
            </a:r>
            <a:r>
              <a:rPr lang="en-US" sz="800" dirty="0" smtClean="0"/>
              <a:t>       The Ten Plagues</a:t>
            </a:r>
          </a:p>
          <a:p>
            <a:r>
              <a:rPr lang="en-US" sz="800" dirty="0"/>
              <a:t> </a:t>
            </a:r>
            <a:r>
              <a:rPr lang="en-US" sz="800" dirty="0" smtClean="0"/>
              <a:t>       The Ten Commandments</a:t>
            </a:r>
          </a:p>
          <a:p>
            <a:r>
              <a:rPr lang="en-US" sz="800" dirty="0" smtClean="0"/>
              <a:t>         Judges</a:t>
            </a:r>
          </a:p>
          <a:p>
            <a:r>
              <a:rPr lang="en-US" sz="800" dirty="0" smtClean="0"/>
              <a:t>         Kings</a:t>
            </a:r>
          </a:p>
          <a:p>
            <a:r>
              <a:rPr lang="en-US" sz="800" dirty="0" smtClean="0"/>
              <a:t>         Prophets</a:t>
            </a:r>
          </a:p>
          <a:p>
            <a:endParaRPr lang="en-US" sz="1200" dirty="0"/>
          </a:p>
          <a:p>
            <a:pPr marL="228600" indent="-228600">
              <a:buAutoNum type="arabicPeriod" startAt="4"/>
            </a:pPr>
            <a:r>
              <a:rPr lang="en-US" sz="1200" dirty="0" smtClean="0"/>
              <a:t> Basic Bible Geography</a:t>
            </a:r>
          </a:p>
          <a:p>
            <a:r>
              <a:rPr lang="en-US" sz="1200" dirty="0"/>
              <a:t> </a:t>
            </a:r>
            <a:r>
              <a:rPr lang="en-US" sz="1200" dirty="0" smtClean="0"/>
              <a:t>       (find event and story </a:t>
            </a:r>
          </a:p>
          <a:p>
            <a:r>
              <a:rPr lang="en-US" sz="1200" dirty="0"/>
              <a:t> </a:t>
            </a:r>
            <a:r>
              <a:rPr lang="en-US" sz="1200" dirty="0" smtClean="0"/>
              <a:t>       locations on map)</a:t>
            </a:r>
          </a:p>
          <a:p>
            <a:endParaRPr lang="en-US" sz="1200" dirty="0"/>
          </a:p>
          <a:p>
            <a:pPr marL="228600" indent="-228600">
              <a:buAutoNum type="arabicPeriod" startAt="5"/>
            </a:pPr>
            <a:r>
              <a:rPr lang="en-US" sz="1200" dirty="0" smtClean="0"/>
              <a:t>Godhead (characteristics)</a:t>
            </a:r>
          </a:p>
          <a:p>
            <a:r>
              <a:rPr lang="en-US" sz="1200" dirty="0"/>
              <a:t> </a:t>
            </a:r>
            <a:r>
              <a:rPr lang="en-US" sz="1200" dirty="0" smtClean="0"/>
              <a:t>      </a:t>
            </a:r>
            <a:r>
              <a:rPr lang="en-US" sz="800" dirty="0" smtClean="0"/>
              <a:t>Father (love, wrath)</a:t>
            </a:r>
          </a:p>
          <a:p>
            <a:r>
              <a:rPr lang="en-US" sz="800" dirty="0"/>
              <a:t> </a:t>
            </a:r>
            <a:r>
              <a:rPr lang="en-US" sz="800" dirty="0" smtClean="0"/>
              <a:t>          Son (God, man, savior)</a:t>
            </a:r>
          </a:p>
          <a:p>
            <a:r>
              <a:rPr lang="en-US" sz="800" dirty="0"/>
              <a:t> </a:t>
            </a:r>
            <a:r>
              <a:rPr lang="en-US" sz="800" dirty="0" smtClean="0"/>
              <a:t>           Holy Spirit (revelation)</a:t>
            </a:r>
          </a:p>
          <a:p>
            <a:endParaRPr lang="en-US" sz="1200" dirty="0"/>
          </a:p>
          <a:p>
            <a:pPr marL="228600" indent="-228600">
              <a:buAutoNum type="arabicPeriod" startAt="6"/>
            </a:pPr>
            <a:r>
              <a:rPr lang="en-US" sz="1200" dirty="0" smtClean="0"/>
              <a:t>Cultures</a:t>
            </a:r>
          </a:p>
          <a:p>
            <a:r>
              <a:rPr lang="en-US" sz="1200" dirty="0"/>
              <a:t> </a:t>
            </a:r>
            <a:r>
              <a:rPr lang="en-US" sz="1200" dirty="0" smtClean="0"/>
              <a:t>      </a:t>
            </a:r>
            <a:r>
              <a:rPr lang="en-US" sz="800" dirty="0" smtClean="0"/>
              <a:t>Jews, Samaritans, heathen idolaters, etc.</a:t>
            </a:r>
          </a:p>
          <a:p>
            <a:endParaRPr lang="en-US" sz="800" dirty="0">
              <a:solidFill>
                <a:srgbClr val="FF0000"/>
              </a:solidFill>
            </a:endParaRPr>
          </a:p>
        </p:txBody>
      </p:sp>
      <p:sp>
        <p:nvSpPr>
          <p:cNvPr id="13" name="TextBox 12"/>
          <p:cNvSpPr txBox="1"/>
          <p:nvPr/>
        </p:nvSpPr>
        <p:spPr>
          <a:xfrm>
            <a:off x="2503895" y="1724799"/>
            <a:ext cx="2144305" cy="1938992"/>
          </a:xfrm>
          <a:prstGeom prst="rect">
            <a:avLst/>
          </a:prstGeom>
          <a:noFill/>
        </p:spPr>
        <p:txBody>
          <a:bodyPr wrap="none" rtlCol="0">
            <a:spAutoFit/>
          </a:bodyPr>
          <a:lstStyle/>
          <a:p>
            <a:pPr marL="228600" indent="-228600">
              <a:buAutoNum type="arabicPeriod"/>
            </a:pPr>
            <a:r>
              <a:rPr lang="en-US" sz="1200" dirty="0" smtClean="0"/>
              <a:t>Bring Bible and lesson book</a:t>
            </a:r>
          </a:p>
          <a:p>
            <a:r>
              <a:rPr lang="en-US" sz="1200" dirty="0"/>
              <a:t> </a:t>
            </a:r>
            <a:r>
              <a:rPr lang="en-US" sz="1200" dirty="0" smtClean="0"/>
              <a:t>      to class</a:t>
            </a:r>
          </a:p>
          <a:p>
            <a:pPr marL="228600" indent="-228600">
              <a:buAutoNum type="arabicPeriod"/>
            </a:pPr>
            <a:endParaRPr lang="en-US" sz="1200" dirty="0"/>
          </a:p>
          <a:p>
            <a:r>
              <a:rPr lang="en-US" sz="1200" dirty="0" smtClean="0"/>
              <a:t>2.   Find all Bible books quickly</a:t>
            </a:r>
          </a:p>
          <a:p>
            <a:endParaRPr lang="en-US" sz="1200" dirty="0"/>
          </a:p>
          <a:p>
            <a:pPr marL="228600" indent="-228600">
              <a:buAutoNum type="arabicPeriod" startAt="3"/>
            </a:pPr>
            <a:r>
              <a:rPr lang="en-US" sz="1200" dirty="0" smtClean="0"/>
              <a:t>Distinguish between OT</a:t>
            </a:r>
          </a:p>
          <a:p>
            <a:r>
              <a:rPr lang="en-US" sz="1200" dirty="0">
                <a:solidFill>
                  <a:srgbClr val="FF0000"/>
                </a:solidFill>
              </a:rPr>
              <a:t> </a:t>
            </a:r>
            <a:r>
              <a:rPr lang="en-US" sz="1200" dirty="0" smtClean="0">
                <a:solidFill>
                  <a:srgbClr val="FF0000"/>
                </a:solidFill>
              </a:rPr>
              <a:t>     </a:t>
            </a:r>
            <a:r>
              <a:rPr lang="en-US" sz="1200" dirty="0" smtClean="0"/>
              <a:t>and NT  (know why we have</a:t>
            </a:r>
          </a:p>
          <a:p>
            <a:r>
              <a:rPr lang="en-US" sz="1200" dirty="0"/>
              <a:t> </a:t>
            </a:r>
            <a:r>
              <a:rPr lang="en-US" sz="1200" dirty="0" smtClean="0"/>
              <a:t>     both)</a:t>
            </a:r>
          </a:p>
          <a:p>
            <a:r>
              <a:rPr lang="en-US" sz="1200" dirty="0" smtClean="0"/>
              <a:t>           </a:t>
            </a:r>
          </a:p>
          <a:p>
            <a:endParaRPr lang="en-US" sz="1200" dirty="0"/>
          </a:p>
        </p:txBody>
      </p:sp>
      <p:sp>
        <p:nvSpPr>
          <p:cNvPr id="14" name="TextBox 13"/>
          <p:cNvSpPr txBox="1"/>
          <p:nvPr/>
        </p:nvSpPr>
        <p:spPr>
          <a:xfrm>
            <a:off x="4562475" y="1724799"/>
            <a:ext cx="2139175" cy="4708981"/>
          </a:xfrm>
          <a:prstGeom prst="rect">
            <a:avLst/>
          </a:prstGeom>
          <a:noFill/>
        </p:spPr>
        <p:txBody>
          <a:bodyPr wrap="none" rtlCol="0">
            <a:spAutoFit/>
          </a:bodyPr>
          <a:lstStyle/>
          <a:p>
            <a:pPr marL="228600" indent="-228600">
              <a:buAutoNum type="arabicPeriod"/>
            </a:pPr>
            <a:r>
              <a:rPr lang="en-US" sz="1200" dirty="0" smtClean="0"/>
              <a:t>Reverence for God in</a:t>
            </a:r>
          </a:p>
          <a:p>
            <a:r>
              <a:rPr lang="en-US" sz="1200" dirty="0"/>
              <a:t> </a:t>
            </a:r>
            <a:r>
              <a:rPr lang="en-US" sz="1200" dirty="0" smtClean="0"/>
              <a:t>      Bible class and worship</a:t>
            </a:r>
          </a:p>
          <a:p>
            <a:endParaRPr lang="en-US" sz="1200" dirty="0"/>
          </a:p>
          <a:p>
            <a:pPr marL="228600" indent="-228600">
              <a:buAutoNum type="arabicPeriod" startAt="2"/>
            </a:pPr>
            <a:r>
              <a:rPr lang="en-US" sz="1200" dirty="0" smtClean="0"/>
              <a:t>Good self-image because</a:t>
            </a:r>
          </a:p>
          <a:p>
            <a:r>
              <a:rPr lang="en-US" sz="1200" dirty="0"/>
              <a:t> </a:t>
            </a:r>
            <a:r>
              <a:rPr lang="en-US" sz="1200" dirty="0" smtClean="0"/>
              <a:t>     very special to God</a:t>
            </a:r>
          </a:p>
          <a:p>
            <a:pPr marL="228600" indent="-228600">
              <a:buAutoNum type="arabicPeriod" startAt="2"/>
            </a:pPr>
            <a:endParaRPr lang="en-US" sz="1200" dirty="0"/>
          </a:p>
          <a:p>
            <a:r>
              <a:rPr lang="en-US" sz="1200" dirty="0" smtClean="0"/>
              <a:t>3.    Valuable part of</a:t>
            </a:r>
          </a:p>
          <a:p>
            <a:r>
              <a:rPr lang="en-US" sz="1200" dirty="0"/>
              <a:t> </a:t>
            </a:r>
            <a:r>
              <a:rPr lang="en-US" sz="1200" dirty="0" smtClean="0"/>
              <a:t>      class, family, worship</a:t>
            </a:r>
          </a:p>
          <a:p>
            <a:r>
              <a:rPr lang="en-US" sz="1200" dirty="0"/>
              <a:t> </a:t>
            </a:r>
            <a:r>
              <a:rPr lang="en-US" sz="1200" dirty="0" smtClean="0"/>
              <a:t>      services</a:t>
            </a:r>
          </a:p>
          <a:p>
            <a:endParaRPr lang="en-US" sz="1200" dirty="0"/>
          </a:p>
          <a:p>
            <a:pPr marL="228600" indent="-228600">
              <a:buAutoNum type="arabicPeriod" startAt="4"/>
            </a:pPr>
            <a:r>
              <a:rPr lang="en-US" sz="1200" dirty="0" smtClean="0"/>
              <a:t>Responsibilities to God,</a:t>
            </a:r>
          </a:p>
          <a:p>
            <a:r>
              <a:rPr lang="en-US" sz="1200" dirty="0" smtClean="0"/>
              <a:t>       family, church, neighbors</a:t>
            </a:r>
          </a:p>
          <a:p>
            <a:endParaRPr lang="en-US" sz="1200" dirty="0"/>
          </a:p>
          <a:p>
            <a:pPr marL="228600" indent="-228600">
              <a:buAutoNum type="arabicPeriod" startAt="5"/>
            </a:pPr>
            <a:r>
              <a:rPr lang="en-US" sz="1200" dirty="0" smtClean="0"/>
              <a:t>Importance of the Bible’s</a:t>
            </a:r>
          </a:p>
          <a:p>
            <a:r>
              <a:rPr lang="en-US" sz="1200" dirty="0"/>
              <a:t> </a:t>
            </a:r>
            <a:r>
              <a:rPr lang="en-US" sz="1200" dirty="0" smtClean="0"/>
              <a:t>      authority . . . answers </a:t>
            </a:r>
          </a:p>
          <a:p>
            <a:r>
              <a:rPr lang="en-US" sz="1200" dirty="0"/>
              <a:t> </a:t>
            </a:r>
            <a:r>
              <a:rPr lang="en-US" sz="1200" dirty="0" smtClean="0"/>
              <a:t>      all our questions</a:t>
            </a:r>
          </a:p>
          <a:p>
            <a:endParaRPr lang="en-US" sz="1200" dirty="0"/>
          </a:p>
          <a:p>
            <a:pPr marL="228600" indent="-228600">
              <a:buAutoNum type="arabicPeriod" startAt="6"/>
            </a:pPr>
            <a:r>
              <a:rPr lang="en-US" sz="1200" dirty="0" smtClean="0"/>
              <a:t>Golden Rule: Matthew 7:12</a:t>
            </a:r>
          </a:p>
          <a:p>
            <a:pPr marL="228600" indent="-228600">
              <a:buAutoNum type="arabicPeriod" startAt="6"/>
            </a:pPr>
            <a:endParaRPr lang="en-US" sz="1200" dirty="0"/>
          </a:p>
          <a:p>
            <a:pPr marL="228600" indent="-228600">
              <a:buAutoNum type="arabicPeriod" startAt="6"/>
            </a:pPr>
            <a:r>
              <a:rPr lang="en-US" sz="1200" dirty="0" smtClean="0"/>
              <a:t>Rejoice in Jesus the Lord!</a:t>
            </a:r>
          </a:p>
          <a:p>
            <a:pPr marL="228600" indent="-228600">
              <a:buAutoNum type="arabicPeriod" startAt="6"/>
            </a:pPr>
            <a:endParaRPr lang="en-US" sz="1200" dirty="0"/>
          </a:p>
          <a:p>
            <a:pPr marL="228600" indent="-228600">
              <a:buAutoNum type="arabicPeriod" startAt="6"/>
            </a:pPr>
            <a:r>
              <a:rPr lang="en-US" sz="1200" dirty="0" smtClean="0"/>
              <a:t>Humility to repent or</a:t>
            </a:r>
          </a:p>
          <a:p>
            <a:r>
              <a:rPr lang="en-US" sz="1200" dirty="0"/>
              <a:t> </a:t>
            </a:r>
            <a:r>
              <a:rPr lang="en-US" sz="1200" dirty="0" smtClean="0"/>
              <a:t>      admit wrong</a:t>
            </a:r>
          </a:p>
          <a:p>
            <a:endParaRPr lang="en-US" sz="1200" dirty="0"/>
          </a:p>
          <a:p>
            <a:pPr marL="228600" indent="-228600">
              <a:buAutoNum type="arabicPeriod" startAt="6"/>
            </a:pPr>
            <a:endParaRPr lang="en-US" sz="1200" dirty="0"/>
          </a:p>
        </p:txBody>
      </p:sp>
      <p:sp>
        <p:nvSpPr>
          <p:cNvPr id="15" name="TextBox 14"/>
          <p:cNvSpPr txBox="1"/>
          <p:nvPr/>
        </p:nvSpPr>
        <p:spPr>
          <a:xfrm>
            <a:off x="6573208" y="1731079"/>
            <a:ext cx="2113592" cy="4462760"/>
          </a:xfrm>
          <a:prstGeom prst="rect">
            <a:avLst/>
          </a:prstGeom>
          <a:noFill/>
        </p:spPr>
        <p:txBody>
          <a:bodyPr wrap="none" rtlCol="0">
            <a:spAutoFit/>
          </a:bodyPr>
          <a:lstStyle/>
          <a:p>
            <a:pPr marL="228600" indent="-228600">
              <a:buAutoNum type="arabicPeriod"/>
            </a:pPr>
            <a:r>
              <a:rPr lang="en-US" sz="1200" dirty="0" smtClean="0"/>
              <a:t>Develop good relationships</a:t>
            </a:r>
          </a:p>
          <a:p>
            <a:r>
              <a:rPr lang="en-US" sz="1200" dirty="0"/>
              <a:t> </a:t>
            </a:r>
            <a:r>
              <a:rPr lang="en-US" sz="1200" dirty="0" smtClean="0"/>
              <a:t>      with everyone – show no</a:t>
            </a:r>
          </a:p>
          <a:p>
            <a:r>
              <a:rPr lang="en-US" sz="1200" dirty="0"/>
              <a:t> </a:t>
            </a:r>
            <a:r>
              <a:rPr lang="en-US" sz="1200" dirty="0" smtClean="0"/>
              <a:t>      partiality</a:t>
            </a:r>
          </a:p>
          <a:p>
            <a:endParaRPr lang="en-US" sz="1200" dirty="0" smtClean="0"/>
          </a:p>
          <a:p>
            <a:r>
              <a:rPr lang="en-US" sz="1200" dirty="0" smtClean="0"/>
              <a:t>2.  </a:t>
            </a:r>
            <a:r>
              <a:rPr lang="en-US" sz="1200" dirty="0" err="1" smtClean="0"/>
              <a:t>Kdg</a:t>
            </a:r>
            <a:r>
              <a:rPr lang="en-US" sz="1200" dirty="0" smtClean="0"/>
              <a:t> through 2</a:t>
            </a:r>
            <a:r>
              <a:rPr lang="en-US" sz="1200" baseline="30000" dirty="0" smtClean="0"/>
              <a:t>nd</a:t>
            </a:r>
            <a:r>
              <a:rPr lang="en-US" sz="1200" dirty="0" smtClean="0"/>
              <a:t>:</a:t>
            </a:r>
          </a:p>
          <a:p>
            <a:r>
              <a:rPr lang="en-US" sz="1200" dirty="0" smtClean="0"/>
              <a:t>      Parent </a:t>
            </a:r>
            <a:r>
              <a:rPr lang="en-US" sz="1200" dirty="0"/>
              <a:t>involvement to </a:t>
            </a:r>
          </a:p>
          <a:p>
            <a:r>
              <a:rPr lang="en-US" sz="1200" dirty="0"/>
              <a:t>      ensure lesson is read</a:t>
            </a:r>
          </a:p>
          <a:p>
            <a:r>
              <a:rPr lang="en-US" sz="1200" dirty="0"/>
              <a:t>      prior to </a:t>
            </a:r>
            <a:r>
              <a:rPr lang="en-US" sz="1200" dirty="0" smtClean="0"/>
              <a:t>class</a:t>
            </a:r>
            <a:endParaRPr lang="en-US" sz="1200" dirty="0"/>
          </a:p>
          <a:p>
            <a:r>
              <a:rPr lang="en-US" sz="1200" dirty="0"/>
              <a:t> </a:t>
            </a:r>
            <a:r>
              <a:rPr lang="en-US" sz="1200" dirty="0" smtClean="0"/>
              <a:t>     3</a:t>
            </a:r>
            <a:r>
              <a:rPr lang="en-US" sz="1200" baseline="30000" dirty="0" smtClean="0"/>
              <a:t>rd</a:t>
            </a:r>
            <a:r>
              <a:rPr lang="en-US" sz="1200" dirty="0" smtClean="0"/>
              <a:t> /4</a:t>
            </a:r>
            <a:r>
              <a:rPr lang="en-US" sz="1200" baseline="30000" dirty="0" smtClean="0"/>
              <a:t>th</a:t>
            </a:r>
            <a:r>
              <a:rPr lang="en-US" sz="1200" dirty="0" smtClean="0"/>
              <a:t>:</a:t>
            </a:r>
          </a:p>
          <a:p>
            <a:r>
              <a:rPr lang="en-US" sz="1200" dirty="0"/>
              <a:t> </a:t>
            </a:r>
            <a:r>
              <a:rPr lang="en-US" sz="1200" dirty="0" smtClean="0"/>
              <a:t>     Lesson read/completed</a:t>
            </a:r>
          </a:p>
          <a:p>
            <a:r>
              <a:rPr lang="en-US" sz="1200" dirty="0"/>
              <a:t> </a:t>
            </a:r>
            <a:r>
              <a:rPr lang="en-US" sz="1200" dirty="0" smtClean="0"/>
              <a:t>     prior to class </a:t>
            </a:r>
          </a:p>
          <a:p>
            <a:endParaRPr lang="en-US" sz="1200" dirty="0"/>
          </a:p>
          <a:p>
            <a:r>
              <a:rPr lang="en-US" sz="1200" dirty="0" smtClean="0"/>
              <a:t>3.   Daily habits of prayer and</a:t>
            </a:r>
          </a:p>
          <a:p>
            <a:r>
              <a:rPr lang="en-US" sz="1200" dirty="0" smtClean="0"/>
              <a:t>      Bible devotions (Encourage</a:t>
            </a:r>
          </a:p>
          <a:p>
            <a:r>
              <a:rPr lang="en-US" sz="1200" dirty="0"/>
              <a:t> </a:t>
            </a:r>
            <a:r>
              <a:rPr lang="en-US" sz="1200" dirty="0" smtClean="0"/>
              <a:t>     whole family involvement)</a:t>
            </a:r>
          </a:p>
          <a:p>
            <a:endParaRPr lang="en-US" sz="1200" dirty="0" smtClean="0"/>
          </a:p>
          <a:p>
            <a:r>
              <a:rPr lang="en-US" sz="1200" dirty="0" smtClean="0"/>
              <a:t>4.  Accept responsibility for</a:t>
            </a:r>
          </a:p>
          <a:p>
            <a:r>
              <a:rPr lang="en-US" sz="1200" dirty="0"/>
              <a:t> </a:t>
            </a:r>
            <a:r>
              <a:rPr lang="en-US" sz="1200" dirty="0" smtClean="0"/>
              <a:t>     own wrong</a:t>
            </a:r>
          </a:p>
          <a:p>
            <a:endParaRPr lang="en-US" sz="1200" dirty="0"/>
          </a:p>
          <a:p>
            <a:r>
              <a:rPr lang="en-US" sz="1200" dirty="0" smtClean="0"/>
              <a:t>5.  Encourage participation </a:t>
            </a:r>
          </a:p>
          <a:p>
            <a:r>
              <a:rPr lang="en-US" sz="1200" dirty="0"/>
              <a:t> </a:t>
            </a:r>
            <a:r>
              <a:rPr lang="en-US" sz="1200" dirty="0" smtClean="0"/>
              <a:t>     in worship services</a:t>
            </a:r>
          </a:p>
          <a:p>
            <a:r>
              <a:rPr lang="en-US" sz="1200" dirty="0"/>
              <a:t> </a:t>
            </a:r>
            <a:r>
              <a:rPr lang="en-US" sz="1200" dirty="0" smtClean="0"/>
              <a:t>     </a:t>
            </a:r>
            <a:r>
              <a:rPr lang="en-US" sz="800" dirty="0" smtClean="0"/>
              <a:t>singing,  notes on sermons,  giving</a:t>
            </a:r>
          </a:p>
          <a:p>
            <a:endParaRPr lang="en-US" sz="1200" dirty="0"/>
          </a:p>
          <a:p>
            <a:r>
              <a:rPr lang="en-US" sz="800" dirty="0"/>
              <a:t> </a:t>
            </a:r>
            <a:r>
              <a:rPr lang="en-US" sz="800" dirty="0" smtClean="0"/>
              <a:t>    </a:t>
            </a:r>
          </a:p>
        </p:txBody>
      </p:sp>
      <p:sp>
        <p:nvSpPr>
          <p:cNvPr id="16" name="TextBox 15"/>
          <p:cNvSpPr txBox="1"/>
          <p:nvPr/>
        </p:nvSpPr>
        <p:spPr>
          <a:xfrm>
            <a:off x="3048000" y="5315486"/>
            <a:ext cx="184731" cy="338554"/>
          </a:xfrm>
          <a:prstGeom prst="rect">
            <a:avLst/>
          </a:prstGeom>
          <a:noFill/>
        </p:spPr>
        <p:txBody>
          <a:bodyPr wrap="none" rtlCol="0">
            <a:spAutoFit/>
          </a:bodyPr>
          <a:lstStyle/>
          <a:p>
            <a:endParaRPr lang="en-US" sz="800" dirty="0" smtClean="0"/>
          </a:p>
          <a:p>
            <a:endParaRPr lang="en-US" sz="800" dirty="0"/>
          </a:p>
        </p:txBody>
      </p:sp>
      <p:sp>
        <p:nvSpPr>
          <p:cNvPr id="17" name="Rectangle 16"/>
          <p:cNvSpPr/>
          <p:nvPr/>
        </p:nvSpPr>
        <p:spPr>
          <a:xfrm>
            <a:off x="1519802" y="2571750"/>
            <a:ext cx="4572000" cy="369332"/>
          </a:xfrm>
          <a:prstGeom prst="rect">
            <a:avLst/>
          </a:prstGeom>
        </p:spPr>
        <p:txBody>
          <a:bodyPr>
            <a:spAutoFit/>
          </a:bodyPr>
          <a:lstStyle/>
          <a:p>
            <a:r>
              <a:rPr lang="en-US" dirty="0" smtClean="0"/>
              <a:t> </a:t>
            </a:r>
            <a:endParaRPr lang="en-US" sz="800" dirty="0" smtClean="0"/>
          </a:p>
        </p:txBody>
      </p:sp>
      <p:sp>
        <p:nvSpPr>
          <p:cNvPr id="18" name="TextBox 17"/>
          <p:cNvSpPr txBox="1"/>
          <p:nvPr/>
        </p:nvSpPr>
        <p:spPr>
          <a:xfrm>
            <a:off x="6629400" y="5807868"/>
            <a:ext cx="2164119" cy="646331"/>
          </a:xfrm>
          <a:prstGeom prst="rect">
            <a:avLst/>
          </a:prstGeom>
          <a:noFill/>
        </p:spPr>
        <p:txBody>
          <a:bodyPr wrap="none" rtlCol="0">
            <a:spAutoFit/>
          </a:bodyPr>
          <a:lstStyle/>
          <a:p>
            <a:r>
              <a:rPr lang="en-US" sz="1200" dirty="0" smtClean="0"/>
              <a:t>6.  Respectful language and</a:t>
            </a:r>
          </a:p>
          <a:p>
            <a:r>
              <a:rPr lang="en-US" sz="1200" dirty="0"/>
              <a:t> </a:t>
            </a:r>
            <a:r>
              <a:rPr lang="en-US" sz="1200" dirty="0" smtClean="0"/>
              <a:t>   actions towards</a:t>
            </a:r>
          </a:p>
          <a:p>
            <a:r>
              <a:rPr lang="en-US" sz="1200" dirty="0"/>
              <a:t> </a:t>
            </a:r>
            <a:r>
              <a:rPr lang="en-US" sz="1200" dirty="0" smtClean="0"/>
              <a:t>   parents, elders, teachers, etc.</a:t>
            </a:r>
            <a:endParaRPr lang="en-US" sz="1200" dirty="0"/>
          </a:p>
        </p:txBody>
      </p:sp>
      <p:sp>
        <p:nvSpPr>
          <p:cNvPr id="19" name="TextBox 18"/>
          <p:cNvSpPr txBox="1"/>
          <p:nvPr/>
        </p:nvSpPr>
        <p:spPr>
          <a:xfrm>
            <a:off x="972764" y="445323"/>
            <a:ext cx="959045" cy="1169551"/>
          </a:xfrm>
          <a:prstGeom prst="rect">
            <a:avLst/>
          </a:prstGeom>
          <a:noFill/>
        </p:spPr>
        <p:txBody>
          <a:bodyPr wrap="none" rtlCol="0">
            <a:spAutoFit/>
          </a:bodyPr>
          <a:lstStyle/>
          <a:p>
            <a:r>
              <a:rPr lang="en-US" sz="1400" b="1" dirty="0" err="1" smtClean="0">
                <a:solidFill>
                  <a:srgbClr val="00B0F0"/>
                </a:solidFill>
              </a:rPr>
              <a:t>Kdg</a:t>
            </a:r>
            <a:r>
              <a:rPr lang="en-US" sz="1400" b="1" dirty="0" smtClean="0">
                <a:solidFill>
                  <a:srgbClr val="00B0F0"/>
                </a:solidFill>
              </a:rPr>
              <a:t>/1</a:t>
            </a:r>
            <a:r>
              <a:rPr lang="en-US" sz="1400" b="1" baseline="30000" dirty="0" smtClean="0">
                <a:solidFill>
                  <a:srgbClr val="00B0F0"/>
                </a:solidFill>
              </a:rPr>
              <a:t>st</a:t>
            </a:r>
            <a:endParaRPr lang="en-US" sz="1400" b="1" baseline="30000" dirty="0">
              <a:solidFill>
                <a:srgbClr val="00B0F0"/>
              </a:solidFill>
            </a:endParaRPr>
          </a:p>
          <a:p>
            <a:r>
              <a:rPr lang="en-US" sz="1400" b="1" dirty="0">
                <a:solidFill>
                  <a:srgbClr val="00B0F0"/>
                </a:solidFill>
              </a:rPr>
              <a:t>1</a:t>
            </a:r>
            <a:r>
              <a:rPr lang="en-US" sz="1400" b="1" baseline="30000" dirty="0">
                <a:solidFill>
                  <a:srgbClr val="00B0F0"/>
                </a:solidFill>
              </a:rPr>
              <a:t>st</a:t>
            </a:r>
            <a:r>
              <a:rPr lang="en-US" sz="1400" b="1" dirty="0">
                <a:solidFill>
                  <a:srgbClr val="00B0F0"/>
                </a:solidFill>
              </a:rPr>
              <a:t>/2</a:t>
            </a:r>
            <a:r>
              <a:rPr lang="en-US" sz="1400" b="1" baseline="30000" dirty="0">
                <a:solidFill>
                  <a:srgbClr val="00B0F0"/>
                </a:solidFill>
              </a:rPr>
              <a:t>nd</a:t>
            </a:r>
            <a:r>
              <a:rPr lang="en-US" sz="1400" b="1" dirty="0">
                <a:solidFill>
                  <a:srgbClr val="00B0F0"/>
                </a:solidFill>
              </a:rPr>
              <a:t>      </a:t>
            </a:r>
          </a:p>
          <a:p>
            <a:r>
              <a:rPr lang="en-US" sz="1400" b="1" dirty="0">
                <a:solidFill>
                  <a:srgbClr val="00B0F0"/>
                </a:solidFill>
              </a:rPr>
              <a:t>2</a:t>
            </a:r>
            <a:r>
              <a:rPr lang="en-US" sz="1400" b="1" baseline="30000" dirty="0">
                <a:solidFill>
                  <a:srgbClr val="00B0F0"/>
                </a:solidFill>
              </a:rPr>
              <a:t>nd</a:t>
            </a:r>
            <a:r>
              <a:rPr lang="en-US" sz="1400" b="1" dirty="0">
                <a:solidFill>
                  <a:srgbClr val="00B0F0"/>
                </a:solidFill>
              </a:rPr>
              <a:t>/3</a:t>
            </a:r>
            <a:r>
              <a:rPr lang="en-US" sz="1400" b="1" baseline="30000" dirty="0">
                <a:solidFill>
                  <a:srgbClr val="00B0F0"/>
                </a:solidFill>
              </a:rPr>
              <a:t>rd</a:t>
            </a:r>
            <a:r>
              <a:rPr lang="en-US" sz="1400" b="1" dirty="0">
                <a:solidFill>
                  <a:srgbClr val="00B0F0"/>
                </a:solidFill>
              </a:rPr>
              <a:t>       </a:t>
            </a:r>
          </a:p>
          <a:p>
            <a:r>
              <a:rPr lang="en-US" sz="1400" b="1" dirty="0">
                <a:solidFill>
                  <a:srgbClr val="00B0F0"/>
                </a:solidFill>
              </a:rPr>
              <a:t>3</a:t>
            </a:r>
            <a:r>
              <a:rPr lang="en-US" sz="1400" b="1" baseline="30000" dirty="0">
                <a:solidFill>
                  <a:srgbClr val="00B0F0"/>
                </a:solidFill>
              </a:rPr>
              <a:t>rd</a:t>
            </a:r>
            <a:r>
              <a:rPr lang="en-US" sz="1400" b="1" dirty="0">
                <a:solidFill>
                  <a:srgbClr val="00B0F0"/>
                </a:solidFill>
              </a:rPr>
              <a:t>/4</a:t>
            </a:r>
            <a:r>
              <a:rPr lang="en-US" sz="1400" b="1" baseline="30000" dirty="0">
                <a:solidFill>
                  <a:srgbClr val="00B0F0"/>
                </a:solidFill>
              </a:rPr>
              <a:t>th</a:t>
            </a:r>
            <a:r>
              <a:rPr lang="en-US" sz="1400" b="1" dirty="0">
                <a:solidFill>
                  <a:srgbClr val="00B0F0"/>
                </a:solidFill>
              </a:rPr>
              <a:t>  </a:t>
            </a:r>
          </a:p>
          <a:p>
            <a:endParaRPr lang="en-US" sz="1400" dirty="0"/>
          </a:p>
        </p:txBody>
      </p:sp>
    </p:spTree>
    <p:extLst>
      <p:ext uri="{BB962C8B-B14F-4D97-AF65-F5344CB8AC3E}">
        <p14:creationId xmlns:p14="http://schemas.microsoft.com/office/powerpoint/2010/main" val="1642504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910" y="1066800"/>
            <a:ext cx="8305800" cy="4708981"/>
          </a:xfrm>
          <a:prstGeom prst="rect">
            <a:avLst/>
          </a:prstGeom>
          <a:noFill/>
        </p:spPr>
        <p:txBody>
          <a:bodyPr wrap="square" rtlCol="0">
            <a:spAutoFit/>
          </a:bodyPr>
          <a:lstStyle/>
          <a:p>
            <a:r>
              <a:rPr lang="en-US" sz="6000" b="1" dirty="0" smtClean="0">
                <a:latin typeface="Calibri" pitchFamily="34" charset="0"/>
              </a:rPr>
              <a:t>A sincere thank you to all who have contributed their time and talents in many ways to the Children’s Bible Classes</a:t>
            </a:r>
            <a:endParaRPr lang="en-US" sz="6000" b="1" dirty="0">
              <a:latin typeface="Calibri" pitchFamily="34" charset="0"/>
            </a:endParaRPr>
          </a:p>
        </p:txBody>
      </p:sp>
    </p:spTree>
    <p:extLst>
      <p:ext uri="{BB962C8B-B14F-4D97-AF65-F5344CB8AC3E}">
        <p14:creationId xmlns:p14="http://schemas.microsoft.com/office/powerpoint/2010/main" val="41615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781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1938992"/>
          </a:xfrm>
          <a:prstGeom prst="rect">
            <a:avLst/>
          </a:prstGeom>
          <a:noFill/>
        </p:spPr>
        <p:txBody>
          <a:bodyPr wrap="square" rtlCol="0">
            <a:spAutoFit/>
          </a:bodyPr>
          <a:lstStyle/>
          <a:p>
            <a:pPr algn="ctr"/>
            <a:r>
              <a:rPr lang="en-US" sz="6000" dirty="0" smtClean="0"/>
              <a:t>Our Goal as Parents </a:t>
            </a:r>
          </a:p>
          <a:p>
            <a:pPr algn="ctr"/>
            <a:r>
              <a:rPr lang="en-US" sz="6000" dirty="0" smtClean="0"/>
              <a:t>and Teachers</a:t>
            </a:r>
            <a:endParaRPr lang="en-US" sz="6000" dirty="0"/>
          </a:p>
        </p:txBody>
      </p:sp>
      <p:sp>
        <p:nvSpPr>
          <p:cNvPr id="4" name="TextBox 3"/>
          <p:cNvSpPr txBox="1"/>
          <p:nvPr/>
        </p:nvSpPr>
        <p:spPr>
          <a:xfrm>
            <a:off x="0" y="3999339"/>
            <a:ext cx="9143999" cy="830997"/>
          </a:xfrm>
          <a:prstGeom prst="rect">
            <a:avLst/>
          </a:prstGeom>
          <a:noFill/>
        </p:spPr>
        <p:txBody>
          <a:bodyPr wrap="square" rtlCol="0">
            <a:spAutoFit/>
          </a:bodyPr>
          <a:lstStyle/>
          <a:p>
            <a:pPr algn="ctr"/>
            <a:r>
              <a:rPr lang="en-US" sz="4800" dirty="0" smtClean="0"/>
              <a:t>Teach to the very best of our ability</a:t>
            </a:r>
            <a:endParaRPr lang="en-US" sz="4800" dirty="0"/>
          </a:p>
        </p:txBody>
      </p:sp>
    </p:spTree>
    <p:extLst>
      <p:ext uri="{BB962C8B-B14F-4D97-AF65-F5344CB8AC3E}">
        <p14:creationId xmlns:p14="http://schemas.microsoft.com/office/powerpoint/2010/main" val="2578447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38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905000" y="2971800"/>
            <a:ext cx="184731" cy="369332"/>
          </a:xfrm>
          <a:prstGeom prst="rect">
            <a:avLst/>
          </a:prstGeom>
          <a:noFill/>
        </p:spPr>
        <p:txBody>
          <a:bodyPr wrap="none" rtlCol="0">
            <a:spAutoFit/>
          </a:bodyPr>
          <a:lstStyle/>
          <a:p>
            <a:endParaRPr lang="en-US" dirty="0"/>
          </a:p>
        </p:txBody>
      </p:sp>
      <p:sp>
        <p:nvSpPr>
          <p:cNvPr id="3" name="Title 2"/>
          <p:cNvSpPr>
            <a:spLocks noGrp="1"/>
          </p:cNvSpPr>
          <p:nvPr>
            <p:ph type="ctrTitle"/>
          </p:nvPr>
        </p:nvSpPr>
        <p:spPr>
          <a:xfrm>
            <a:off x="685800" y="1667391"/>
            <a:ext cx="7772400" cy="1470025"/>
          </a:xfrm>
        </p:spPr>
        <p:txBody>
          <a:bodyPr>
            <a:normAutofit/>
          </a:bodyPr>
          <a:lstStyle/>
          <a:p>
            <a:r>
              <a:rPr lang="en-US" sz="5400" dirty="0" smtClean="0">
                <a:latin typeface="Aharoni" panose="02010803020104030203" pitchFamily="2" charset="-79"/>
                <a:cs typeface="Aharoni" panose="02010803020104030203" pitchFamily="2" charset="-79"/>
              </a:rPr>
              <a:t>Teaching our Children</a:t>
            </a:r>
            <a:endParaRPr lang="en-US" sz="5400" dirty="0">
              <a:latin typeface="Aharoni" panose="02010803020104030203" pitchFamily="2" charset="-79"/>
              <a:cs typeface="Aharoni" panose="02010803020104030203" pitchFamily="2" charset="-79"/>
            </a:endParaRPr>
          </a:p>
        </p:txBody>
      </p:sp>
      <p:sp>
        <p:nvSpPr>
          <p:cNvPr id="4" name="Subtitle 3"/>
          <p:cNvSpPr>
            <a:spLocks noGrp="1"/>
          </p:cNvSpPr>
          <p:nvPr>
            <p:ph type="subTitle" idx="1"/>
          </p:nvPr>
        </p:nvSpPr>
        <p:spPr/>
        <p:txBody>
          <a:bodyPr>
            <a:normAutofit/>
          </a:bodyPr>
          <a:lstStyle/>
          <a:p>
            <a:r>
              <a:rPr lang="en-US" sz="3600" dirty="0" smtClean="0">
                <a:solidFill>
                  <a:schemeClr val="tx1">
                    <a:lumMod val="95000"/>
                    <a:lumOff val="5000"/>
                  </a:schemeClr>
                </a:solidFill>
              </a:rPr>
              <a:t>The Role of Parents and Bible Class Teachers</a:t>
            </a:r>
            <a:endParaRPr lang="en-US" sz="3600" dirty="0">
              <a:solidFill>
                <a:schemeClr val="tx1">
                  <a:lumMod val="95000"/>
                  <a:lumOff val="5000"/>
                </a:schemeClr>
              </a:solidFill>
            </a:endParaRPr>
          </a:p>
        </p:txBody>
      </p:sp>
      <p:sp>
        <p:nvSpPr>
          <p:cNvPr id="5" name="Rounded Rectangle 4"/>
          <p:cNvSpPr/>
          <p:nvPr/>
        </p:nvSpPr>
        <p:spPr>
          <a:xfrm>
            <a:off x="304800" y="228600"/>
            <a:ext cx="8534400" cy="6324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9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QU~1\AppData\Local\Temp\NORTHSIDE YOUTH 2015 (small - 8x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17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 y="1524000"/>
            <a:ext cx="9144000" cy="4832092"/>
          </a:xfrm>
          <a:prstGeom prst="rect">
            <a:avLst/>
          </a:prstGeom>
          <a:noFill/>
        </p:spPr>
        <p:txBody>
          <a:bodyPr wrap="square" rtlCol="0">
            <a:spAutoFit/>
          </a:bodyPr>
          <a:lstStyle/>
          <a:p>
            <a:pPr algn="ctr"/>
            <a:r>
              <a:rPr lang="en-US" sz="4400" dirty="0" smtClean="0"/>
              <a:t>“Only give heed to yourself and keep your soul diligently, so that you do not forget the things which your eyes have seen and they do not depart from your heart all the days of your life; </a:t>
            </a:r>
          </a:p>
          <a:p>
            <a:pPr algn="ctr"/>
            <a:r>
              <a:rPr lang="en-US" sz="4400" b="1" i="1" dirty="0" smtClean="0"/>
              <a:t>but make them known to your sons and your grandsons</a:t>
            </a:r>
            <a:r>
              <a:rPr lang="en-US" sz="4400" dirty="0" smtClean="0"/>
              <a:t>.” </a:t>
            </a:r>
          </a:p>
        </p:txBody>
      </p:sp>
      <p:sp>
        <p:nvSpPr>
          <p:cNvPr id="3" name="TextBox 2"/>
          <p:cNvSpPr txBox="1"/>
          <p:nvPr/>
        </p:nvSpPr>
        <p:spPr>
          <a:xfrm>
            <a:off x="-76200" y="22860"/>
            <a:ext cx="9144000" cy="1938992"/>
          </a:xfrm>
          <a:prstGeom prst="rect">
            <a:avLst/>
          </a:prstGeom>
          <a:noFill/>
        </p:spPr>
        <p:txBody>
          <a:bodyPr wrap="square" rtlCol="0">
            <a:spAutoFit/>
          </a:bodyPr>
          <a:lstStyle/>
          <a:p>
            <a:pPr algn="ctr"/>
            <a:r>
              <a:rPr lang="en-US" sz="4000" b="1" dirty="0" smtClean="0"/>
              <a:t>A Responsibility Given</a:t>
            </a:r>
          </a:p>
          <a:p>
            <a:pPr algn="ctr"/>
            <a:endParaRPr lang="en-US" sz="800" b="1" dirty="0" smtClean="0"/>
          </a:p>
          <a:p>
            <a:pPr algn="ctr"/>
            <a:r>
              <a:rPr lang="en-US" sz="3200" dirty="0" smtClean="0">
                <a:solidFill>
                  <a:srgbClr val="0070C0"/>
                </a:solidFill>
                <a:latin typeface="Arial Rounded MT Bold" panose="020F0704030504030204" pitchFamily="34" charset="0"/>
              </a:rPr>
              <a:t>Deut. 4:9</a:t>
            </a:r>
            <a:endParaRPr lang="en-US" sz="3200" dirty="0">
              <a:solidFill>
                <a:srgbClr val="0070C0"/>
              </a:solidFill>
              <a:latin typeface="Arial Rounded MT Bold" panose="020F0704030504030204" pitchFamily="34" charset="0"/>
            </a:endParaRPr>
          </a:p>
          <a:p>
            <a:pPr algn="ctr"/>
            <a:endParaRPr lang="en-US" sz="4000" b="1" dirty="0"/>
          </a:p>
        </p:txBody>
      </p:sp>
    </p:spTree>
    <p:extLst>
      <p:ext uri="{BB962C8B-B14F-4D97-AF65-F5344CB8AC3E}">
        <p14:creationId xmlns:p14="http://schemas.microsoft.com/office/powerpoint/2010/main" val="236054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 y="1619250"/>
            <a:ext cx="8915400" cy="1846659"/>
          </a:xfrm>
          <a:prstGeom prst="rect">
            <a:avLst/>
          </a:prstGeom>
          <a:noFill/>
        </p:spPr>
        <p:txBody>
          <a:bodyPr wrap="square" rtlCol="0">
            <a:spAutoFit/>
          </a:bodyPr>
          <a:lstStyle/>
          <a:p>
            <a:pPr marL="571500" indent="-571500">
              <a:buFont typeface="Arial" panose="020B0604020202020204" pitchFamily="34" charset="0"/>
              <a:buChar char="•"/>
            </a:pPr>
            <a:r>
              <a:rPr lang="en-US" sz="3800" dirty="0" smtClean="0"/>
              <a:t>God’s mighty work allowing the Israelites to cross the Jordan river into the promised land.</a:t>
            </a:r>
          </a:p>
        </p:txBody>
      </p:sp>
      <p:sp>
        <p:nvSpPr>
          <p:cNvPr id="3" name="TextBox 2"/>
          <p:cNvSpPr txBox="1"/>
          <p:nvPr/>
        </p:nvSpPr>
        <p:spPr>
          <a:xfrm>
            <a:off x="99060" y="3505200"/>
            <a:ext cx="8763000" cy="1261884"/>
          </a:xfrm>
          <a:prstGeom prst="rect">
            <a:avLst/>
          </a:prstGeom>
          <a:noFill/>
        </p:spPr>
        <p:txBody>
          <a:bodyPr wrap="square" rtlCol="0">
            <a:spAutoFit/>
          </a:bodyPr>
          <a:lstStyle/>
          <a:p>
            <a:pPr marL="571500" indent="-571500">
              <a:buFont typeface="Arial" panose="020B0604020202020204" pitchFamily="34" charset="0"/>
              <a:buChar char="•"/>
            </a:pPr>
            <a:r>
              <a:rPr lang="en-US" sz="3800" dirty="0" smtClean="0"/>
              <a:t>God’s mighty works were not just for the people of the day</a:t>
            </a:r>
            <a:endParaRPr lang="en-US" sz="3800" dirty="0"/>
          </a:p>
        </p:txBody>
      </p:sp>
      <p:sp>
        <p:nvSpPr>
          <p:cNvPr id="4" name="TextBox 3"/>
          <p:cNvSpPr txBox="1"/>
          <p:nvPr/>
        </p:nvSpPr>
        <p:spPr>
          <a:xfrm>
            <a:off x="175260" y="4876800"/>
            <a:ext cx="9097427" cy="1261884"/>
          </a:xfrm>
          <a:prstGeom prst="rect">
            <a:avLst/>
          </a:prstGeom>
          <a:noFill/>
        </p:spPr>
        <p:txBody>
          <a:bodyPr wrap="none" rtlCol="0">
            <a:spAutoFit/>
          </a:bodyPr>
          <a:lstStyle/>
          <a:p>
            <a:pPr marL="571500" indent="-571500">
              <a:buFont typeface="Arial" panose="020B0604020202020204" pitchFamily="34" charset="0"/>
              <a:buChar char="•"/>
            </a:pPr>
            <a:r>
              <a:rPr lang="en-US" sz="3800" dirty="0" smtClean="0"/>
              <a:t>God’s mighty works are to be told to each </a:t>
            </a:r>
          </a:p>
          <a:p>
            <a:r>
              <a:rPr lang="en-US" sz="3800" dirty="0"/>
              <a:t> </a:t>
            </a:r>
            <a:r>
              <a:rPr lang="en-US" sz="3800" dirty="0" smtClean="0"/>
              <a:t>     succeeding generation</a:t>
            </a:r>
            <a:endParaRPr lang="en-US" sz="3800" dirty="0"/>
          </a:p>
        </p:txBody>
      </p:sp>
      <p:sp>
        <p:nvSpPr>
          <p:cNvPr id="5" name="TextBox 4"/>
          <p:cNvSpPr txBox="1"/>
          <p:nvPr/>
        </p:nvSpPr>
        <p:spPr>
          <a:xfrm>
            <a:off x="0" y="762179"/>
            <a:ext cx="9143999" cy="584775"/>
          </a:xfrm>
          <a:prstGeom prst="rect">
            <a:avLst/>
          </a:prstGeom>
          <a:noFill/>
        </p:spPr>
        <p:txBody>
          <a:bodyPr wrap="square" rtlCol="0">
            <a:spAutoFit/>
          </a:bodyPr>
          <a:lstStyle/>
          <a:p>
            <a:pPr algn="ctr"/>
            <a:r>
              <a:rPr lang="en-US" sz="3200" dirty="0" smtClean="0">
                <a:solidFill>
                  <a:srgbClr val="0070C0"/>
                </a:solidFill>
                <a:latin typeface="Arial Rounded MT Bold" panose="020F0704030504030204" pitchFamily="34" charset="0"/>
              </a:rPr>
              <a:t>Joshua 4:21-24</a:t>
            </a:r>
            <a:endParaRPr lang="en-US" sz="3200" dirty="0">
              <a:solidFill>
                <a:srgbClr val="0070C0"/>
              </a:solidFill>
              <a:latin typeface="Arial Rounded MT Bold" panose="020F0704030504030204" pitchFamily="34" charset="0"/>
            </a:endParaRPr>
          </a:p>
        </p:txBody>
      </p:sp>
      <p:sp>
        <p:nvSpPr>
          <p:cNvPr id="6" name="TextBox 5"/>
          <p:cNvSpPr txBox="1"/>
          <p:nvPr/>
        </p:nvSpPr>
        <p:spPr>
          <a:xfrm>
            <a:off x="-15240" y="0"/>
            <a:ext cx="9143999" cy="707886"/>
          </a:xfrm>
          <a:prstGeom prst="rect">
            <a:avLst/>
          </a:prstGeom>
          <a:noFill/>
        </p:spPr>
        <p:txBody>
          <a:bodyPr wrap="square" rtlCol="0">
            <a:spAutoFit/>
          </a:bodyPr>
          <a:lstStyle/>
          <a:p>
            <a:pPr algn="ctr"/>
            <a:r>
              <a:rPr lang="en-US" sz="4000" b="1" dirty="0" smtClean="0"/>
              <a:t>Through the Eyes of Moses and Joshua</a:t>
            </a:r>
            <a:endParaRPr lang="en-US" sz="4000" b="1" dirty="0"/>
          </a:p>
        </p:txBody>
      </p:sp>
    </p:spTree>
    <p:extLst>
      <p:ext uri="{BB962C8B-B14F-4D97-AF65-F5344CB8AC3E}">
        <p14:creationId xmlns:p14="http://schemas.microsoft.com/office/powerpoint/2010/main" val="2309926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58089"/>
            <a:ext cx="8971622" cy="4832092"/>
          </a:xfrm>
          <a:prstGeom prst="rect">
            <a:avLst/>
          </a:prstGeom>
        </p:spPr>
        <p:txBody>
          <a:bodyPr wrap="square">
            <a:spAutoFit/>
          </a:bodyPr>
          <a:lstStyle/>
          <a:p>
            <a:r>
              <a:rPr lang="en-US" sz="4400" dirty="0" smtClean="0"/>
              <a:t>30 Now Jesus did many other signs in the presence of the disciples, which are not written in this book; 31 but these are written so that you may believe that Jesus is the Christ, the Son of God, and that by believing you may have life in his name.</a:t>
            </a:r>
            <a:endParaRPr lang="en-US" sz="4400" dirty="0"/>
          </a:p>
        </p:txBody>
      </p:sp>
      <p:sp>
        <p:nvSpPr>
          <p:cNvPr id="5" name="TextBox 4"/>
          <p:cNvSpPr txBox="1"/>
          <p:nvPr/>
        </p:nvSpPr>
        <p:spPr>
          <a:xfrm>
            <a:off x="0" y="1323439"/>
            <a:ext cx="9124022" cy="523220"/>
          </a:xfrm>
          <a:prstGeom prst="rect">
            <a:avLst/>
          </a:prstGeom>
          <a:noFill/>
        </p:spPr>
        <p:txBody>
          <a:bodyPr wrap="square" rtlCol="0">
            <a:spAutoFit/>
          </a:bodyPr>
          <a:lstStyle/>
          <a:p>
            <a:pPr algn="ctr"/>
            <a:r>
              <a:rPr lang="en-US" sz="2800" dirty="0" smtClean="0">
                <a:solidFill>
                  <a:srgbClr val="0070C0"/>
                </a:solidFill>
                <a:latin typeface="Arial Rounded MT Bold" panose="020F0704030504030204" pitchFamily="34" charset="0"/>
              </a:rPr>
              <a:t>John 20:30-31</a:t>
            </a:r>
            <a:endParaRPr lang="en-US" sz="2800" dirty="0">
              <a:solidFill>
                <a:srgbClr val="0070C0"/>
              </a:solidFill>
              <a:latin typeface="Arial Rounded MT Bold" panose="020F0704030504030204" pitchFamily="34" charset="0"/>
            </a:endParaRPr>
          </a:p>
        </p:txBody>
      </p:sp>
      <p:sp>
        <p:nvSpPr>
          <p:cNvPr id="6" name="TextBox 5"/>
          <p:cNvSpPr txBox="1"/>
          <p:nvPr/>
        </p:nvSpPr>
        <p:spPr>
          <a:xfrm>
            <a:off x="-19977" y="0"/>
            <a:ext cx="9143999" cy="1323439"/>
          </a:xfrm>
          <a:prstGeom prst="rect">
            <a:avLst/>
          </a:prstGeom>
          <a:noFill/>
        </p:spPr>
        <p:txBody>
          <a:bodyPr wrap="square" rtlCol="0">
            <a:spAutoFit/>
          </a:bodyPr>
          <a:lstStyle/>
          <a:p>
            <a:pPr algn="ctr"/>
            <a:r>
              <a:rPr lang="en-US" sz="4000" b="1" dirty="0" smtClean="0"/>
              <a:t>Through the Eyes of the Apostles</a:t>
            </a:r>
          </a:p>
          <a:p>
            <a:pPr algn="ctr"/>
            <a:r>
              <a:rPr lang="en-US" sz="4000" b="1" dirty="0"/>
              <a:t>a</a:t>
            </a:r>
            <a:r>
              <a:rPr lang="en-US" sz="4000" b="1" dirty="0" smtClean="0"/>
              <a:t>nd the Holy Spirit</a:t>
            </a:r>
            <a:endParaRPr lang="en-US" sz="4000" b="1" dirty="0"/>
          </a:p>
        </p:txBody>
      </p:sp>
    </p:spTree>
    <p:extLst>
      <p:ext uri="{BB962C8B-B14F-4D97-AF65-F5344CB8AC3E}">
        <p14:creationId xmlns:p14="http://schemas.microsoft.com/office/powerpoint/2010/main" val="4064710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0"/>
            <a:ext cx="8610600" cy="5324535"/>
          </a:xfrm>
          <a:prstGeom prst="rect">
            <a:avLst/>
          </a:prstGeom>
          <a:noFill/>
        </p:spPr>
        <p:txBody>
          <a:bodyPr wrap="square" rtlCol="0">
            <a:spAutoFit/>
          </a:bodyPr>
          <a:lstStyle/>
          <a:p>
            <a:r>
              <a:rPr lang="en-US" sz="3400" dirty="0" smtClean="0"/>
              <a:t>“Fathers, do not provoke your children to anger, but bring them up in the discipline and instruction of the Lord”</a:t>
            </a:r>
          </a:p>
          <a:p>
            <a:endParaRPr lang="en-US" sz="3400" dirty="0"/>
          </a:p>
          <a:p>
            <a:r>
              <a:rPr lang="en-US" sz="3400" dirty="0" smtClean="0"/>
              <a:t>“You shall teach them diligently to your sons and shall talk of them when you sit in your house and when you walk by the way and when you lie down and when you rise up. You shall bind them on the doorposts of your house and on your gates.”</a:t>
            </a:r>
            <a:endParaRPr lang="en-US" sz="3400" dirty="0"/>
          </a:p>
        </p:txBody>
      </p:sp>
      <p:sp>
        <p:nvSpPr>
          <p:cNvPr id="4" name="TextBox 3"/>
          <p:cNvSpPr txBox="1"/>
          <p:nvPr/>
        </p:nvSpPr>
        <p:spPr>
          <a:xfrm>
            <a:off x="0" y="15419"/>
            <a:ext cx="9144000" cy="1200329"/>
          </a:xfrm>
          <a:prstGeom prst="rect">
            <a:avLst/>
          </a:prstGeom>
          <a:noFill/>
        </p:spPr>
        <p:txBody>
          <a:bodyPr wrap="square" rtlCol="0">
            <a:spAutoFit/>
          </a:bodyPr>
          <a:lstStyle/>
          <a:p>
            <a:pPr algn="ctr"/>
            <a:r>
              <a:rPr lang="en-US" sz="4400" b="1" dirty="0" smtClean="0"/>
              <a:t>Teaching in the Home</a:t>
            </a:r>
          </a:p>
          <a:p>
            <a:pPr algn="ctr"/>
            <a:r>
              <a:rPr lang="en-US" sz="2800" dirty="0" smtClean="0">
                <a:solidFill>
                  <a:srgbClr val="0070C0"/>
                </a:solidFill>
                <a:latin typeface="Arial Rounded MT Bold" panose="020F0704030504030204" pitchFamily="34" charset="0"/>
              </a:rPr>
              <a:t>Eph. 6:4; Deut. 6:7-9</a:t>
            </a:r>
            <a:endParaRPr lang="en-US" sz="28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328117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52400" y="1295400"/>
            <a:ext cx="8648700" cy="5509200"/>
          </a:xfrm>
          <a:prstGeom prst="rect">
            <a:avLst/>
          </a:prstGeom>
        </p:spPr>
        <p:txBody>
          <a:bodyPr wrap="square">
            <a:spAutoFit/>
          </a:bodyPr>
          <a:lstStyle/>
          <a:p>
            <a:pPr algn="ctr"/>
            <a:r>
              <a:rPr lang="en-US" sz="4400" b="1" dirty="0">
                <a:cs typeface="Arabic Typesetting" panose="03020402040406030203" pitchFamily="66" charset="-78"/>
              </a:rPr>
              <a:t>Each time a parent sits down to teach their child (A Bible class workbook, their own lesson, spur of the moment observation relating to a Biblical truth) they are teaching a lesson not only for that day,</a:t>
            </a:r>
          </a:p>
          <a:p>
            <a:pPr algn="ctr"/>
            <a:r>
              <a:rPr lang="en-US" sz="4400" b="1" dirty="0">
                <a:cs typeface="Arabic Typesetting" panose="03020402040406030203" pitchFamily="66" charset="-78"/>
              </a:rPr>
              <a:t>but for a lifetime – and for all eternity. </a:t>
            </a:r>
          </a:p>
        </p:txBody>
      </p:sp>
      <p:sp>
        <p:nvSpPr>
          <p:cNvPr id="3" name="Rectangle 2"/>
          <p:cNvSpPr/>
          <p:nvPr/>
        </p:nvSpPr>
        <p:spPr>
          <a:xfrm>
            <a:off x="0" y="304800"/>
            <a:ext cx="9144000" cy="769441"/>
          </a:xfrm>
          <a:prstGeom prst="rect">
            <a:avLst/>
          </a:prstGeom>
        </p:spPr>
        <p:txBody>
          <a:bodyPr wrap="square">
            <a:spAutoFit/>
          </a:bodyPr>
          <a:lstStyle/>
          <a:p>
            <a:pPr algn="ctr"/>
            <a:r>
              <a:rPr lang="en-US" sz="4400" b="1" dirty="0"/>
              <a:t>Teaching in the Home</a:t>
            </a:r>
            <a:endParaRPr lang="en-US" sz="4400" dirty="0"/>
          </a:p>
        </p:txBody>
      </p:sp>
    </p:spTree>
    <p:extLst>
      <p:ext uri="{BB962C8B-B14F-4D97-AF65-F5344CB8AC3E}">
        <p14:creationId xmlns:p14="http://schemas.microsoft.com/office/powerpoint/2010/main" val="4096824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19992</TotalTime>
  <Words>3701</Words>
  <Application>Microsoft Office PowerPoint</Application>
  <PresentationFormat>On-screen Show (4:3)</PresentationFormat>
  <Paragraphs>345</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Teaching our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Quad</dc:creator>
  <cp:lastModifiedBy>Northside CoC</cp:lastModifiedBy>
  <cp:revision>102</cp:revision>
  <cp:lastPrinted>2016-01-04T02:21:45Z</cp:lastPrinted>
  <dcterms:created xsi:type="dcterms:W3CDTF">2015-12-26T21:07:25Z</dcterms:created>
  <dcterms:modified xsi:type="dcterms:W3CDTF">2016-01-10T04:58:14Z</dcterms:modified>
</cp:coreProperties>
</file>